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314" r:id="rId3"/>
    <p:sldId id="257" r:id="rId4"/>
    <p:sldId id="307" r:id="rId5"/>
    <p:sldId id="283" r:id="rId6"/>
    <p:sldId id="313" r:id="rId7"/>
    <p:sldId id="312" r:id="rId8"/>
    <p:sldId id="259" r:id="rId9"/>
    <p:sldId id="260" r:id="rId10"/>
    <p:sldId id="281" r:id="rId11"/>
    <p:sldId id="308" r:id="rId12"/>
    <p:sldId id="278" r:id="rId13"/>
    <p:sldId id="282" r:id="rId14"/>
    <p:sldId id="287" r:id="rId15"/>
    <p:sldId id="288" r:id="rId16"/>
    <p:sldId id="276" r:id="rId17"/>
    <p:sldId id="277" r:id="rId18"/>
    <p:sldId id="261" r:id="rId19"/>
    <p:sldId id="262" r:id="rId20"/>
    <p:sldId id="284" r:id="rId21"/>
    <p:sldId id="290" r:id="rId22"/>
    <p:sldId id="286" r:id="rId23"/>
    <p:sldId id="285" r:id="rId24"/>
    <p:sldId id="289" r:id="rId25"/>
    <p:sldId id="315" r:id="rId26"/>
    <p:sldId id="291" r:id="rId27"/>
    <p:sldId id="293" r:id="rId28"/>
    <p:sldId id="316" r:id="rId29"/>
    <p:sldId id="317" r:id="rId30"/>
    <p:sldId id="263" r:id="rId31"/>
    <p:sldId id="264" r:id="rId32"/>
    <p:sldId id="300" r:id="rId33"/>
    <p:sldId id="301" r:id="rId34"/>
    <p:sldId id="302" r:id="rId35"/>
    <p:sldId id="303" r:id="rId36"/>
    <p:sldId id="304" r:id="rId37"/>
    <p:sldId id="305" r:id="rId38"/>
    <p:sldId id="306" r:id="rId39"/>
    <p:sldId id="309" r:id="rId40"/>
    <p:sldId id="310" r:id="rId41"/>
    <p:sldId id="311" r:id="rId42"/>
    <p:sldId id="294" r:id="rId43"/>
    <p:sldId id="295" r:id="rId44"/>
    <p:sldId id="265" r:id="rId45"/>
    <p:sldId id="266" r:id="rId46"/>
    <p:sldId id="267" r:id="rId47"/>
    <p:sldId id="268" r:id="rId48"/>
    <p:sldId id="269" r:id="rId49"/>
    <p:sldId id="271" r:id="rId50"/>
    <p:sldId id="270" r:id="rId51"/>
    <p:sldId id="272" r:id="rId52"/>
    <p:sldId id="274" r:id="rId53"/>
    <p:sldId id="296" r:id="rId54"/>
    <p:sldId id="280" r:id="rId55"/>
    <p:sldId id="275" r:id="rId56"/>
    <p:sldId id="279" r:id="rId57"/>
  </p:sldIdLst>
  <p:sldSz cx="11430000" cy="15876588"/>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C6F"/>
    <a:srgbClr val="6D4882"/>
    <a:srgbClr val="3D5218"/>
    <a:srgbClr val="EEE9D6"/>
    <a:srgbClr val="DEE5EA"/>
    <a:srgbClr val="404040"/>
    <a:srgbClr val="882024"/>
    <a:srgbClr val="595959"/>
    <a:srgbClr val="BF7731"/>
    <a:srgbClr val="DEE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98" autoAdjust="0"/>
    <p:restoredTop sz="96247" autoAdjust="0"/>
  </p:normalViewPr>
  <p:slideViewPr>
    <p:cSldViewPr snapToGrid="0">
      <p:cViewPr>
        <p:scale>
          <a:sx n="50" d="100"/>
          <a:sy n="50" d="100"/>
        </p:scale>
        <p:origin x="363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hem Raucau" userId="8ec642aa3876dd1b" providerId="LiveId" clId="{3E0E0802-671A-EE42-8B79-8CED4C81C5F0}"/>
    <pc:docChg chg="undo custSel addSld modSld">
      <pc:chgData name="Guilhem Raucau" userId="8ec642aa3876dd1b" providerId="LiveId" clId="{3E0E0802-671A-EE42-8B79-8CED4C81C5F0}" dt="2025-05-17T10:20:40.964" v="188" actId="20577"/>
      <pc:docMkLst>
        <pc:docMk/>
      </pc:docMkLst>
      <pc:sldChg chg="modSp add">
        <pc:chgData name="Guilhem Raucau" userId="8ec642aa3876dd1b" providerId="LiveId" clId="{3E0E0802-671A-EE42-8B79-8CED4C81C5F0}" dt="2025-05-17T10:20:40.964" v="188" actId="20577"/>
        <pc:sldMkLst>
          <pc:docMk/>
          <pc:sldMk cId="3385253069" sldId="283"/>
        </pc:sldMkLst>
        <pc:spChg chg="mod">
          <ac:chgData name="Guilhem Raucau" userId="8ec642aa3876dd1b" providerId="LiveId" clId="{3E0E0802-671A-EE42-8B79-8CED4C81C5F0}" dt="2025-05-17T09:54:34.495" v="25" actId="20577"/>
          <ac:spMkLst>
            <pc:docMk/>
            <pc:sldMk cId="3385253069" sldId="283"/>
            <ac:spMk id="35" creationId="{96CB2D7B-E895-60F3-B88C-791BECCF0B5C}"/>
          </ac:spMkLst>
        </pc:spChg>
        <pc:graphicFrameChg chg="mod modGraphic">
          <ac:chgData name="Guilhem Raucau" userId="8ec642aa3876dd1b" providerId="LiveId" clId="{3E0E0802-671A-EE42-8B79-8CED4C81C5F0}" dt="2025-05-17T10:20:04.980" v="174" actId="20577"/>
          <ac:graphicFrameMkLst>
            <pc:docMk/>
            <pc:sldMk cId="3385253069" sldId="283"/>
            <ac:graphicFrameMk id="22" creationId="{5C3F4B15-4BC3-00DD-2854-EE0E991A15C4}"/>
          </ac:graphicFrameMkLst>
        </pc:graphicFrameChg>
        <pc:graphicFrameChg chg="modGraphic">
          <ac:chgData name="Guilhem Raucau" userId="8ec642aa3876dd1b" providerId="LiveId" clId="{3E0E0802-671A-EE42-8B79-8CED4C81C5F0}" dt="2025-05-17T10:14:52.548" v="46" actId="255"/>
          <ac:graphicFrameMkLst>
            <pc:docMk/>
            <pc:sldMk cId="3385253069" sldId="283"/>
            <ac:graphicFrameMk id="24" creationId="{CBA3B566-B0AF-2725-DE4B-4C437CA84203}"/>
          </ac:graphicFrameMkLst>
        </pc:graphicFrameChg>
        <pc:graphicFrameChg chg="modGraphic">
          <ac:chgData name="Guilhem Raucau" userId="8ec642aa3876dd1b" providerId="LiveId" clId="{3E0E0802-671A-EE42-8B79-8CED4C81C5F0}" dt="2025-05-17T10:20:40.964" v="188" actId="20577"/>
          <ac:graphicFrameMkLst>
            <pc:docMk/>
            <pc:sldMk cId="3385253069" sldId="283"/>
            <ac:graphicFrameMk id="27" creationId="{CCCF2851-2D3E-BE9C-5CD4-25DEC1A56CB8}"/>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2598322"/>
            <a:ext cx="9715500" cy="5527405"/>
          </a:xfrm>
        </p:spPr>
        <p:txBody>
          <a:bodyPr anchor="b"/>
          <a:lstStyle>
            <a:lvl1pPr algn="ctr">
              <a:defRPr sz="7500"/>
            </a:lvl1pPr>
          </a:lstStyle>
          <a:p>
            <a:r>
              <a:rPr lang="fr-FR"/>
              <a:t>Modifiez le style du titre</a:t>
            </a:r>
            <a:endParaRPr lang="en-US" dirty="0"/>
          </a:p>
        </p:txBody>
      </p:sp>
      <p:sp>
        <p:nvSpPr>
          <p:cNvPr id="3" name="Subtitle 2"/>
          <p:cNvSpPr>
            <a:spLocks noGrp="1"/>
          </p:cNvSpPr>
          <p:nvPr>
            <p:ph type="subTitle" idx="1"/>
          </p:nvPr>
        </p:nvSpPr>
        <p:spPr>
          <a:xfrm>
            <a:off x="1428750" y="8338885"/>
            <a:ext cx="8572500" cy="3833166"/>
          </a:xfrm>
        </p:spPr>
        <p:txBody>
          <a:bodyPr/>
          <a:lstStyle>
            <a:lvl1pPr marL="0" indent="0" algn="ctr">
              <a:buNone/>
              <a:defRPr sz="3000"/>
            </a:lvl1pPr>
            <a:lvl2pPr marL="571500" indent="0" algn="ctr">
              <a:buNone/>
              <a:defRPr sz="2500"/>
            </a:lvl2pPr>
            <a:lvl3pPr marL="1143000" indent="0" algn="ctr">
              <a:buNone/>
              <a:defRPr sz="2250"/>
            </a:lvl3pPr>
            <a:lvl4pPr marL="1714500" indent="0" algn="ctr">
              <a:buNone/>
              <a:defRPr sz="2000"/>
            </a:lvl4pPr>
            <a:lvl5pPr marL="2286000" indent="0" algn="ctr">
              <a:buNone/>
              <a:defRPr sz="2000"/>
            </a:lvl5pPr>
            <a:lvl6pPr marL="2857500" indent="0" algn="ctr">
              <a:buNone/>
              <a:defRPr sz="2000"/>
            </a:lvl6pPr>
            <a:lvl7pPr marL="3429000" indent="0" algn="ctr">
              <a:buNone/>
              <a:defRPr sz="2000"/>
            </a:lvl7pPr>
            <a:lvl8pPr marL="4000500" indent="0" algn="ctr">
              <a:buNone/>
              <a:defRPr sz="2000"/>
            </a:lvl8pPr>
            <a:lvl9pPr marL="45720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F60D4473-C1D2-4AD9-8502-DAC83226C752}" type="datetimeFigureOut">
              <a:rPr lang="fr-CH" smtClean="0"/>
              <a:t>25.09.2025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10F0FCE-B9C3-4691-AD40-7B99473909AE}" type="slidenum">
              <a:rPr lang="fr-CH" smtClean="0"/>
              <a:t>‹N°›</a:t>
            </a:fld>
            <a:endParaRPr lang="fr-CH"/>
          </a:p>
        </p:txBody>
      </p:sp>
    </p:spTree>
    <p:extLst>
      <p:ext uri="{BB962C8B-B14F-4D97-AF65-F5344CB8AC3E}">
        <p14:creationId xmlns:p14="http://schemas.microsoft.com/office/powerpoint/2010/main" val="2959110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0D4473-C1D2-4AD9-8502-DAC83226C752}" type="datetimeFigureOut">
              <a:rPr lang="fr-CH" smtClean="0"/>
              <a:t>25.09.2025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10F0FCE-B9C3-4691-AD40-7B99473909AE}" type="slidenum">
              <a:rPr lang="fr-CH" smtClean="0"/>
              <a:t>‹N°›</a:t>
            </a:fld>
            <a:endParaRPr lang="fr-CH"/>
          </a:p>
        </p:txBody>
      </p:sp>
    </p:spTree>
    <p:extLst>
      <p:ext uri="{BB962C8B-B14F-4D97-AF65-F5344CB8AC3E}">
        <p14:creationId xmlns:p14="http://schemas.microsoft.com/office/powerpoint/2010/main" val="2334565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79594" y="845282"/>
            <a:ext cx="2464594" cy="1345467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85813" y="845282"/>
            <a:ext cx="7250906" cy="1345467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0D4473-C1D2-4AD9-8502-DAC83226C752}" type="datetimeFigureOut">
              <a:rPr lang="fr-CH" smtClean="0"/>
              <a:t>25.09.2025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10F0FCE-B9C3-4691-AD40-7B99473909AE}" type="slidenum">
              <a:rPr lang="fr-CH" smtClean="0"/>
              <a:t>‹N°›</a:t>
            </a:fld>
            <a:endParaRPr lang="fr-CH"/>
          </a:p>
        </p:txBody>
      </p:sp>
    </p:spTree>
    <p:extLst>
      <p:ext uri="{BB962C8B-B14F-4D97-AF65-F5344CB8AC3E}">
        <p14:creationId xmlns:p14="http://schemas.microsoft.com/office/powerpoint/2010/main" val="63221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0D4473-C1D2-4AD9-8502-DAC83226C752}" type="datetimeFigureOut">
              <a:rPr lang="fr-CH" smtClean="0"/>
              <a:t>25.09.2025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10F0FCE-B9C3-4691-AD40-7B99473909AE}" type="slidenum">
              <a:rPr lang="fr-CH" smtClean="0"/>
              <a:t>‹N°›</a:t>
            </a:fld>
            <a:endParaRPr lang="fr-CH"/>
          </a:p>
        </p:txBody>
      </p:sp>
    </p:spTree>
    <p:extLst>
      <p:ext uri="{BB962C8B-B14F-4D97-AF65-F5344CB8AC3E}">
        <p14:creationId xmlns:p14="http://schemas.microsoft.com/office/powerpoint/2010/main" val="3751700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779860" y="3958126"/>
            <a:ext cx="9858375" cy="6604218"/>
          </a:xfrm>
        </p:spPr>
        <p:txBody>
          <a:bodyPr anchor="b"/>
          <a:lstStyle>
            <a:lvl1pPr>
              <a:defRPr sz="7500"/>
            </a:lvl1pPr>
          </a:lstStyle>
          <a:p>
            <a:r>
              <a:rPr lang="fr-FR"/>
              <a:t>Modifiez le style du titre</a:t>
            </a:r>
            <a:endParaRPr lang="en-US" dirty="0"/>
          </a:p>
        </p:txBody>
      </p:sp>
      <p:sp>
        <p:nvSpPr>
          <p:cNvPr id="3" name="Text Placeholder 2"/>
          <p:cNvSpPr>
            <a:spLocks noGrp="1"/>
          </p:cNvSpPr>
          <p:nvPr>
            <p:ph type="body" idx="1"/>
          </p:nvPr>
        </p:nvSpPr>
        <p:spPr>
          <a:xfrm>
            <a:off x="779860" y="10624823"/>
            <a:ext cx="9858375" cy="3473002"/>
          </a:xfrm>
        </p:spPr>
        <p:txBody>
          <a:bodyPr/>
          <a:lstStyle>
            <a:lvl1pPr marL="0" indent="0">
              <a:buNone/>
              <a:defRPr sz="3000">
                <a:solidFill>
                  <a:schemeClr val="tx1"/>
                </a:solidFill>
              </a:defRPr>
            </a:lvl1pPr>
            <a:lvl2pPr marL="571500" indent="0">
              <a:buNone/>
              <a:defRPr sz="2500">
                <a:solidFill>
                  <a:schemeClr val="tx1">
                    <a:tint val="75000"/>
                  </a:schemeClr>
                </a:solidFill>
              </a:defRPr>
            </a:lvl2pPr>
            <a:lvl3pPr marL="1143000" indent="0">
              <a:buNone/>
              <a:defRPr sz="2250">
                <a:solidFill>
                  <a:schemeClr val="tx1">
                    <a:tint val="75000"/>
                  </a:schemeClr>
                </a:solidFill>
              </a:defRPr>
            </a:lvl3pPr>
            <a:lvl4pPr marL="1714500" indent="0">
              <a:buNone/>
              <a:defRPr sz="2000">
                <a:solidFill>
                  <a:schemeClr val="tx1">
                    <a:tint val="75000"/>
                  </a:schemeClr>
                </a:solidFill>
              </a:defRPr>
            </a:lvl4pPr>
            <a:lvl5pPr marL="2286000" indent="0">
              <a:buNone/>
              <a:defRPr sz="2000">
                <a:solidFill>
                  <a:schemeClr val="tx1">
                    <a:tint val="75000"/>
                  </a:schemeClr>
                </a:solidFill>
              </a:defRPr>
            </a:lvl5pPr>
            <a:lvl6pPr marL="2857500" indent="0">
              <a:buNone/>
              <a:defRPr sz="2000">
                <a:solidFill>
                  <a:schemeClr val="tx1">
                    <a:tint val="75000"/>
                  </a:schemeClr>
                </a:solidFill>
              </a:defRPr>
            </a:lvl6pPr>
            <a:lvl7pPr marL="3429000" indent="0">
              <a:buNone/>
              <a:defRPr sz="2000">
                <a:solidFill>
                  <a:schemeClr val="tx1">
                    <a:tint val="75000"/>
                  </a:schemeClr>
                </a:solidFill>
              </a:defRPr>
            </a:lvl7pPr>
            <a:lvl8pPr marL="4000500" indent="0">
              <a:buNone/>
              <a:defRPr sz="2000">
                <a:solidFill>
                  <a:schemeClr val="tx1">
                    <a:tint val="75000"/>
                  </a:schemeClr>
                </a:solidFill>
              </a:defRPr>
            </a:lvl8pPr>
            <a:lvl9pPr marL="4572000" indent="0">
              <a:buNone/>
              <a:defRPr sz="20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0D4473-C1D2-4AD9-8502-DAC83226C752}" type="datetimeFigureOut">
              <a:rPr lang="fr-CH" smtClean="0"/>
              <a:t>25.09.2025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B10F0FCE-B9C3-4691-AD40-7B99473909AE}" type="slidenum">
              <a:rPr lang="fr-CH" smtClean="0"/>
              <a:t>‹N°›</a:t>
            </a:fld>
            <a:endParaRPr lang="fr-CH"/>
          </a:p>
        </p:txBody>
      </p:sp>
    </p:spTree>
    <p:extLst>
      <p:ext uri="{BB962C8B-B14F-4D97-AF65-F5344CB8AC3E}">
        <p14:creationId xmlns:p14="http://schemas.microsoft.com/office/powerpoint/2010/main" val="101107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785813" y="4226407"/>
            <a:ext cx="4857750" cy="1007354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786438" y="4226407"/>
            <a:ext cx="4857750" cy="1007354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0D4473-C1D2-4AD9-8502-DAC83226C752}" type="datetimeFigureOut">
              <a:rPr lang="fr-CH" smtClean="0"/>
              <a:t>25.09.2025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B10F0FCE-B9C3-4691-AD40-7B99473909AE}" type="slidenum">
              <a:rPr lang="fr-CH" smtClean="0"/>
              <a:t>‹N°›</a:t>
            </a:fld>
            <a:endParaRPr lang="fr-CH"/>
          </a:p>
        </p:txBody>
      </p:sp>
    </p:spTree>
    <p:extLst>
      <p:ext uri="{BB962C8B-B14F-4D97-AF65-F5344CB8AC3E}">
        <p14:creationId xmlns:p14="http://schemas.microsoft.com/office/powerpoint/2010/main" val="175069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787301" y="845285"/>
            <a:ext cx="9858375" cy="3068740"/>
          </a:xfrm>
        </p:spPr>
        <p:txBody>
          <a:bodyPr/>
          <a:lstStyle/>
          <a:p>
            <a:r>
              <a:rPr lang="fr-FR"/>
              <a:t>Modifiez le style du titre</a:t>
            </a:r>
            <a:endParaRPr lang="en-US" dirty="0"/>
          </a:p>
        </p:txBody>
      </p:sp>
      <p:sp>
        <p:nvSpPr>
          <p:cNvPr id="3" name="Text Placeholder 2"/>
          <p:cNvSpPr>
            <a:spLocks noGrp="1"/>
          </p:cNvSpPr>
          <p:nvPr>
            <p:ph type="body" idx="1"/>
          </p:nvPr>
        </p:nvSpPr>
        <p:spPr>
          <a:xfrm>
            <a:off x="787303" y="3891971"/>
            <a:ext cx="4835425" cy="1907394"/>
          </a:xfrm>
        </p:spPr>
        <p:txBody>
          <a:bodyPr anchor="b"/>
          <a:lstStyle>
            <a:lvl1pPr marL="0" indent="0">
              <a:buNone/>
              <a:defRPr sz="3000" b="1"/>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fr-FR"/>
              <a:t>Cliquez pour modifier les styles du texte du masque</a:t>
            </a:r>
          </a:p>
        </p:txBody>
      </p:sp>
      <p:sp>
        <p:nvSpPr>
          <p:cNvPr id="4" name="Content Placeholder 3"/>
          <p:cNvSpPr>
            <a:spLocks noGrp="1"/>
          </p:cNvSpPr>
          <p:nvPr>
            <p:ph sz="half" idx="2"/>
          </p:nvPr>
        </p:nvSpPr>
        <p:spPr>
          <a:xfrm>
            <a:off x="787303" y="5799365"/>
            <a:ext cx="4835425" cy="852999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786438" y="3891971"/>
            <a:ext cx="4859239" cy="1907394"/>
          </a:xfrm>
        </p:spPr>
        <p:txBody>
          <a:bodyPr anchor="b"/>
          <a:lstStyle>
            <a:lvl1pPr marL="0" indent="0">
              <a:buNone/>
              <a:defRPr sz="3000" b="1"/>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fr-FR"/>
              <a:t>Cliquez pour modifier les styles du texte du masque</a:t>
            </a:r>
          </a:p>
        </p:txBody>
      </p:sp>
      <p:sp>
        <p:nvSpPr>
          <p:cNvPr id="6" name="Content Placeholder 5"/>
          <p:cNvSpPr>
            <a:spLocks noGrp="1"/>
          </p:cNvSpPr>
          <p:nvPr>
            <p:ph sz="quarter" idx="4"/>
          </p:nvPr>
        </p:nvSpPr>
        <p:spPr>
          <a:xfrm>
            <a:off x="5786438" y="5799365"/>
            <a:ext cx="4859239" cy="852999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0D4473-C1D2-4AD9-8502-DAC83226C752}" type="datetimeFigureOut">
              <a:rPr lang="fr-CH" smtClean="0"/>
              <a:t>25.09.2025</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B10F0FCE-B9C3-4691-AD40-7B99473909AE}" type="slidenum">
              <a:rPr lang="fr-CH" smtClean="0"/>
              <a:t>‹N°›</a:t>
            </a:fld>
            <a:endParaRPr lang="fr-CH"/>
          </a:p>
        </p:txBody>
      </p:sp>
    </p:spTree>
    <p:extLst>
      <p:ext uri="{BB962C8B-B14F-4D97-AF65-F5344CB8AC3E}">
        <p14:creationId xmlns:p14="http://schemas.microsoft.com/office/powerpoint/2010/main" val="2289051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0D4473-C1D2-4AD9-8502-DAC83226C752}" type="datetimeFigureOut">
              <a:rPr lang="fr-CH" smtClean="0"/>
              <a:t>25.09.2025</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B10F0FCE-B9C3-4691-AD40-7B99473909AE}" type="slidenum">
              <a:rPr lang="fr-CH" smtClean="0"/>
              <a:t>‹N°›</a:t>
            </a:fld>
            <a:endParaRPr lang="fr-CH"/>
          </a:p>
        </p:txBody>
      </p:sp>
    </p:spTree>
    <p:extLst>
      <p:ext uri="{BB962C8B-B14F-4D97-AF65-F5344CB8AC3E}">
        <p14:creationId xmlns:p14="http://schemas.microsoft.com/office/powerpoint/2010/main" val="821560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0D4473-C1D2-4AD9-8502-DAC83226C752}" type="datetimeFigureOut">
              <a:rPr lang="fr-CH" smtClean="0"/>
              <a:t>25.09.2025</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B10F0FCE-B9C3-4691-AD40-7B99473909AE}" type="slidenum">
              <a:rPr lang="fr-CH" smtClean="0"/>
              <a:t>‹N°›</a:t>
            </a:fld>
            <a:endParaRPr lang="fr-CH"/>
          </a:p>
        </p:txBody>
      </p:sp>
    </p:spTree>
    <p:extLst>
      <p:ext uri="{BB962C8B-B14F-4D97-AF65-F5344CB8AC3E}">
        <p14:creationId xmlns:p14="http://schemas.microsoft.com/office/powerpoint/2010/main" val="2424618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87301" y="1058439"/>
            <a:ext cx="3686473" cy="3704537"/>
          </a:xfrm>
        </p:spPr>
        <p:txBody>
          <a:bodyPr anchor="b"/>
          <a:lstStyle>
            <a:lvl1pPr>
              <a:defRPr sz="4000"/>
            </a:lvl1pPr>
          </a:lstStyle>
          <a:p>
            <a:r>
              <a:rPr lang="fr-FR"/>
              <a:t>Modifiez le style du titre</a:t>
            </a:r>
            <a:endParaRPr lang="en-US" dirty="0"/>
          </a:p>
        </p:txBody>
      </p:sp>
      <p:sp>
        <p:nvSpPr>
          <p:cNvPr id="3" name="Content Placeholder 2"/>
          <p:cNvSpPr>
            <a:spLocks noGrp="1"/>
          </p:cNvSpPr>
          <p:nvPr>
            <p:ph idx="1"/>
          </p:nvPr>
        </p:nvSpPr>
        <p:spPr>
          <a:xfrm>
            <a:off x="4859238" y="2285938"/>
            <a:ext cx="5786438" cy="11282668"/>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87301" y="4762976"/>
            <a:ext cx="3686473" cy="8824003"/>
          </a:xfrm>
        </p:spPr>
        <p:txBody>
          <a:bodyPr/>
          <a:lstStyle>
            <a:lvl1pPr marL="0" indent="0">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0D4473-C1D2-4AD9-8502-DAC83226C752}" type="datetimeFigureOut">
              <a:rPr lang="fr-CH" smtClean="0"/>
              <a:t>25.09.2025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B10F0FCE-B9C3-4691-AD40-7B99473909AE}" type="slidenum">
              <a:rPr lang="fr-CH" smtClean="0"/>
              <a:t>‹N°›</a:t>
            </a:fld>
            <a:endParaRPr lang="fr-CH"/>
          </a:p>
        </p:txBody>
      </p:sp>
    </p:spTree>
    <p:extLst>
      <p:ext uri="{BB962C8B-B14F-4D97-AF65-F5344CB8AC3E}">
        <p14:creationId xmlns:p14="http://schemas.microsoft.com/office/powerpoint/2010/main" val="3475190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87301" y="1058439"/>
            <a:ext cx="3686473" cy="3704537"/>
          </a:xfrm>
        </p:spPr>
        <p:txBody>
          <a:bodyPr anchor="b"/>
          <a:lstStyle>
            <a:lvl1pPr>
              <a:defRPr sz="4000"/>
            </a:lvl1pPr>
          </a:lstStyle>
          <a:p>
            <a:r>
              <a:rPr lang="fr-FR"/>
              <a:t>Modifiez le style du titre</a:t>
            </a:r>
            <a:endParaRPr lang="en-US" dirty="0"/>
          </a:p>
        </p:txBody>
      </p:sp>
      <p:sp>
        <p:nvSpPr>
          <p:cNvPr id="3" name="Picture Placeholder 2"/>
          <p:cNvSpPr>
            <a:spLocks noGrp="1" noChangeAspect="1"/>
          </p:cNvSpPr>
          <p:nvPr>
            <p:ph type="pic" idx="1"/>
          </p:nvPr>
        </p:nvSpPr>
        <p:spPr>
          <a:xfrm>
            <a:off x="4859238" y="2285938"/>
            <a:ext cx="5786438" cy="11282668"/>
          </a:xfrm>
        </p:spPr>
        <p:txBody>
          <a:bodyPr anchor="t"/>
          <a:lstStyle>
            <a:lvl1pPr marL="0" indent="0">
              <a:buNone/>
              <a:defRPr sz="4000"/>
            </a:lvl1pPr>
            <a:lvl2pPr marL="571500" indent="0">
              <a:buNone/>
              <a:defRPr sz="3500"/>
            </a:lvl2pPr>
            <a:lvl3pPr marL="1143000" indent="0">
              <a:buNone/>
              <a:defRPr sz="3000"/>
            </a:lvl3pPr>
            <a:lvl4pPr marL="1714500" indent="0">
              <a:buNone/>
              <a:defRPr sz="2500"/>
            </a:lvl4pPr>
            <a:lvl5pPr marL="2286000" indent="0">
              <a:buNone/>
              <a:defRPr sz="2500"/>
            </a:lvl5pPr>
            <a:lvl6pPr marL="2857500" indent="0">
              <a:buNone/>
              <a:defRPr sz="2500"/>
            </a:lvl6pPr>
            <a:lvl7pPr marL="3429000" indent="0">
              <a:buNone/>
              <a:defRPr sz="2500"/>
            </a:lvl7pPr>
            <a:lvl8pPr marL="4000500" indent="0">
              <a:buNone/>
              <a:defRPr sz="2500"/>
            </a:lvl8pPr>
            <a:lvl9pPr marL="4572000" indent="0">
              <a:buNone/>
              <a:defRPr sz="2500"/>
            </a:lvl9pPr>
          </a:lstStyle>
          <a:p>
            <a:r>
              <a:rPr lang="fr-FR"/>
              <a:t>Cliquez sur l'icône pour ajouter une image</a:t>
            </a:r>
            <a:endParaRPr lang="en-US" dirty="0"/>
          </a:p>
        </p:txBody>
      </p:sp>
      <p:sp>
        <p:nvSpPr>
          <p:cNvPr id="4" name="Text Placeholder 3"/>
          <p:cNvSpPr>
            <a:spLocks noGrp="1"/>
          </p:cNvSpPr>
          <p:nvPr>
            <p:ph type="body" sz="half" idx="2"/>
          </p:nvPr>
        </p:nvSpPr>
        <p:spPr>
          <a:xfrm>
            <a:off x="787301" y="4762976"/>
            <a:ext cx="3686473" cy="8824003"/>
          </a:xfrm>
        </p:spPr>
        <p:txBody>
          <a:bodyPr/>
          <a:lstStyle>
            <a:lvl1pPr marL="0" indent="0">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0D4473-C1D2-4AD9-8502-DAC83226C752}" type="datetimeFigureOut">
              <a:rPr lang="fr-CH" smtClean="0"/>
              <a:t>25.09.2025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B10F0FCE-B9C3-4691-AD40-7B99473909AE}" type="slidenum">
              <a:rPr lang="fr-CH" smtClean="0"/>
              <a:t>‹N°›</a:t>
            </a:fld>
            <a:endParaRPr lang="fr-CH"/>
          </a:p>
        </p:txBody>
      </p:sp>
    </p:spTree>
    <p:extLst>
      <p:ext uri="{BB962C8B-B14F-4D97-AF65-F5344CB8AC3E}">
        <p14:creationId xmlns:p14="http://schemas.microsoft.com/office/powerpoint/2010/main" val="328253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5813" y="845285"/>
            <a:ext cx="9858375" cy="306874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785813" y="4226407"/>
            <a:ext cx="9858375" cy="10073549"/>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85813" y="14715249"/>
            <a:ext cx="2571750" cy="845281"/>
          </a:xfrm>
          <a:prstGeom prst="rect">
            <a:avLst/>
          </a:prstGeom>
        </p:spPr>
        <p:txBody>
          <a:bodyPr vert="horz" lIns="91440" tIns="45720" rIns="91440" bIns="45720" rtlCol="0" anchor="ctr"/>
          <a:lstStyle>
            <a:lvl1pPr algn="l">
              <a:defRPr sz="1500">
                <a:solidFill>
                  <a:schemeClr val="tx1">
                    <a:tint val="75000"/>
                  </a:schemeClr>
                </a:solidFill>
              </a:defRPr>
            </a:lvl1pPr>
          </a:lstStyle>
          <a:p>
            <a:fld id="{F60D4473-C1D2-4AD9-8502-DAC83226C752}" type="datetimeFigureOut">
              <a:rPr lang="fr-CH" smtClean="0"/>
              <a:t>25.09.2025</a:t>
            </a:fld>
            <a:endParaRPr lang="fr-CH"/>
          </a:p>
        </p:txBody>
      </p:sp>
      <p:sp>
        <p:nvSpPr>
          <p:cNvPr id="5" name="Footer Placeholder 4"/>
          <p:cNvSpPr>
            <a:spLocks noGrp="1"/>
          </p:cNvSpPr>
          <p:nvPr>
            <p:ph type="ftr" sz="quarter" idx="3"/>
          </p:nvPr>
        </p:nvSpPr>
        <p:spPr>
          <a:xfrm>
            <a:off x="3786188" y="14715249"/>
            <a:ext cx="3857625" cy="845281"/>
          </a:xfrm>
          <a:prstGeom prst="rect">
            <a:avLst/>
          </a:prstGeom>
        </p:spPr>
        <p:txBody>
          <a:bodyPr vert="horz" lIns="91440" tIns="45720" rIns="91440" bIns="45720" rtlCol="0" anchor="ctr"/>
          <a:lstStyle>
            <a:lvl1pPr algn="ctr">
              <a:defRPr sz="15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072438" y="14715249"/>
            <a:ext cx="2571750" cy="845281"/>
          </a:xfrm>
          <a:prstGeom prst="rect">
            <a:avLst/>
          </a:prstGeom>
        </p:spPr>
        <p:txBody>
          <a:bodyPr vert="horz" lIns="91440" tIns="45720" rIns="91440" bIns="45720" rtlCol="0" anchor="ctr"/>
          <a:lstStyle>
            <a:lvl1pPr algn="r">
              <a:defRPr sz="1500">
                <a:solidFill>
                  <a:schemeClr val="tx1">
                    <a:tint val="75000"/>
                  </a:schemeClr>
                </a:solidFill>
              </a:defRPr>
            </a:lvl1pPr>
          </a:lstStyle>
          <a:p>
            <a:fld id="{B10F0FCE-B9C3-4691-AD40-7B99473909AE}" type="slidenum">
              <a:rPr lang="fr-CH" smtClean="0"/>
              <a:t>‹N°›</a:t>
            </a:fld>
            <a:endParaRPr lang="fr-CH"/>
          </a:p>
        </p:txBody>
      </p:sp>
    </p:spTree>
    <p:extLst>
      <p:ext uri="{BB962C8B-B14F-4D97-AF65-F5344CB8AC3E}">
        <p14:creationId xmlns:p14="http://schemas.microsoft.com/office/powerpoint/2010/main" val="39643312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143000" rtl="0" eaLnBrk="1" latinLnBrk="0" hangingPunct="1">
        <a:lnSpc>
          <a:spcPct val="90000"/>
        </a:lnSpc>
        <a:spcBef>
          <a:spcPct val="0"/>
        </a:spcBef>
        <a:buNone/>
        <a:defRPr sz="5500" kern="1200">
          <a:solidFill>
            <a:schemeClr val="tx1"/>
          </a:solidFill>
          <a:latin typeface="+mj-lt"/>
          <a:ea typeface="+mj-ea"/>
          <a:cs typeface="+mj-cs"/>
        </a:defRPr>
      </a:lvl1pPr>
    </p:titleStyle>
    <p:bodyStyle>
      <a:lvl1pPr marL="285750" indent="-285750" algn="l" defTabSz="1143000" rtl="0" eaLnBrk="1" latinLnBrk="0" hangingPunct="1">
        <a:lnSpc>
          <a:spcPct val="90000"/>
        </a:lnSpc>
        <a:spcBef>
          <a:spcPts val="1250"/>
        </a:spcBef>
        <a:buFont typeface="Arial" panose="020B0604020202020204" pitchFamily="34" charset="0"/>
        <a:buChar char="•"/>
        <a:defRPr sz="3500" kern="1200">
          <a:solidFill>
            <a:schemeClr val="tx1"/>
          </a:solidFill>
          <a:latin typeface="+mn-lt"/>
          <a:ea typeface="+mn-ea"/>
          <a:cs typeface="+mn-cs"/>
        </a:defRPr>
      </a:lvl1pPr>
      <a:lvl2pPr marL="857250" indent="-285750" algn="l" defTabSz="1143000"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750" indent="-285750" algn="l" defTabSz="1143000"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2000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3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6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7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3000" rtl="0" eaLnBrk="1" latinLnBrk="0" hangingPunct="1">
        <a:defRPr sz="2250" kern="1200">
          <a:solidFill>
            <a:schemeClr val="tx1"/>
          </a:solidFill>
          <a:latin typeface="+mn-lt"/>
          <a:ea typeface="+mn-ea"/>
          <a:cs typeface="+mn-cs"/>
        </a:defRPr>
      </a:lvl1pPr>
      <a:lvl2pPr marL="571500" algn="l" defTabSz="1143000" rtl="0" eaLnBrk="1" latinLnBrk="0" hangingPunct="1">
        <a:defRPr sz="2250" kern="1200">
          <a:solidFill>
            <a:schemeClr val="tx1"/>
          </a:solidFill>
          <a:latin typeface="+mn-lt"/>
          <a:ea typeface="+mn-ea"/>
          <a:cs typeface="+mn-cs"/>
        </a:defRPr>
      </a:lvl2pPr>
      <a:lvl3pPr marL="1143000" algn="l" defTabSz="1143000" rtl="0" eaLnBrk="1" latinLnBrk="0" hangingPunct="1">
        <a:defRPr sz="2250" kern="1200">
          <a:solidFill>
            <a:schemeClr val="tx1"/>
          </a:solidFill>
          <a:latin typeface="+mn-lt"/>
          <a:ea typeface="+mn-ea"/>
          <a:cs typeface="+mn-cs"/>
        </a:defRPr>
      </a:lvl3pPr>
      <a:lvl4pPr marL="1714500" algn="l" defTabSz="1143000" rtl="0" eaLnBrk="1" latinLnBrk="0" hangingPunct="1">
        <a:defRPr sz="2250" kern="1200">
          <a:solidFill>
            <a:schemeClr val="tx1"/>
          </a:solidFill>
          <a:latin typeface="+mn-lt"/>
          <a:ea typeface="+mn-ea"/>
          <a:cs typeface="+mn-cs"/>
        </a:defRPr>
      </a:lvl4pPr>
      <a:lvl5pPr marL="2286000" algn="l" defTabSz="1143000" rtl="0" eaLnBrk="1" latinLnBrk="0" hangingPunct="1">
        <a:defRPr sz="2250" kern="1200">
          <a:solidFill>
            <a:schemeClr val="tx1"/>
          </a:solidFill>
          <a:latin typeface="+mn-lt"/>
          <a:ea typeface="+mn-ea"/>
          <a:cs typeface="+mn-cs"/>
        </a:defRPr>
      </a:lvl5pPr>
      <a:lvl6pPr marL="2857500" algn="l" defTabSz="1143000" rtl="0" eaLnBrk="1" latinLnBrk="0" hangingPunct="1">
        <a:defRPr sz="2250" kern="1200">
          <a:solidFill>
            <a:schemeClr val="tx1"/>
          </a:solidFill>
          <a:latin typeface="+mn-lt"/>
          <a:ea typeface="+mn-ea"/>
          <a:cs typeface="+mn-cs"/>
        </a:defRPr>
      </a:lvl6pPr>
      <a:lvl7pPr marL="3429000" algn="l" defTabSz="1143000" rtl="0" eaLnBrk="1" latinLnBrk="0" hangingPunct="1">
        <a:defRPr sz="2250" kern="1200">
          <a:solidFill>
            <a:schemeClr val="tx1"/>
          </a:solidFill>
          <a:latin typeface="+mn-lt"/>
          <a:ea typeface="+mn-ea"/>
          <a:cs typeface="+mn-cs"/>
        </a:defRPr>
      </a:lvl7pPr>
      <a:lvl8pPr marL="4000500" algn="l" defTabSz="1143000" rtl="0" eaLnBrk="1" latinLnBrk="0" hangingPunct="1">
        <a:defRPr sz="2250" kern="1200">
          <a:solidFill>
            <a:schemeClr val="tx1"/>
          </a:solidFill>
          <a:latin typeface="+mn-lt"/>
          <a:ea typeface="+mn-ea"/>
          <a:cs typeface="+mn-cs"/>
        </a:defRPr>
      </a:lvl8pPr>
      <a:lvl9pPr marL="4572000" algn="l" defTabSz="1143000"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7.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0.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0.png"/><Relationship Id="rId7"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5.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 41">
            <a:extLst>
              <a:ext uri="{FF2B5EF4-FFF2-40B4-BE49-F238E27FC236}">
                <a16:creationId xmlns:a16="http://schemas.microsoft.com/office/drawing/2014/main" id="{233DAEAE-EE3B-E9AF-F2EA-3A38F8668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graphicFrame>
        <p:nvGraphicFramePr>
          <p:cNvPr id="24" name="Tableau 23">
            <a:extLst>
              <a:ext uri="{FF2B5EF4-FFF2-40B4-BE49-F238E27FC236}">
                <a16:creationId xmlns:a16="http://schemas.microsoft.com/office/drawing/2014/main" id="{231D8753-E74E-4221-8C2C-DD1866C580C6}"/>
              </a:ext>
            </a:extLst>
          </p:cNvPr>
          <p:cNvGraphicFramePr>
            <a:graphicFrameLocks noGrp="1"/>
          </p:cNvGraphicFramePr>
          <p:nvPr>
            <p:extLst>
              <p:ext uri="{D42A27DB-BD31-4B8C-83A1-F6EECF244321}">
                <p14:modId xmlns:p14="http://schemas.microsoft.com/office/powerpoint/2010/main" val="1879963384"/>
              </p:ext>
            </p:extLst>
          </p:nvPr>
        </p:nvGraphicFramePr>
        <p:xfrm>
          <a:off x="268285" y="6544729"/>
          <a:ext cx="10923988" cy="8676223"/>
        </p:xfrm>
        <a:graphic>
          <a:graphicData uri="http://schemas.openxmlformats.org/drawingml/2006/table">
            <a:tbl>
              <a:tblPr firstRow="1" bandRow="1">
                <a:tableStyleId>{5C22544A-7EE6-4342-B048-85BDC9FD1C3A}</a:tableStyleId>
              </a:tblPr>
              <a:tblGrid>
                <a:gridCol w="2730997">
                  <a:extLst>
                    <a:ext uri="{9D8B030D-6E8A-4147-A177-3AD203B41FA5}">
                      <a16:colId xmlns:a16="http://schemas.microsoft.com/office/drawing/2014/main" val="1158755290"/>
                    </a:ext>
                  </a:extLst>
                </a:gridCol>
                <a:gridCol w="2730997">
                  <a:extLst>
                    <a:ext uri="{9D8B030D-6E8A-4147-A177-3AD203B41FA5}">
                      <a16:colId xmlns:a16="http://schemas.microsoft.com/office/drawing/2014/main" val="2324228619"/>
                    </a:ext>
                  </a:extLst>
                </a:gridCol>
                <a:gridCol w="2730997">
                  <a:extLst>
                    <a:ext uri="{9D8B030D-6E8A-4147-A177-3AD203B41FA5}">
                      <a16:colId xmlns:a16="http://schemas.microsoft.com/office/drawing/2014/main" val="2640945612"/>
                    </a:ext>
                  </a:extLst>
                </a:gridCol>
                <a:gridCol w="2730997">
                  <a:extLst>
                    <a:ext uri="{9D8B030D-6E8A-4147-A177-3AD203B41FA5}">
                      <a16:colId xmlns:a16="http://schemas.microsoft.com/office/drawing/2014/main" val="2061212489"/>
                    </a:ext>
                  </a:extLst>
                </a:gridCol>
              </a:tblGrid>
              <a:tr h="1002971">
                <a:tc>
                  <a:txBody>
                    <a:bodyPr/>
                    <a:lstStyle/>
                    <a:p>
                      <a:pPr algn="l"/>
                      <a:r>
                        <a:rPr lang="en-US" sz="2400" b="0" i="0" kern="1200">
                          <a:solidFill>
                            <a:schemeClr val="lt1"/>
                          </a:solidFill>
                          <a:effectLst/>
                          <a:latin typeface="+mn-lt"/>
                          <a:ea typeface="+mn-ea"/>
                          <a:cs typeface="+mn-cs"/>
                        </a:rPr>
                        <a:t>Once Per Turn </a:t>
                      </a:r>
                      <a:r>
                        <a:rPr lang="en-US" sz="2000" b="0" i="0" kern="1200">
                          <a:solidFill>
                            <a:schemeClr val="lt1"/>
                          </a:solidFill>
                          <a:effectLst/>
                          <a:latin typeface="+mn-lt"/>
                          <a:ea typeface="+mn-ea"/>
                          <a:cs typeface="+mn-cs"/>
                        </a:rPr>
                        <a:t>(army)</a:t>
                      </a:r>
                    </a:p>
                    <a:p>
                      <a:pPr algn="l"/>
                      <a:r>
                        <a:rPr lang="en-US" sz="2400" b="0" i="0" kern="1200">
                          <a:solidFill>
                            <a:schemeClr val="lt1"/>
                          </a:solidFill>
                          <a:effectLst/>
                          <a:latin typeface="+mn-lt"/>
                          <a:ea typeface="+mn-ea"/>
                          <a:cs typeface="+mn-cs"/>
                        </a:rPr>
                        <a:t>Your Hero Phase</a:t>
                      </a:r>
                      <a:endParaRPr lang="fr-CH" sz="2400"/>
                    </a:p>
                  </a:txBody>
                  <a:tcPr anchor="ctr">
                    <a:solidFill>
                      <a:srgbClr val="B2A04F"/>
                    </a:solidFill>
                  </a:tcPr>
                </a:tc>
                <a:tc>
                  <a:txBody>
                    <a:bodyPr/>
                    <a:lstStyle/>
                    <a:p>
                      <a:pPr algn="l"/>
                      <a:r>
                        <a:rPr lang="en-US" sz="2400" b="0" i="0" kern="1200">
                          <a:solidFill>
                            <a:schemeClr val="lt1"/>
                          </a:solidFill>
                          <a:effectLst/>
                          <a:latin typeface="+mn-lt"/>
                          <a:ea typeface="+mn-ea"/>
                          <a:cs typeface="+mn-cs"/>
                        </a:rPr>
                        <a:t>Once Per Turn,</a:t>
                      </a:r>
                    </a:p>
                    <a:p>
                      <a:pPr algn="l"/>
                      <a:r>
                        <a:rPr lang="en-US" sz="2400" b="0" i="0" kern="1200">
                          <a:solidFill>
                            <a:schemeClr val="lt1"/>
                          </a:solidFill>
                          <a:effectLst/>
                          <a:latin typeface="+mn-lt"/>
                          <a:ea typeface="+mn-ea"/>
                          <a:cs typeface="+mn-cs"/>
                        </a:rPr>
                        <a:t>Any Hero Phase</a:t>
                      </a:r>
                      <a:endParaRPr lang="fr-CH" sz="2400"/>
                    </a:p>
                  </a:txBody>
                  <a:tcPr anchor="ctr">
                    <a:solidFill>
                      <a:srgbClr val="B2A04F"/>
                    </a:solidFill>
                  </a:tcPr>
                </a:tc>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B2A04F"/>
                    </a:solidFill>
                  </a:tcPr>
                </a:tc>
                <a:tc>
                  <a:txBody>
                    <a:bodyPr/>
                    <a:lstStyle/>
                    <a:p>
                      <a:pPr algn="l"/>
                      <a:r>
                        <a:rPr lang="en-US" sz="2400" b="0" i="0" kern="1200">
                          <a:solidFill>
                            <a:schemeClr val="lt1"/>
                          </a:solidFill>
                          <a:effectLst/>
                          <a:latin typeface="+mn-lt"/>
                          <a:ea typeface="+mn-ea"/>
                          <a:cs typeface="+mn-cs"/>
                        </a:rPr>
                        <a:t>Your Hero Phase</a:t>
                      </a:r>
                      <a:endParaRPr lang="fr-CH" sz="2400"/>
                    </a:p>
                  </a:txBody>
                  <a:tcPr anchor="ctr">
                    <a:solidFill>
                      <a:srgbClr val="B2A04F"/>
                    </a:solidFill>
                  </a:tcPr>
                </a:tc>
                <a:extLst>
                  <a:ext uri="{0D108BD9-81ED-4DB2-BD59-A6C34878D82A}">
                    <a16:rowId xmlns:a16="http://schemas.microsoft.com/office/drawing/2014/main" val="2579638233"/>
                  </a:ext>
                </a:extLst>
              </a:tr>
              <a:tr h="465260">
                <a:tc>
                  <a:txBody>
                    <a:bodyPr/>
                    <a:lstStyle/>
                    <a:p>
                      <a:pPr algn="ctr"/>
                      <a:r>
                        <a:rPr lang="en-US" sz="2000" b="0" i="0" kern="1200">
                          <a:solidFill>
                            <a:schemeClr val="dk1"/>
                          </a:solidFill>
                          <a:effectLst/>
                          <a:latin typeface="+mn-lt"/>
                          <a:ea typeface="+mn-ea"/>
                          <a:cs typeface="+mn-cs"/>
                        </a:rPr>
                        <a:t>Celestial Reinforcement</a:t>
                      </a:r>
                    </a:p>
                  </a:txBody>
                  <a:tcPr anchor="ctr">
                    <a:solidFill>
                      <a:srgbClr val="EEE9D6"/>
                    </a:solidFill>
                  </a:tcPr>
                </a:tc>
                <a:tc>
                  <a:txBody>
                    <a:bodyPr/>
                    <a:lstStyle/>
                    <a:p>
                      <a:pPr algn="ctr"/>
                      <a:r>
                        <a:rPr lang="en-US" sz="2000" b="0" i="0" kern="1200">
                          <a:solidFill>
                            <a:schemeClr val="dk1"/>
                          </a:solidFill>
                          <a:effectLst/>
                          <a:latin typeface="+mn-lt"/>
                          <a:ea typeface="+mn-ea"/>
                          <a:cs typeface="+mn-cs"/>
                        </a:rPr>
                        <a:t>Arcane Vassal</a:t>
                      </a:r>
                      <a:endParaRPr lang="fr-CH" sz="3200"/>
                    </a:p>
                  </a:txBody>
                  <a:tcPr anchor="ctr">
                    <a:solidFill>
                      <a:srgbClr val="EEE9D6"/>
                    </a:solidFill>
                  </a:tcPr>
                </a:tc>
                <a:tc>
                  <a:txBody>
                    <a:bodyPr/>
                    <a:lstStyle/>
                    <a:p>
                      <a:pPr algn="ctr"/>
                      <a:r>
                        <a:rPr lang="en-US" sz="2000" b="0" i="0" kern="1200">
                          <a:solidFill>
                            <a:schemeClr val="dk1"/>
                          </a:solidFill>
                          <a:effectLst/>
                          <a:latin typeface="+mn-lt"/>
                          <a:ea typeface="+mn-ea"/>
                          <a:cs typeface="+mn-cs"/>
                        </a:rPr>
                        <a:t>Masters of Order</a:t>
                      </a:r>
                    </a:p>
                  </a:txBody>
                  <a:tcPr anchor="ctr">
                    <a:solidFill>
                      <a:srgbClr val="EEE9D6"/>
                    </a:solidFill>
                  </a:tcPr>
                </a:tc>
                <a:tc>
                  <a:txBody>
                    <a:bodyPr/>
                    <a:lstStyle/>
                    <a:p>
                      <a:pPr algn="ctr"/>
                      <a:r>
                        <a:rPr lang="en-US" sz="2000" b="0" i="0" kern="1200">
                          <a:solidFill>
                            <a:schemeClr val="dk1"/>
                          </a:solidFill>
                          <a:effectLst/>
                          <a:latin typeface="+mn-lt"/>
                          <a:ea typeface="+mn-ea"/>
                          <a:cs typeface="+mn-cs"/>
                        </a:rPr>
                        <a:t>Celestial Equilibrium</a:t>
                      </a:r>
                    </a:p>
                  </a:txBody>
                  <a:tcPr anchor="ctr">
                    <a:solidFill>
                      <a:srgbClr val="EEE9D6"/>
                    </a:solidFill>
                  </a:tcPr>
                </a:tc>
                <a:extLst>
                  <a:ext uri="{0D108BD9-81ED-4DB2-BD59-A6C34878D82A}">
                    <a16:rowId xmlns:a16="http://schemas.microsoft.com/office/drawing/2014/main" val="1565754256"/>
                  </a:ext>
                </a:extLst>
              </a:tr>
              <a:tr h="3049535">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Pick a friendly </a:t>
                      </a:r>
                      <a:r>
                        <a:rPr lang="en-US" sz="2400" b="1" i="0" kern="1200">
                          <a:solidFill>
                            <a:schemeClr val="dk1"/>
                          </a:solidFill>
                          <a:effectLst/>
                          <a:latin typeface="+mn-lt"/>
                          <a:ea typeface="+mn-ea"/>
                          <a:cs typeface="+mn-cs"/>
                        </a:rPr>
                        <a:t>SERAPHON</a:t>
                      </a:r>
                      <a:r>
                        <a:rPr lang="en-US" sz="2400" b="0" i="0" kern="1200">
                          <a:solidFill>
                            <a:schemeClr val="dk1"/>
                          </a:solidFill>
                          <a:effectLst/>
                          <a:latin typeface="+mn-lt"/>
                          <a:ea typeface="+mn-ea"/>
                          <a:cs typeface="+mn-cs"/>
                        </a:rPr>
                        <a:t> unit that started the battle with 3 or more models and that has been destroyed to be the target.</a:t>
                      </a:r>
                    </a:p>
                  </a:txBody>
                  <a:tcP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Pick a friendly </a:t>
                      </a:r>
                      <a:r>
                        <a:rPr lang="en-US" sz="2400" b="1" i="0" kern="1200">
                          <a:solidFill>
                            <a:schemeClr val="dk1"/>
                          </a:solidFill>
                          <a:effectLst/>
                          <a:latin typeface="+mn-lt"/>
                          <a:ea typeface="+mn-ea"/>
                          <a:cs typeface="+mn-cs"/>
                        </a:rPr>
                        <a:t>SKINK WIZARD</a:t>
                      </a:r>
                      <a:r>
                        <a:rPr lang="en-US" sz="2400" b="0" i="0" kern="1200">
                          <a:solidFill>
                            <a:schemeClr val="dk1"/>
                          </a:solidFill>
                          <a:effectLst/>
                          <a:latin typeface="+mn-lt"/>
                          <a:ea typeface="+mn-ea"/>
                          <a:cs typeface="+mn-cs"/>
                        </a:rPr>
                        <a:t> wholly within 18" of this unit to be the target.</a:t>
                      </a:r>
                    </a:p>
                  </a:txBody>
                  <a:tcPr>
                    <a:solidFill>
                      <a:srgbClr val="DAD0A6"/>
                    </a:solidFill>
                  </a:tcPr>
                </a:tc>
                <a:tc>
                  <a:txBody>
                    <a:bodyPr/>
                    <a:lstStyle/>
                    <a:p>
                      <a:endParaRPr lang="fr-CH" sz="3600"/>
                    </a:p>
                  </a:txBody>
                  <a:tcP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Make a casting roll of 2D6.</a:t>
                      </a:r>
                    </a:p>
                  </a:txBody>
                  <a:tcPr>
                    <a:solidFill>
                      <a:srgbClr val="DAD0A6"/>
                    </a:solidFill>
                  </a:tcPr>
                </a:tc>
                <a:extLst>
                  <a:ext uri="{0D108BD9-81ED-4DB2-BD59-A6C34878D82A}">
                    <a16:rowId xmlns:a16="http://schemas.microsoft.com/office/drawing/2014/main" val="124102521"/>
                  </a:ext>
                </a:extLst>
              </a:tr>
              <a:tr h="4158457">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Roll a dice. On a 4+, set up a replacement unit with half the number of models from the target unit (rounding up) wholly within 12" of this unit and more than 9" from all enemy units.</a:t>
                      </a:r>
                    </a:p>
                  </a:txBody>
                  <a:tcPr>
                    <a:solidFill>
                      <a:srgbClr val="EEE9D6"/>
                    </a:solidFill>
                  </a:tcPr>
                </a:tc>
                <a:tc>
                  <a:txBody>
                    <a:bodyPr/>
                    <a:lstStyle/>
                    <a:p>
                      <a:r>
                        <a:rPr lang="en-US" sz="2400" b="0" i="0" kern="1200">
                          <a:solidFill>
                            <a:schemeClr val="dk1"/>
                          </a:solidFill>
                          <a:effectLst/>
                          <a:latin typeface="+mn-lt"/>
                          <a:ea typeface="+mn-ea"/>
                          <a:cs typeface="+mn-cs"/>
                        </a:rPr>
                        <a:t>Measure the range and visibility of the next </a:t>
                      </a:r>
                      <a:r>
                        <a:rPr lang="en-US" sz="2400" b="1" i="0" kern="1200">
                          <a:solidFill>
                            <a:schemeClr val="dk1"/>
                          </a:solidFill>
                          <a:effectLst/>
                          <a:latin typeface="+mn-lt"/>
                          <a:ea typeface="+mn-ea"/>
                          <a:cs typeface="+mn-cs"/>
                        </a:rPr>
                        <a:t>SPELL</a:t>
                      </a:r>
                      <a:r>
                        <a:rPr lang="en-US" sz="2400" b="0" i="0" kern="1200">
                          <a:solidFill>
                            <a:schemeClr val="dk1"/>
                          </a:solidFill>
                          <a:effectLst/>
                          <a:latin typeface="+mn-lt"/>
                          <a:ea typeface="+mn-ea"/>
                          <a:cs typeface="+mn-cs"/>
                        </a:rPr>
                        <a:t> ability used by this unit this phase from the target instead of from this unit.</a:t>
                      </a:r>
                      <a:endParaRPr lang="fr-CH" sz="3600"/>
                    </a:p>
                  </a:txBody>
                  <a:tcPr>
                    <a:solidFill>
                      <a:srgbClr val="EEE9D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Add 1 to casting rolls for this unit. In addition, this unit can use an </a:t>
                      </a:r>
                      <a:r>
                        <a:rPr lang="en-US" sz="2400" b="1" i="0" kern="1200">
                          <a:solidFill>
                            <a:schemeClr val="dk1"/>
                          </a:solidFill>
                          <a:effectLst/>
                          <a:latin typeface="+mn-lt"/>
                          <a:ea typeface="+mn-ea"/>
                          <a:cs typeface="+mn-cs"/>
                        </a:rPr>
                        <a:t>UNBIND</a:t>
                      </a:r>
                      <a:r>
                        <a:rPr lang="en-US" sz="2400" b="0" i="0" kern="1200">
                          <a:solidFill>
                            <a:schemeClr val="dk1"/>
                          </a:solidFill>
                          <a:effectLst/>
                          <a:latin typeface="+mn-lt"/>
                          <a:ea typeface="+mn-ea"/>
                          <a:cs typeface="+mn-cs"/>
                        </a:rPr>
                        <a:t> ability if an enemy </a:t>
                      </a:r>
                      <a:r>
                        <a:rPr lang="en-US" sz="2400" b="1" i="0" kern="1200">
                          <a:solidFill>
                            <a:schemeClr val="dk1"/>
                          </a:solidFill>
                          <a:effectLst/>
                          <a:latin typeface="+mn-lt"/>
                          <a:ea typeface="+mn-ea"/>
                          <a:cs typeface="+mn-cs"/>
                        </a:rPr>
                        <a:t>WIZARD</a:t>
                      </a:r>
                      <a:r>
                        <a:rPr lang="en-US" sz="2400" b="0" i="0" kern="1200">
                          <a:solidFill>
                            <a:schemeClr val="dk1"/>
                          </a:solidFill>
                          <a:effectLst/>
                          <a:latin typeface="+mn-lt"/>
                          <a:ea typeface="+mn-ea"/>
                          <a:cs typeface="+mn-cs"/>
                        </a:rPr>
                        <a:t> anywhere on the battlefield uses a </a:t>
                      </a:r>
                      <a:r>
                        <a:rPr lang="en-US" sz="2400" b="1" i="0" kern="1200">
                          <a:solidFill>
                            <a:schemeClr val="dk1"/>
                          </a:solidFill>
                          <a:effectLst/>
                          <a:latin typeface="+mn-lt"/>
                          <a:ea typeface="+mn-ea"/>
                          <a:cs typeface="+mn-cs"/>
                        </a:rPr>
                        <a:t>SPELL</a:t>
                      </a:r>
                      <a:r>
                        <a:rPr lang="en-US" sz="2400" b="0" i="0" kern="1200">
                          <a:solidFill>
                            <a:schemeClr val="dk1"/>
                          </a:solidFill>
                          <a:effectLst/>
                          <a:latin typeface="+mn-lt"/>
                          <a:ea typeface="+mn-ea"/>
                          <a:cs typeface="+mn-cs"/>
                        </a:rPr>
                        <a:t> ability </a:t>
                      </a:r>
                      <a:r>
                        <a:rPr lang="fr-CH" sz="2400" b="0" i="0" kern="1200">
                          <a:solidFill>
                            <a:schemeClr val="dk1"/>
                          </a:solidFill>
                          <a:effectLst/>
                          <a:latin typeface="+mn-lt"/>
                          <a:ea typeface="+mn-ea"/>
                          <a:cs typeface="+mn-cs"/>
                        </a:rPr>
                        <a:t>(</a:t>
                      </a:r>
                      <a:r>
                        <a:rPr lang="fr-CH" sz="2400" b="0" i="0" kern="1200" err="1">
                          <a:solidFill>
                            <a:schemeClr val="dk1"/>
                          </a:solidFill>
                          <a:effectLst/>
                          <a:latin typeface="+mn-lt"/>
                          <a:ea typeface="+mn-ea"/>
                          <a:cs typeface="+mn-cs"/>
                        </a:rPr>
                        <a:t>instead</a:t>
                      </a:r>
                      <a:r>
                        <a:rPr lang="fr-CH" sz="2400" b="0" i="0" kern="1200">
                          <a:solidFill>
                            <a:schemeClr val="dk1"/>
                          </a:solidFill>
                          <a:effectLst/>
                          <a:latin typeface="+mn-lt"/>
                          <a:ea typeface="+mn-ea"/>
                          <a:cs typeface="+mn-cs"/>
                        </a:rPr>
                        <a:t> of 30’’)</a:t>
                      </a:r>
                      <a:endParaRPr lang="fr-CH" sz="3600"/>
                    </a:p>
                  </a:txBody>
                  <a:tcPr>
                    <a:solidFill>
                      <a:srgbClr val="EEE9D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For the rest of the turn, add 1 to casting rolls made for other friendly </a:t>
                      </a:r>
                      <a:r>
                        <a:rPr lang="en-US" sz="2400" b="1" i="0" kern="1200">
                          <a:solidFill>
                            <a:schemeClr val="dk1"/>
                          </a:solidFill>
                          <a:effectLst/>
                          <a:latin typeface="+mn-lt"/>
                          <a:ea typeface="+mn-ea"/>
                          <a:cs typeface="+mn-cs"/>
                        </a:rPr>
                        <a:t>SERAPHON WIZARDS</a:t>
                      </a:r>
                      <a:r>
                        <a:rPr lang="en-US" sz="2400" b="0" i="0" kern="1200">
                          <a:solidFill>
                            <a:schemeClr val="dk1"/>
                          </a:solidFill>
                          <a:effectLst/>
                          <a:latin typeface="+mn-lt"/>
                          <a:ea typeface="+mn-ea"/>
                          <a:cs typeface="+mn-cs"/>
                        </a:rPr>
                        <a:t> while they are wholly within 12" of this unit.</a:t>
                      </a:r>
                    </a:p>
                    <a:p>
                      <a:endParaRPr lang="fr-CH" sz="2400"/>
                    </a:p>
                    <a:p>
                      <a:r>
                        <a:rPr lang="en-US" sz="2400" b="0" i="0" kern="1200">
                          <a:solidFill>
                            <a:srgbClr val="FF0000"/>
                          </a:solidFill>
                          <a:effectLst/>
                          <a:latin typeface="+mn-lt"/>
                          <a:ea typeface="+mn-ea"/>
                          <a:cs typeface="+mn-cs"/>
                        </a:rPr>
                        <a:t>Keywords: Spell</a:t>
                      </a:r>
                    </a:p>
                  </a:txBody>
                  <a:tcPr>
                    <a:solidFill>
                      <a:srgbClr val="EEE9D6"/>
                    </a:solidFill>
                  </a:tcPr>
                </a:tc>
                <a:extLst>
                  <a:ext uri="{0D108BD9-81ED-4DB2-BD59-A6C34878D82A}">
                    <a16:rowId xmlns:a16="http://schemas.microsoft.com/office/drawing/2014/main" val="2596299480"/>
                  </a:ext>
                </a:extLst>
              </a:tr>
            </a:tbl>
          </a:graphicData>
        </a:graphic>
      </p:graphicFrame>
      <p:graphicFrame>
        <p:nvGraphicFramePr>
          <p:cNvPr id="17" name="Tableau 16">
            <a:extLst>
              <a:ext uri="{FF2B5EF4-FFF2-40B4-BE49-F238E27FC236}">
                <a16:creationId xmlns:a16="http://schemas.microsoft.com/office/drawing/2014/main" id="{AB461518-D318-AB89-DF14-89FC77DC49D1}"/>
              </a:ext>
            </a:extLst>
          </p:cNvPr>
          <p:cNvGraphicFramePr>
            <a:graphicFrameLocks noGrp="1"/>
          </p:cNvGraphicFramePr>
          <p:nvPr>
            <p:extLst>
              <p:ext uri="{D42A27DB-BD31-4B8C-83A1-F6EECF244321}">
                <p14:modId xmlns:p14="http://schemas.microsoft.com/office/powerpoint/2010/main" val="847805993"/>
              </p:ext>
            </p:extLst>
          </p:nvPr>
        </p:nvGraphicFramePr>
        <p:xfrm>
          <a:off x="2311403" y="2282180"/>
          <a:ext cx="8889997" cy="1286519"/>
        </p:xfrm>
        <a:graphic>
          <a:graphicData uri="http://schemas.openxmlformats.org/drawingml/2006/table">
            <a:tbl>
              <a:tblPr firstRow="1" bandRow="1">
                <a:tableStyleId>{5C22544A-7EE6-4342-B048-85BDC9FD1C3A}</a:tableStyleId>
              </a:tblPr>
              <a:tblGrid>
                <a:gridCol w="3271097">
                  <a:extLst>
                    <a:ext uri="{9D8B030D-6E8A-4147-A177-3AD203B41FA5}">
                      <a16:colId xmlns:a16="http://schemas.microsoft.com/office/drawing/2014/main" val="3387291080"/>
                    </a:ext>
                  </a:extLst>
                </a:gridCol>
                <a:gridCol w="1123780">
                  <a:extLst>
                    <a:ext uri="{9D8B030D-6E8A-4147-A177-3AD203B41FA5}">
                      <a16:colId xmlns:a16="http://schemas.microsoft.com/office/drawing/2014/main" val="3312103115"/>
                    </a:ext>
                  </a:extLst>
                </a:gridCol>
                <a:gridCol w="1123780">
                  <a:extLst>
                    <a:ext uri="{9D8B030D-6E8A-4147-A177-3AD203B41FA5}">
                      <a16:colId xmlns:a16="http://schemas.microsoft.com/office/drawing/2014/main" val="597661359"/>
                    </a:ext>
                  </a:extLst>
                </a:gridCol>
                <a:gridCol w="1123780">
                  <a:extLst>
                    <a:ext uri="{9D8B030D-6E8A-4147-A177-3AD203B41FA5}">
                      <a16:colId xmlns:a16="http://schemas.microsoft.com/office/drawing/2014/main" val="4146430559"/>
                    </a:ext>
                  </a:extLst>
                </a:gridCol>
                <a:gridCol w="1123780">
                  <a:extLst>
                    <a:ext uri="{9D8B030D-6E8A-4147-A177-3AD203B41FA5}">
                      <a16:colId xmlns:a16="http://schemas.microsoft.com/office/drawing/2014/main" val="3239846400"/>
                    </a:ext>
                  </a:extLst>
                </a:gridCol>
                <a:gridCol w="1123780">
                  <a:extLst>
                    <a:ext uri="{9D8B030D-6E8A-4147-A177-3AD203B41FA5}">
                      <a16:colId xmlns:a16="http://schemas.microsoft.com/office/drawing/2014/main" val="1515761800"/>
                    </a:ext>
                  </a:extLst>
                </a:gridCol>
              </a:tblGrid>
              <a:tr h="417249">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869270">
                <a:tc>
                  <a:txBody>
                    <a:bodyPr/>
                    <a:lstStyle/>
                    <a:p>
                      <a:pPr algn="ctr"/>
                      <a:r>
                        <a:rPr lang="fr-CH" sz="2000" b="0">
                          <a:solidFill>
                            <a:schemeClr val="tx1">
                              <a:lumMod val="85000"/>
                              <a:lumOff val="15000"/>
                            </a:schemeClr>
                          </a:solidFill>
                        </a:rPr>
                        <a:t>Azure Lightning</a:t>
                      </a:r>
                    </a:p>
                    <a:p>
                      <a:pPr algn="ctr"/>
                      <a:r>
                        <a:rPr lang="fr-CH" sz="2400" b="1">
                          <a:solidFill>
                            <a:schemeClr val="tx1">
                              <a:lumMod val="85000"/>
                              <a:lumOff val="15000"/>
                            </a:schemeClr>
                          </a:solidFill>
                        </a:rPr>
                        <a:t>Crit (Mortal)</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sp>
        <p:nvSpPr>
          <p:cNvPr id="18" name="Rectangle : coins arrondis 17">
            <a:extLst>
              <a:ext uri="{FF2B5EF4-FFF2-40B4-BE49-F238E27FC236}">
                <a16:creationId xmlns:a16="http://schemas.microsoft.com/office/drawing/2014/main" id="{B0F37D16-E02C-0379-36B4-F312E90BE918}"/>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Warmaster, Hero, Wizard (3), Infantry, Fly, Ward (6+), Order, Seraphon, Slann</a:t>
            </a:r>
            <a:endParaRPr lang="en-US" sz="1400">
              <a:latin typeface="Roboto"/>
            </a:endParaRPr>
          </a:p>
        </p:txBody>
      </p:sp>
      <p:pic>
        <p:nvPicPr>
          <p:cNvPr id="30" name="Image 29">
            <a:extLst>
              <a:ext uri="{FF2B5EF4-FFF2-40B4-BE49-F238E27FC236}">
                <a16:creationId xmlns:a16="http://schemas.microsoft.com/office/drawing/2014/main" id="{51DE1CCE-B866-0880-532F-6B4A38FC5792}"/>
              </a:ext>
            </a:extLst>
          </p:cNvPr>
          <p:cNvPicPr>
            <a:picLocks noChangeAspect="1"/>
          </p:cNvPicPr>
          <p:nvPr/>
        </p:nvPicPr>
        <p:blipFill>
          <a:blip r:embed="rId3"/>
          <a:stretch>
            <a:fillRect/>
          </a:stretch>
        </p:blipFill>
        <p:spPr>
          <a:xfrm>
            <a:off x="5341336" y="7148872"/>
            <a:ext cx="373091" cy="353794"/>
          </a:xfrm>
          <a:prstGeom prst="rect">
            <a:avLst/>
          </a:prstGeom>
          <a:solidFill>
            <a:srgbClr val="B2A04F"/>
          </a:solidFill>
        </p:spPr>
      </p:pic>
      <p:pic>
        <p:nvPicPr>
          <p:cNvPr id="32" name="Image 31">
            <a:extLst>
              <a:ext uri="{FF2B5EF4-FFF2-40B4-BE49-F238E27FC236}">
                <a16:creationId xmlns:a16="http://schemas.microsoft.com/office/drawing/2014/main" id="{EB323894-F05E-0817-EC2D-065E1318760D}"/>
              </a:ext>
            </a:extLst>
          </p:cNvPr>
          <p:cNvPicPr>
            <a:picLocks noChangeAspect="1"/>
          </p:cNvPicPr>
          <p:nvPr/>
        </p:nvPicPr>
        <p:blipFill>
          <a:blip r:embed="rId4"/>
          <a:srcRect l="17136" t="19994"/>
          <a:stretch/>
        </p:blipFill>
        <p:spPr>
          <a:xfrm>
            <a:off x="2649877" y="7206596"/>
            <a:ext cx="322592" cy="295496"/>
          </a:xfrm>
          <a:prstGeom prst="rect">
            <a:avLst/>
          </a:prstGeom>
        </p:spPr>
      </p:pic>
      <p:sp>
        <p:nvSpPr>
          <p:cNvPr id="34" name="Ellipse 33">
            <a:extLst>
              <a:ext uri="{FF2B5EF4-FFF2-40B4-BE49-F238E27FC236}">
                <a16:creationId xmlns:a16="http://schemas.microsoft.com/office/drawing/2014/main" id="{671D8592-6E6B-2449-1270-326476DC07EF}"/>
              </a:ext>
            </a:extLst>
          </p:cNvPr>
          <p:cNvSpPr/>
          <p:nvPr/>
        </p:nvSpPr>
        <p:spPr>
          <a:xfrm>
            <a:off x="10687051" y="6282593"/>
            <a:ext cx="524272" cy="524272"/>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3200"/>
              <a:t>6</a:t>
            </a:r>
          </a:p>
        </p:txBody>
      </p:sp>
      <p:pic>
        <p:nvPicPr>
          <p:cNvPr id="19" name="Image 18">
            <a:extLst>
              <a:ext uri="{FF2B5EF4-FFF2-40B4-BE49-F238E27FC236}">
                <a16:creationId xmlns:a16="http://schemas.microsoft.com/office/drawing/2014/main" id="{871D9FA7-41EC-8465-2BE8-351E21A74881}"/>
              </a:ext>
            </a:extLst>
          </p:cNvPr>
          <p:cNvPicPr>
            <a:picLocks noChangeAspect="1"/>
          </p:cNvPicPr>
          <p:nvPr/>
        </p:nvPicPr>
        <p:blipFill>
          <a:blip r:embed="rId3"/>
          <a:stretch>
            <a:fillRect/>
          </a:stretch>
        </p:blipFill>
        <p:spPr>
          <a:xfrm>
            <a:off x="8080098" y="7166112"/>
            <a:ext cx="373091" cy="353794"/>
          </a:xfrm>
          <a:prstGeom prst="rect">
            <a:avLst/>
          </a:prstGeom>
          <a:solidFill>
            <a:srgbClr val="B2A04F"/>
          </a:solidFill>
        </p:spPr>
      </p:pic>
      <p:pic>
        <p:nvPicPr>
          <p:cNvPr id="20" name="Image 19">
            <a:extLst>
              <a:ext uri="{FF2B5EF4-FFF2-40B4-BE49-F238E27FC236}">
                <a16:creationId xmlns:a16="http://schemas.microsoft.com/office/drawing/2014/main" id="{BA5501C6-DEF6-4971-8F5D-23A4EE65609A}"/>
              </a:ext>
            </a:extLst>
          </p:cNvPr>
          <p:cNvPicPr>
            <a:picLocks noChangeAspect="1"/>
          </p:cNvPicPr>
          <p:nvPr/>
        </p:nvPicPr>
        <p:blipFill>
          <a:blip r:embed="rId3"/>
          <a:stretch>
            <a:fillRect/>
          </a:stretch>
        </p:blipFill>
        <p:spPr>
          <a:xfrm>
            <a:off x="10797709" y="7143425"/>
            <a:ext cx="373091" cy="353794"/>
          </a:xfrm>
          <a:prstGeom prst="rect">
            <a:avLst/>
          </a:prstGeom>
          <a:solidFill>
            <a:srgbClr val="B2A04F"/>
          </a:solidFill>
        </p:spPr>
      </p:pic>
      <p:sp>
        <p:nvSpPr>
          <p:cNvPr id="22" name="Rectangle : coins arrondis 21">
            <a:extLst>
              <a:ext uri="{FF2B5EF4-FFF2-40B4-BE49-F238E27FC236}">
                <a16:creationId xmlns:a16="http://schemas.microsoft.com/office/drawing/2014/main" id="{59D90604-9B24-05A4-7FD3-095400D6E345}"/>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SLANN STARMASTER</a:t>
            </a:r>
          </a:p>
        </p:txBody>
      </p:sp>
      <p:sp>
        <p:nvSpPr>
          <p:cNvPr id="28" name="Rectangle : coins arrondis 27">
            <a:extLst>
              <a:ext uri="{FF2B5EF4-FFF2-40B4-BE49-F238E27FC236}">
                <a16:creationId xmlns:a16="http://schemas.microsoft.com/office/drawing/2014/main" id="{65CE01B9-5D0C-ED06-F02E-B28FC0F66665}"/>
              </a:ext>
            </a:extLst>
          </p:cNvPr>
          <p:cNvSpPr/>
          <p:nvPr/>
        </p:nvSpPr>
        <p:spPr>
          <a:xfrm>
            <a:off x="2784028"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31" name="Rectangle : coins arrondis 30">
            <a:extLst>
              <a:ext uri="{FF2B5EF4-FFF2-40B4-BE49-F238E27FC236}">
                <a16:creationId xmlns:a16="http://schemas.microsoft.com/office/drawing/2014/main" id="{CF02D702-9808-F949-4829-1F512FAE6803}"/>
              </a:ext>
            </a:extLst>
          </p:cNvPr>
          <p:cNvSpPr/>
          <p:nvPr/>
        </p:nvSpPr>
        <p:spPr>
          <a:xfrm>
            <a:off x="4163071"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9</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35" name="Rectangle : coins arrondis 34">
            <a:extLst>
              <a:ext uri="{FF2B5EF4-FFF2-40B4-BE49-F238E27FC236}">
                <a16:creationId xmlns:a16="http://schemas.microsoft.com/office/drawing/2014/main" id="{F14464CB-061C-9EE9-A6B4-E607B07010B3}"/>
              </a:ext>
            </a:extLst>
          </p:cNvPr>
          <p:cNvSpPr/>
          <p:nvPr/>
        </p:nvSpPr>
        <p:spPr>
          <a:xfrm>
            <a:off x="5542114"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36" name="Rectangle : coins arrondis 35">
            <a:extLst>
              <a:ext uri="{FF2B5EF4-FFF2-40B4-BE49-F238E27FC236}">
                <a16:creationId xmlns:a16="http://schemas.microsoft.com/office/drawing/2014/main" id="{E9B3021E-CD02-8869-39FB-6C0C9695109F}"/>
              </a:ext>
            </a:extLst>
          </p:cNvPr>
          <p:cNvSpPr/>
          <p:nvPr/>
        </p:nvSpPr>
        <p:spPr>
          <a:xfrm>
            <a:off x="6921157"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p>
        </p:txBody>
      </p:sp>
      <p:sp>
        <p:nvSpPr>
          <p:cNvPr id="37" name="Rectangle : coins arrondis 36">
            <a:extLst>
              <a:ext uri="{FF2B5EF4-FFF2-40B4-BE49-F238E27FC236}">
                <a16:creationId xmlns:a16="http://schemas.microsoft.com/office/drawing/2014/main" id="{38DC4D38-FD1F-E470-11D2-24DAE49B88F6}"/>
              </a:ext>
            </a:extLst>
          </p:cNvPr>
          <p:cNvSpPr/>
          <p:nvPr/>
        </p:nvSpPr>
        <p:spPr>
          <a:xfrm>
            <a:off x="8300200"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3</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Wizard</a:t>
            </a:r>
          </a:p>
        </p:txBody>
      </p:sp>
      <p:sp>
        <p:nvSpPr>
          <p:cNvPr id="38" name="Rectangle : coins arrondis 37">
            <a:extLst>
              <a:ext uri="{FF2B5EF4-FFF2-40B4-BE49-F238E27FC236}">
                <a16:creationId xmlns:a16="http://schemas.microsoft.com/office/drawing/2014/main" id="{39096273-D53F-B5D0-109E-A9BA3E7A561A}"/>
              </a:ext>
            </a:extLst>
          </p:cNvPr>
          <p:cNvSpPr/>
          <p:nvPr/>
        </p:nvSpPr>
        <p:spPr>
          <a:xfrm>
            <a:off x="9679242"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41" name="Image 40">
            <a:extLst>
              <a:ext uri="{FF2B5EF4-FFF2-40B4-BE49-F238E27FC236}">
                <a16:creationId xmlns:a16="http://schemas.microsoft.com/office/drawing/2014/main" id="{C6F567BE-64D5-F3B0-2B06-2F7A38567457}"/>
              </a:ext>
            </a:extLst>
          </p:cNvPr>
          <p:cNvPicPr>
            <a:picLocks noChangeAspect="1"/>
          </p:cNvPicPr>
          <p:nvPr/>
        </p:nvPicPr>
        <p:blipFill>
          <a:blip r:embed="rId5">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2" name="Image 1">
            <a:extLst>
              <a:ext uri="{FF2B5EF4-FFF2-40B4-BE49-F238E27FC236}">
                <a16:creationId xmlns:a16="http://schemas.microsoft.com/office/drawing/2014/main" id="{7DD11307-0183-6D18-A54D-8916851EAF54}"/>
              </a:ext>
            </a:extLst>
          </p:cNvPr>
          <p:cNvPicPr>
            <a:picLocks noChangeAspect="1"/>
          </p:cNvPicPr>
          <p:nvPr/>
        </p:nvPicPr>
        <p:blipFill>
          <a:blip r:embed="rId5">
            <a:extLst>
              <a:ext uri="{28A0092B-C50C-407E-A947-70E740481C1C}">
                <a14:useLocalDpi xmlns:a14="http://schemas.microsoft.com/office/drawing/2010/main" val="0"/>
              </a:ext>
            </a:extLst>
          </a:blip>
          <a:srcRect t="4121" b="4121"/>
          <a:stretch/>
        </p:blipFill>
        <p:spPr>
          <a:xfrm>
            <a:off x="-3866000" y="3568699"/>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3" name="Ellipse 2">
            <a:extLst>
              <a:ext uri="{FF2B5EF4-FFF2-40B4-BE49-F238E27FC236}">
                <a16:creationId xmlns:a16="http://schemas.microsoft.com/office/drawing/2014/main" id="{7997C00B-7243-38E1-750A-9BC19EE5228D}"/>
              </a:ext>
            </a:extLst>
          </p:cNvPr>
          <p:cNvSpPr/>
          <p:nvPr/>
        </p:nvSpPr>
        <p:spPr>
          <a:xfrm>
            <a:off x="-3818375" y="3616324"/>
            <a:ext cx="589400" cy="589400"/>
          </a:xfrm>
          <a:prstGeom prst="ellipse">
            <a:avLst/>
          </a:prstGeom>
          <a:solidFill>
            <a:srgbClr val="B2A04F"/>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532307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4CF4C-FB2F-B3F6-5C91-C5C4B75AD069}"/>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5DE69F7C-E038-DCC7-8511-540B9C5D8861}"/>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3869040" y="3568699"/>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21" name="Image 20">
            <a:extLst>
              <a:ext uri="{FF2B5EF4-FFF2-40B4-BE49-F238E27FC236}">
                <a16:creationId xmlns:a16="http://schemas.microsoft.com/office/drawing/2014/main" id="{A863AF14-37DF-A33B-8FDB-3E3F9A68EEDF}"/>
              </a:ext>
            </a:extLst>
          </p:cNvPr>
          <p:cNvPicPr>
            <a:picLocks noChangeAspect="1"/>
          </p:cNvPicPr>
          <p:nvPr/>
        </p:nvPicPr>
        <p:blipFill>
          <a:blip r:embed="rId3"/>
          <a:stretch>
            <a:fillRect/>
          </a:stretch>
        </p:blipFill>
        <p:spPr>
          <a:xfrm>
            <a:off x="-2901020" y="7618226"/>
            <a:ext cx="646232" cy="640135"/>
          </a:xfrm>
          <a:prstGeom prst="rect">
            <a:avLst/>
          </a:prstGeom>
        </p:spPr>
      </p:pic>
      <p:pic>
        <p:nvPicPr>
          <p:cNvPr id="36" name="Image 35">
            <a:extLst>
              <a:ext uri="{FF2B5EF4-FFF2-40B4-BE49-F238E27FC236}">
                <a16:creationId xmlns:a16="http://schemas.microsoft.com/office/drawing/2014/main" id="{46DBE237-D64A-EE55-2655-A10156FE9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3E79D86D-5809-CE3C-FDF2-8D9A7B658CC2}"/>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SAURUS GUARD</a:t>
            </a:r>
          </a:p>
        </p:txBody>
      </p:sp>
      <p:sp>
        <p:nvSpPr>
          <p:cNvPr id="11" name="Rectangle : coins arrondis 10">
            <a:extLst>
              <a:ext uri="{FF2B5EF4-FFF2-40B4-BE49-F238E27FC236}">
                <a16:creationId xmlns:a16="http://schemas.microsoft.com/office/drawing/2014/main" id="{CBAA340B-CCAC-1606-F99B-00036E61EA61}"/>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Infantry, Champion, Musician (1/5), Standard Bearer (1/5), Order, Seraphon, Saurus</a:t>
            </a:r>
            <a:endParaRPr lang="en-US" sz="1400">
              <a:latin typeface="Roboto"/>
            </a:endParaRPr>
          </a:p>
        </p:txBody>
      </p:sp>
      <p:graphicFrame>
        <p:nvGraphicFramePr>
          <p:cNvPr id="22" name="Tableau 21">
            <a:extLst>
              <a:ext uri="{FF2B5EF4-FFF2-40B4-BE49-F238E27FC236}">
                <a16:creationId xmlns:a16="http://schemas.microsoft.com/office/drawing/2014/main" id="{087059BE-859E-9DC4-8194-EAD7CA89E87E}"/>
              </a:ext>
            </a:extLst>
          </p:cNvPr>
          <p:cNvGraphicFramePr>
            <a:graphicFrameLocks noGrp="1"/>
          </p:cNvGraphicFramePr>
          <p:nvPr>
            <p:extLst>
              <p:ext uri="{D42A27DB-BD31-4B8C-83A1-F6EECF244321}">
                <p14:modId xmlns:p14="http://schemas.microsoft.com/office/powerpoint/2010/main" val="2725888436"/>
              </p:ext>
            </p:extLst>
          </p:nvPr>
        </p:nvGraphicFramePr>
        <p:xfrm>
          <a:off x="2301662" y="2263647"/>
          <a:ext cx="8890614" cy="8839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Celestite Polearm</a:t>
                      </a:r>
                      <a:endParaRPr lang="fr-CH" sz="2400" b="1"/>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17F63C71-0AC8-EE40-F8C5-AEA89C8FB2EC}"/>
              </a:ext>
            </a:extLst>
          </p:cNvPr>
          <p:cNvGraphicFramePr>
            <a:graphicFrameLocks noGrp="1"/>
          </p:cNvGraphicFramePr>
          <p:nvPr>
            <p:extLst>
              <p:ext uri="{D42A27DB-BD31-4B8C-83A1-F6EECF244321}">
                <p14:modId xmlns:p14="http://schemas.microsoft.com/office/powerpoint/2010/main" val="1207045126"/>
              </p:ext>
            </p:extLst>
          </p:nvPr>
        </p:nvGraphicFramePr>
        <p:xfrm>
          <a:off x="272095" y="9792986"/>
          <a:ext cx="5464800" cy="4766534"/>
        </p:xfrm>
        <a:graphic>
          <a:graphicData uri="http://schemas.openxmlformats.org/drawingml/2006/table">
            <a:tbl>
              <a:tblPr firstRow="1" bandRow="1">
                <a:tableStyleId>{5C22544A-7EE6-4342-B048-85BDC9FD1C3A}</a:tableStyleId>
              </a:tblPr>
              <a:tblGrid>
                <a:gridCol w="5464800">
                  <a:extLst>
                    <a:ext uri="{9D8B030D-6E8A-4147-A177-3AD203B41FA5}">
                      <a16:colId xmlns:a16="http://schemas.microsoft.com/office/drawing/2014/main" val="2061212489"/>
                    </a:ext>
                  </a:extLst>
                </a:gridCol>
              </a:tblGrid>
              <a:tr h="852294">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3D5218"/>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Selfless Protectors</a:t>
                      </a: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While any friendly </a:t>
                      </a:r>
                      <a:r>
                        <a:rPr lang="en-US" sz="2400" b="1"/>
                        <a:t>SLANN</a:t>
                      </a:r>
                      <a:r>
                        <a:rPr lang="en-US" sz="2400"/>
                        <a:t> units are within this unit’s combat range, both this unit and those </a:t>
                      </a:r>
                      <a:r>
                        <a:rPr lang="en-US" sz="2400" b="1"/>
                        <a:t>SLANN</a:t>
                      </a:r>
                      <a:r>
                        <a:rPr lang="en-US" sz="2400"/>
                        <a:t> units have </a:t>
                      </a:r>
                      <a:r>
                        <a:rPr lang="en-US" sz="2400" b="1"/>
                        <a:t>WARD (5+)</a:t>
                      </a:r>
                      <a:endParaRPr lang="en-US" sz="2400" b="1" i="0" kern="120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991DCCF1-5D60-6B83-6C7C-6E1DC461731C}"/>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AD68CD31-186C-8364-769C-1E3B2E146640}"/>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E73E835A-A1A7-B20B-AB81-00C1067114CE}"/>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3+</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A403F9B2-5867-492A-E9EE-781B17B96901}"/>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7EB89CAB-E2B4-97E8-1FB7-A7A19935C1B3}"/>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5" name="Image 4">
            <a:extLst>
              <a:ext uri="{FF2B5EF4-FFF2-40B4-BE49-F238E27FC236}">
                <a16:creationId xmlns:a16="http://schemas.microsoft.com/office/drawing/2014/main" id="{C5E0A9B8-FBB0-8502-DEE3-B17DAEB9F151}"/>
              </a:ext>
            </a:extLst>
          </p:cNvPr>
          <p:cNvPicPr>
            <a:picLocks noChangeAspect="1"/>
          </p:cNvPicPr>
          <p:nvPr/>
        </p:nvPicPr>
        <p:blipFill>
          <a:blip r:embed="rId5"/>
          <a:stretch>
            <a:fillRect/>
          </a:stretch>
        </p:blipFill>
        <p:spPr>
          <a:xfrm>
            <a:off x="5047052" y="10014678"/>
            <a:ext cx="331258" cy="389228"/>
          </a:xfrm>
          <a:prstGeom prst="rect">
            <a:avLst/>
          </a:prstGeom>
        </p:spPr>
      </p:pic>
    </p:spTree>
    <p:extLst>
      <p:ext uri="{BB962C8B-B14F-4D97-AF65-F5344CB8AC3E}">
        <p14:creationId xmlns:p14="http://schemas.microsoft.com/office/powerpoint/2010/main" val="56766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7E9AB-65C8-A2CA-43C2-A5F4C757A7FA}"/>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DC464F1F-C549-EC27-0343-254321434AFD}"/>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3869040" y="3568699"/>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36" name="Image 35">
            <a:extLst>
              <a:ext uri="{FF2B5EF4-FFF2-40B4-BE49-F238E27FC236}">
                <a16:creationId xmlns:a16="http://schemas.microsoft.com/office/drawing/2014/main" id="{D69213F1-E3F9-03DB-48B0-98070D057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26A6F6BB-F159-9BC8-6617-463304EA13F9}"/>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SKINK STARSEER</a:t>
            </a:r>
          </a:p>
        </p:txBody>
      </p:sp>
      <p:sp>
        <p:nvSpPr>
          <p:cNvPr id="11" name="Rectangle : coins arrondis 10">
            <a:extLst>
              <a:ext uri="{FF2B5EF4-FFF2-40B4-BE49-F238E27FC236}">
                <a16:creationId xmlns:a16="http://schemas.microsoft.com/office/drawing/2014/main" id="{65591629-2F95-0A74-D5D6-F780492BC49B}"/>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Hero, Wizard (2), Infantry, Fly,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2A0C859A-6855-66A5-1983-EC9E5C9A6B1D}"/>
              </a:ext>
            </a:extLst>
          </p:cNvPr>
          <p:cNvGraphicFramePr>
            <a:graphicFrameLocks noGrp="1"/>
          </p:cNvGraphicFramePr>
          <p:nvPr>
            <p:extLst>
              <p:ext uri="{D42A27DB-BD31-4B8C-83A1-F6EECF244321}">
                <p14:modId xmlns:p14="http://schemas.microsoft.com/office/powerpoint/2010/main" val="320900880"/>
              </p:ext>
            </p:extLst>
          </p:nvPr>
        </p:nvGraphicFramePr>
        <p:xfrm>
          <a:off x="2301662" y="2263647"/>
          <a:ext cx="8890614" cy="8839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Astromancer’s Staff</a:t>
                      </a:r>
                      <a:endParaRPr lang="fr-CH" sz="2400" b="1"/>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D3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32384F19-729C-B1DF-A37F-E7F7DB249177}"/>
              </a:ext>
            </a:extLst>
          </p:cNvPr>
          <p:cNvGraphicFramePr>
            <a:graphicFrameLocks noGrp="1"/>
          </p:cNvGraphicFramePr>
          <p:nvPr>
            <p:extLst>
              <p:ext uri="{D42A27DB-BD31-4B8C-83A1-F6EECF244321}">
                <p14:modId xmlns:p14="http://schemas.microsoft.com/office/powerpoint/2010/main" val="2289330421"/>
              </p:ext>
            </p:extLst>
          </p:nvPr>
        </p:nvGraphicFramePr>
        <p:xfrm>
          <a:off x="272094" y="9792986"/>
          <a:ext cx="10920182" cy="4766534"/>
        </p:xfrm>
        <a:graphic>
          <a:graphicData uri="http://schemas.openxmlformats.org/drawingml/2006/table">
            <a:tbl>
              <a:tblPr firstRow="1" bandRow="1">
                <a:tableStyleId>{5C22544A-7EE6-4342-B048-85BDC9FD1C3A}</a:tableStyleId>
              </a:tblPr>
              <a:tblGrid>
                <a:gridCol w="5460091">
                  <a:extLst>
                    <a:ext uri="{9D8B030D-6E8A-4147-A177-3AD203B41FA5}">
                      <a16:colId xmlns:a16="http://schemas.microsoft.com/office/drawing/2014/main" val="2061212489"/>
                    </a:ext>
                  </a:extLst>
                </a:gridCol>
                <a:gridCol w="5460091">
                  <a:extLst>
                    <a:ext uri="{9D8B030D-6E8A-4147-A177-3AD203B41FA5}">
                      <a16:colId xmlns:a16="http://schemas.microsoft.com/office/drawing/2014/main" val="832850275"/>
                    </a:ext>
                  </a:extLst>
                </a:gridCol>
              </a:tblGrid>
              <a:tr h="852294">
                <a:tc>
                  <a:txBody>
                    <a:bodyPr/>
                    <a:lstStyle/>
                    <a:p>
                      <a:pPr algn="ctr"/>
                      <a:r>
                        <a:rPr lang="fr-CH" sz="2400" b="0" i="0" kern="1200">
                          <a:solidFill>
                            <a:schemeClr val="lt1"/>
                          </a:solidFill>
                          <a:effectLst/>
                          <a:latin typeface="+mn-lt"/>
                          <a:ea typeface="+mn-ea"/>
                          <a:cs typeface="+mn-cs"/>
                        </a:rPr>
                        <a:t>Your Hero Phase</a:t>
                      </a:r>
                      <a:endParaRPr lang="fr-CH" sz="2400"/>
                    </a:p>
                  </a:txBody>
                  <a:tcPr anchor="ctr">
                    <a:solidFill>
                      <a:srgbClr val="B2A04F"/>
                    </a:solidFill>
                  </a:tcPr>
                </a:tc>
                <a:tc>
                  <a:txBody>
                    <a:bodyPr/>
                    <a:lstStyle/>
                    <a:p>
                      <a:pPr algn="ctr"/>
                      <a:r>
                        <a:rPr lang="fr-FR" sz="2400" b="0"/>
                        <a:t>Once Per Battle (Army)</a:t>
                      </a:r>
                    </a:p>
                    <a:p>
                      <a:pPr algn="ctr"/>
                      <a:r>
                        <a:rPr lang="fr-FR" sz="2400" b="0"/>
                        <a:t>Your Hero Phase</a:t>
                      </a:r>
                      <a:endParaRPr lang="fr-CH" sz="2400" b="0"/>
                    </a:p>
                  </a:txBody>
                  <a:tcPr anchor="ctr">
                    <a:solidFill>
                      <a:srgbClr val="B2A04F"/>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Celestial Doom</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Scry the Stars</a:t>
                      </a:r>
                    </a:p>
                  </a:txBody>
                  <a:tcPr anchor="ctr">
                    <a:solidFill>
                      <a:srgbClr val="EEE9D6"/>
                    </a:solidFill>
                  </a:tcPr>
                </a:tc>
                <a:extLst>
                  <a:ext uri="{0D108BD9-81ED-4DB2-BD59-A6C34878D82A}">
                    <a16:rowId xmlns:a16="http://schemas.microsoft.com/office/drawing/2014/main" val="1565754256"/>
                  </a:ext>
                </a:extLst>
              </a:tr>
              <a:tr h="17519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250" b="0" i="0" kern="1200" dirty="0">
                          <a:solidFill>
                            <a:schemeClr val="dk1"/>
                          </a:solidFill>
                          <a:effectLst/>
                          <a:latin typeface="+mn-lt"/>
                          <a:ea typeface="+mn-ea"/>
                          <a:cs typeface="+mn-cs"/>
                        </a:rPr>
                        <a:t>Pick a visible enemy unit within 18’’ to be the target, then make a casting roll of 2D6</a:t>
                      </a:r>
                      <a:endParaRPr lang="en-US" sz="2400" b="0" i="0" kern="1200" dirty="0">
                        <a:solidFill>
                          <a:srgbClr val="FF0000"/>
                        </a:solidFill>
                        <a:effectLst/>
                        <a:latin typeface="+mn-lt"/>
                        <a:ea typeface="+mn-ea"/>
                        <a:cs typeface="+mn-cs"/>
                      </a:endParaRPr>
                    </a:p>
                  </a:txBody>
                  <a:tcPr anchor="ctr">
                    <a:solidFill>
                      <a:srgbClr val="DAD0A6"/>
                    </a:solidFill>
                  </a:tcPr>
                </a:tc>
                <a:tc rowSpan="2">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Roll a number of dice equal to the current battle round number. For each 3+, pick a friendly </a:t>
                      </a:r>
                      <a:r>
                        <a:rPr lang="en-US" sz="2400" b="1" i="0" kern="1200">
                          <a:solidFill>
                            <a:schemeClr val="tx1"/>
                          </a:solidFill>
                          <a:effectLst/>
                          <a:latin typeface="+mn-lt"/>
                          <a:ea typeface="+mn-ea"/>
                          <a:cs typeface="+mn-cs"/>
                        </a:rPr>
                        <a:t>Seraphon</a:t>
                      </a:r>
                      <a:r>
                        <a:rPr lang="en-US" sz="2400" b="0" i="0" kern="1200">
                          <a:solidFill>
                            <a:schemeClr val="tx1"/>
                          </a:solidFill>
                          <a:effectLst/>
                          <a:latin typeface="+mn-lt"/>
                          <a:ea typeface="+mn-ea"/>
                          <a:cs typeface="+mn-cs"/>
                        </a:rPr>
                        <a:t> unit wholly within 18" of this unit. That unit has </a:t>
                      </a:r>
                      <a:r>
                        <a:rPr lang="en-US" sz="2400" b="1" i="0" kern="1200">
                          <a:solidFill>
                            <a:schemeClr val="tx1"/>
                          </a:solidFill>
                          <a:effectLst/>
                          <a:latin typeface="+mn-lt"/>
                          <a:ea typeface="+mn-ea"/>
                          <a:cs typeface="+mn-cs"/>
                        </a:rPr>
                        <a:t>WARD (5+) </a:t>
                      </a:r>
                      <a:r>
                        <a:rPr lang="en-US" sz="2400" b="0" i="0" kern="1200">
                          <a:solidFill>
                            <a:schemeClr val="tx1"/>
                          </a:solidFill>
                          <a:effectLst/>
                          <a:latin typeface="+mn-lt"/>
                          <a:ea typeface="+mn-ea"/>
                          <a:cs typeface="+mn-cs"/>
                        </a:rPr>
                        <a:t>until the start of your next turn.</a:t>
                      </a:r>
                    </a:p>
                  </a:txBody>
                  <a:tcPr anchor="ctr">
                    <a:solidFill>
                      <a:srgbClr val="DAD0A6"/>
                    </a:solidFill>
                  </a:tcPr>
                </a:tc>
                <a:extLst>
                  <a:ext uri="{0D108BD9-81ED-4DB2-BD59-A6C34878D82A}">
                    <a16:rowId xmlns:a16="http://schemas.microsoft.com/office/drawing/2014/main" val="2596299480"/>
                  </a:ext>
                </a:extLst>
              </a:tr>
              <a:tr h="17519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Ward rolls cannot be made for the target for the rest of the turn</a:t>
                      </a:r>
                    </a:p>
                  </a:txBody>
                  <a:tcPr anchor="ctr">
                    <a:solidFill>
                      <a:srgbClr val="DAD0A6"/>
                    </a:solidFill>
                  </a:tcPr>
                </a:tc>
                <a:tc vMerge="1">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a:solidFill>
                          <a:schemeClr val="tx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924000306"/>
                  </a:ext>
                </a:extLst>
              </a:tr>
            </a:tbl>
          </a:graphicData>
        </a:graphic>
      </p:graphicFrame>
      <p:sp>
        <p:nvSpPr>
          <p:cNvPr id="16" name="Rectangle : coins arrondis 15">
            <a:extLst>
              <a:ext uri="{FF2B5EF4-FFF2-40B4-BE49-F238E27FC236}">
                <a16:creationId xmlns:a16="http://schemas.microsoft.com/office/drawing/2014/main" id="{EFD69CE9-DADE-5C86-8DF8-77B000C14F70}"/>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812A040A-2122-0BB6-041C-E45534CE7A2D}"/>
              </a:ext>
            </a:extLst>
          </p:cNvPr>
          <p:cNvSpPr/>
          <p:nvPr/>
        </p:nvSpPr>
        <p:spPr>
          <a:xfrm>
            <a:off x="4956783"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7C4FD593-135C-CBB8-4AC7-57E75215842F}"/>
              </a:ext>
            </a:extLst>
          </p:cNvPr>
          <p:cNvSpPr/>
          <p:nvPr/>
        </p:nvSpPr>
        <p:spPr>
          <a:xfrm>
            <a:off x="643114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8565C9AD-3A41-DBC4-A854-F82710713851}"/>
              </a:ext>
            </a:extLst>
          </p:cNvPr>
          <p:cNvSpPr/>
          <p:nvPr/>
        </p:nvSpPr>
        <p:spPr>
          <a:xfrm>
            <a:off x="790550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Wizard</a:t>
            </a:r>
          </a:p>
        </p:txBody>
      </p:sp>
      <p:pic>
        <p:nvPicPr>
          <p:cNvPr id="35" name="Image 34">
            <a:extLst>
              <a:ext uri="{FF2B5EF4-FFF2-40B4-BE49-F238E27FC236}">
                <a16:creationId xmlns:a16="http://schemas.microsoft.com/office/drawing/2014/main" id="{73ABB25E-8189-0E38-EDAF-7523918DE3C5}"/>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2" name="Rectangle : coins arrondis 1">
            <a:extLst>
              <a:ext uri="{FF2B5EF4-FFF2-40B4-BE49-F238E27FC236}">
                <a16:creationId xmlns:a16="http://schemas.microsoft.com/office/drawing/2014/main" id="{E8CDE581-4F14-ACCB-7414-273FA62A1336}"/>
              </a:ext>
            </a:extLst>
          </p:cNvPr>
          <p:cNvSpPr/>
          <p:nvPr/>
        </p:nvSpPr>
        <p:spPr>
          <a:xfrm>
            <a:off x="937986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 name="Image 2">
            <a:extLst>
              <a:ext uri="{FF2B5EF4-FFF2-40B4-BE49-F238E27FC236}">
                <a16:creationId xmlns:a16="http://schemas.microsoft.com/office/drawing/2014/main" id="{04877834-4331-53A7-A07C-21438707E93B}"/>
              </a:ext>
            </a:extLst>
          </p:cNvPr>
          <p:cNvPicPr>
            <a:picLocks noChangeAspect="1"/>
          </p:cNvPicPr>
          <p:nvPr/>
        </p:nvPicPr>
        <p:blipFill>
          <a:blip r:embed="rId4"/>
          <a:stretch>
            <a:fillRect/>
          </a:stretch>
        </p:blipFill>
        <p:spPr>
          <a:xfrm>
            <a:off x="4397485" y="9977567"/>
            <a:ext cx="512155" cy="485665"/>
          </a:xfrm>
          <a:prstGeom prst="rect">
            <a:avLst/>
          </a:prstGeom>
          <a:solidFill>
            <a:srgbClr val="B2A04F"/>
          </a:solidFill>
        </p:spPr>
      </p:pic>
      <p:sp>
        <p:nvSpPr>
          <p:cNvPr id="5" name="Ellipse 4">
            <a:extLst>
              <a:ext uri="{FF2B5EF4-FFF2-40B4-BE49-F238E27FC236}">
                <a16:creationId xmlns:a16="http://schemas.microsoft.com/office/drawing/2014/main" id="{61F27F52-6EF5-542E-5159-397CD0F786D5}"/>
              </a:ext>
            </a:extLst>
          </p:cNvPr>
          <p:cNvSpPr/>
          <p:nvPr/>
        </p:nvSpPr>
        <p:spPr>
          <a:xfrm>
            <a:off x="-3818375" y="3616324"/>
            <a:ext cx="589400" cy="589400"/>
          </a:xfrm>
          <a:prstGeom prst="ellipse">
            <a:avLst/>
          </a:prstGeom>
          <a:solidFill>
            <a:srgbClr val="B2A04F"/>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4" name="Image 3">
            <a:extLst>
              <a:ext uri="{FF2B5EF4-FFF2-40B4-BE49-F238E27FC236}">
                <a16:creationId xmlns:a16="http://schemas.microsoft.com/office/drawing/2014/main" id="{F35624B1-C727-3F49-6F61-6C7B32148CAE}"/>
              </a:ext>
            </a:extLst>
          </p:cNvPr>
          <p:cNvPicPr>
            <a:picLocks noChangeAspect="1"/>
          </p:cNvPicPr>
          <p:nvPr/>
        </p:nvPicPr>
        <p:blipFill>
          <a:blip r:embed="rId5"/>
          <a:stretch>
            <a:fillRect/>
          </a:stretch>
        </p:blipFill>
        <p:spPr>
          <a:xfrm>
            <a:off x="10635054" y="10025786"/>
            <a:ext cx="331258" cy="389228"/>
          </a:xfrm>
          <a:prstGeom prst="rect">
            <a:avLst/>
          </a:prstGeom>
        </p:spPr>
      </p:pic>
      <p:sp>
        <p:nvSpPr>
          <p:cNvPr id="7" name="Ellipse 6">
            <a:extLst>
              <a:ext uri="{FF2B5EF4-FFF2-40B4-BE49-F238E27FC236}">
                <a16:creationId xmlns:a16="http://schemas.microsoft.com/office/drawing/2014/main" id="{73503F28-632B-5EBF-E754-D3F4100F1F5E}"/>
              </a:ext>
            </a:extLst>
          </p:cNvPr>
          <p:cNvSpPr/>
          <p:nvPr/>
        </p:nvSpPr>
        <p:spPr>
          <a:xfrm>
            <a:off x="5105507" y="9958263"/>
            <a:ext cx="524272" cy="524272"/>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3200"/>
              <a:t>6</a:t>
            </a:r>
          </a:p>
        </p:txBody>
      </p:sp>
    </p:spTree>
    <p:extLst>
      <p:ext uri="{BB962C8B-B14F-4D97-AF65-F5344CB8AC3E}">
        <p14:creationId xmlns:p14="http://schemas.microsoft.com/office/powerpoint/2010/main" val="2826158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5DB79-BE86-E552-39B0-22DEB89239E6}"/>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F8073F07-CA0D-9636-8142-DC05DEF79CF8}"/>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3869040" y="3568699"/>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36" name="Image 35">
            <a:extLst>
              <a:ext uri="{FF2B5EF4-FFF2-40B4-BE49-F238E27FC236}">
                <a16:creationId xmlns:a16="http://schemas.microsoft.com/office/drawing/2014/main" id="{92C3E8EB-9599-DC6A-65C7-23F071272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A81C51AC-6D23-7404-C935-14B1A04BAF29}"/>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SKINK STARPRIEST</a:t>
            </a:r>
          </a:p>
        </p:txBody>
      </p:sp>
      <p:sp>
        <p:nvSpPr>
          <p:cNvPr id="11" name="Rectangle : coins arrondis 10">
            <a:extLst>
              <a:ext uri="{FF2B5EF4-FFF2-40B4-BE49-F238E27FC236}">
                <a16:creationId xmlns:a16="http://schemas.microsoft.com/office/drawing/2014/main" id="{DCED9D75-99D3-E8B3-C9EB-1A03303497E5}"/>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Hero, Wizard (1), Infantry,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C14DB732-8D20-AEFE-AC5F-2021558331C4}"/>
              </a:ext>
            </a:extLst>
          </p:cNvPr>
          <p:cNvGraphicFramePr>
            <a:graphicFrameLocks noGrp="1"/>
          </p:cNvGraphicFramePr>
          <p:nvPr>
            <p:extLst>
              <p:ext uri="{D42A27DB-BD31-4B8C-83A1-F6EECF244321}">
                <p14:modId xmlns:p14="http://schemas.microsoft.com/office/powerpoint/2010/main" val="1709376133"/>
              </p:ext>
            </p:extLst>
          </p:nvPr>
        </p:nvGraphicFramePr>
        <p:xfrm>
          <a:off x="2301662" y="2263647"/>
          <a:ext cx="8890614" cy="8839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Serpent Staff</a:t>
                      </a:r>
                      <a:endParaRPr lang="fr-CH" sz="2400" b="1"/>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D3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60FA0F03-412B-30B8-D3F3-C76222A341A7}"/>
              </a:ext>
            </a:extLst>
          </p:cNvPr>
          <p:cNvGraphicFramePr>
            <a:graphicFrameLocks noGrp="1"/>
          </p:cNvGraphicFramePr>
          <p:nvPr>
            <p:extLst>
              <p:ext uri="{D42A27DB-BD31-4B8C-83A1-F6EECF244321}">
                <p14:modId xmlns:p14="http://schemas.microsoft.com/office/powerpoint/2010/main" val="3762225626"/>
              </p:ext>
            </p:extLst>
          </p:nvPr>
        </p:nvGraphicFramePr>
        <p:xfrm>
          <a:off x="272095" y="9792986"/>
          <a:ext cx="5464800" cy="4766534"/>
        </p:xfrm>
        <a:graphic>
          <a:graphicData uri="http://schemas.openxmlformats.org/drawingml/2006/table">
            <a:tbl>
              <a:tblPr firstRow="1" bandRow="1">
                <a:tableStyleId>{5C22544A-7EE6-4342-B048-85BDC9FD1C3A}</a:tableStyleId>
              </a:tblPr>
              <a:tblGrid>
                <a:gridCol w="5464800">
                  <a:extLst>
                    <a:ext uri="{9D8B030D-6E8A-4147-A177-3AD203B41FA5}">
                      <a16:colId xmlns:a16="http://schemas.microsoft.com/office/drawing/2014/main" val="2061212489"/>
                    </a:ext>
                  </a:extLst>
                </a:gridCol>
              </a:tblGrid>
              <a:tr h="852294">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B2A04F"/>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Serpent Staff</a:t>
                      </a: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17519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250" b="0" i="0" kern="1200">
                          <a:solidFill>
                            <a:schemeClr val="dk1"/>
                          </a:solidFill>
                          <a:effectLst/>
                          <a:latin typeface="+mn-lt"/>
                          <a:ea typeface="+mn-ea"/>
                          <a:cs typeface="+mn-cs"/>
                        </a:rPr>
                        <a:t>Pick a visible friendly </a:t>
                      </a:r>
                      <a:r>
                        <a:rPr lang="en-US" sz="2250" b="1" i="0" kern="1200">
                          <a:solidFill>
                            <a:schemeClr val="dk1"/>
                          </a:solidFill>
                          <a:effectLst/>
                          <a:latin typeface="+mn-lt"/>
                          <a:ea typeface="+mn-ea"/>
                          <a:cs typeface="+mn-cs"/>
                        </a:rPr>
                        <a:t>SERAPHON</a:t>
                      </a:r>
                      <a:r>
                        <a:rPr lang="en-US" sz="2250" b="0" i="0" kern="1200">
                          <a:solidFill>
                            <a:schemeClr val="dk1"/>
                          </a:solidFill>
                          <a:effectLst/>
                          <a:latin typeface="+mn-lt"/>
                          <a:ea typeface="+mn-ea"/>
                          <a:cs typeface="+mn-cs"/>
                        </a:rPr>
                        <a:t> unit wholly within 18" of this unit to be the target.</a:t>
                      </a:r>
                      <a:endParaRPr lang="en-US" sz="2400" b="0" i="0" kern="120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r h="17519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Roll a dice. On a 2+, the target’s melee weapons have </a:t>
                      </a:r>
                      <a:r>
                        <a:rPr lang="en-US" sz="2400" b="1" i="0" kern="1200">
                          <a:solidFill>
                            <a:schemeClr val="tx1"/>
                          </a:solidFill>
                          <a:effectLst/>
                          <a:latin typeface="+mn-lt"/>
                          <a:ea typeface="+mn-ea"/>
                          <a:cs typeface="+mn-cs"/>
                        </a:rPr>
                        <a:t>Crit (Auto-wound) </a:t>
                      </a:r>
                      <a:r>
                        <a:rPr lang="en-US" sz="2400" b="0" i="0" kern="1200">
                          <a:solidFill>
                            <a:schemeClr val="tx1"/>
                          </a:solidFill>
                          <a:effectLst/>
                          <a:latin typeface="+mn-lt"/>
                          <a:ea typeface="+mn-ea"/>
                          <a:cs typeface="+mn-cs"/>
                        </a:rPr>
                        <a:t>until the start of your next turn.</a:t>
                      </a:r>
                    </a:p>
                  </a:txBody>
                  <a:tcPr anchor="ctr">
                    <a:solidFill>
                      <a:srgbClr val="DAD0A6"/>
                    </a:solidFill>
                  </a:tcPr>
                </a:tc>
                <a:extLst>
                  <a:ext uri="{0D108BD9-81ED-4DB2-BD59-A6C34878D82A}">
                    <a16:rowId xmlns:a16="http://schemas.microsoft.com/office/drawing/2014/main" val="1924000306"/>
                  </a:ext>
                </a:extLst>
              </a:tr>
            </a:tbl>
          </a:graphicData>
        </a:graphic>
      </p:graphicFrame>
      <p:sp>
        <p:nvSpPr>
          <p:cNvPr id="16" name="Rectangle : coins arrondis 15">
            <a:extLst>
              <a:ext uri="{FF2B5EF4-FFF2-40B4-BE49-F238E27FC236}">
                <a16:creationId xmlns:a16="http://schemas.microsoft.com/office/drawing/2014/main" id="{892FEC09-31E1-5287-B870-E274358A5A15}"/>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8’’</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D04130FA-6290-74B3-E9DF-26700B1B4091}"/>
              </a:ext>
            </a:extLst>
          </p:cNvPr>
          <p:cNvSpPr/>
          <p:nvPr/>
        </p:nvSpPr>
        <p:spPr>
          <a:xfrm>
            <a:off x="4956783"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6C9C2B00-E607-3195-E9CC-770ABFDC3625}"/>
              </a:ext>
            </a:extLst>
          </p:cNvPr>
          <p:cNvSpPr/>
          <p:nvPr/>
        </p:nvSpPr>
        <p:spPr>
          <a:xfrm>
            <a:off x="643114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47E2E324-E6F1-38DF-104E-BACB1F99315B}"/>
              </a:ext>
            </a:extLst>
          </p:cNvPr>
          <p:cNvSpPr/>
          <p:nvPr/>
        </p:nvSpPr>
        <p:spPr>
          <a:xfrm>
            <a:off x="790550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Wizard</a:t>
            </a:r>
          </a:p>
        </p:txBody>
      </p:sp>
      <p:pic>
        <p:nvPicPr>
          <p:cNvPr id="35" name="Image 34">
            <a:extLst>
              <a:ext uri="{FF2B5EF4-FFF2-40B4-BE49-F238E27FC236}">
                <a16:creationId xmlns:a16="http://schemas.microsoft.com/office/drawing/2014/main" id="{74FD5EDC-7E7D-183A-A1B3-FB468B68A3CB}"/>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2" name="Rectangle : coins arrondis 1">
            <a:extLst>
              <a:ext uri="{FF2B5EF4-FFF2-40B4-BE49-F238E27FC236}">
                <a16:creationId xmlns:a16="http://schemas.microsoft.com/office/drawing/2014/main" id="{1E1C2E60-8E82-AE8F-4984-00B5783B961E}"/>
              </a:ext>
            </a:extLst>
          </p:cNvPr>
          <p:cNvSpPr/>
          <p:nvPr/>
        </p:nvSpPr>
        <p:spPr>
          <a:xfrm>
            <a:off x="937986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 name="Image 2">
            <a:extLst>
              <a:ext uri="{FF2B5EF4-FFF2-40B4-BE49-F238E27FC236}">
                <a16:creationId xmlns:a16="http://schemas.microsoft.com/office/drawing/2014/main" id="{061388CF-7F05-78D6-DAC7-A0DDE53768B8}"/>
              </a:ext>
            </a:extLst>
          </p:cNvPr>
          <p:cNvPicPr>
            <a:picLocks noChangeAspect="1"/>
          </p:cNvPicPr>
          <p:nvPr/>
        </p:nvPicPr>
        <p:blipFill>
          <a:blip r:embed="rId4"/>
          <a:stretch>
            <a:fillRect/>
          </a:stretch>
        </p:blipFill>
        <p:spPr>
          <a:xfrm>
            <a:off x="4954703" y="9977568"/>
            <a:ext cx="512155" cy="485665"/>
          </a:xfrm>
          <a:prstGeom prst="rect">
            <a:avLst/>
          </a:prstGeom>
          <a:solidFill>
            <a:srgbClr val="B2A04F"/>
          </a:solidFill>
        </p:spPr>
      </p:pic>
      <p:sp>
        <p:nvSpPr>
          <p:cNvPr id="5" name="Ellipse 4">
            <a:extLst>
              <a:ext uri="{FF2B5EF4-FFF2-40B4-BE49-F238E27FC236}">
                <a16:creationId xmlns:a16="http://schemas.microsoft.com/office/drawing/2014/main" id="{B0B33D1A-AB69-AAF3-CD63-D178109CCCC0}"/>
              </a:ext>
            </a:extLst>
          </p:cNvPr>
          <p:cNvSpPr/>
          <p:nvPr/>
        </p:nvSpPr>
        <p:spPr>
          <a:xfrm>
            <a:off x="-3818375" y="3616324"/>
            <a:ext cx="589400" cy="589400"/>
          </a:xfrm>
          <a:prstGeom prst="ellipse">
            <a:avLst/>
          </a:prstGeom>
          <a:solidFill>
            <a:srgbClr val="B2A04F"/>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404298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B5AD1-4AB9-7A8B-7CFF-A4C27D3D58EA}"/>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346D5555-251E-A411-D252-A73888781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graphicFrame>
        <p:nvGraphicFramePr>
          <p:cNvPr id="4" name="Tableau 3">
            <a:extLst>
              <a:ext uri="{FF2B5EF4-FFF2-40B4-BE49-F238E27FC236}">
                <a16:creationId xmlns:a16="http://schemas.microsoft.com/office/drawing/2014/main" id="{693B9CE7-4D20-E13E-DAB9-6EF21CB6097E}"/>
              </a:ext>
            </a:extLst>
          </p:cNvPr>
          <p:cNvGraphicFramePr>
            <a:graphicFrameLocks noGrp="1"/>
          </p:cNvGraphicFramePr>
          <p:nvPr>
            <p:extLst>
              <p:ext uri="{D42A27DB-BD31-4B8C-83A1-F6EECF244321}">
                <p14:modId xmlns:p14="http://schemas.microsoft.com/office/powerpoint/2010/main" val="3511689910"/>
              </p:ext>
            </p:extLst>
          </p:nvPr>
        </p:nvGraphicFramePr>
        <p:xfrm>
          <a:off x="274753" y="9775621"/>
          <a:ext cx="5461994" cy="5067042"/>
        </p:xfrm>
        <a:graphic>
          <a:graphicData uri="http://schemas.openxmlformats.org/drawingml/2006/table">
            <a:tbl>
              <a:tblPr firstRow="1" bandRow="1">
                <a:tableStyleId>{5C22544A-7EE6-4342-B048-85BDC9FD1C3A}</a:tableStyleId>
              </a:tblPr>
              <a:tblGrid>
                <a:gridCol w="5461994">
                  <a:extLst>
                    <a:ext uri="{9D8B030D-6E8A-4147-A177-3AD203B41FA5}">
                      <a16:colId xmlns:a16="http://schemas.microsoft.com/office/drawing/2014/main" val="1158755290"/>
                    </a:ext>
                  </a:extLst>
                </a:gridCol>
              </a:tblGrid>
              <a:tr h="853200">
                <a:tc>
                  <a:txBody>
                    <a:bodyPr/>
                    <a:lstStyle/>
                    <a:p>
                      <a:pPr algn="ctr"/>
                      <a:r>
                        <a:rPr lang="fr-CH" sz="2400" b="0" i="0" kern="1200" dirty="0">
                          <a:solidFill>
                            <a:schemeClr val="lt1"/>
                          </a:solidFill>
                          <a:effectLst/>
                          <a:latin typeface="+mn-lt"/>
                          <a:ea typeface="+mn-ea"/>
                          <a:cs typeface="+mn-cs"/>
                        </a:rPr>
                        <a:t>Passive</a:t>
                      </a:r>
                      <a:endParaRPr lang="fr-CH" sz="2400" dirty="0"/>
                    </a:p>
                  </a:txBody>
                  <a:tcPr anchor="ctr">
                    <a:solidFill>
                      <a:srgbClr val="595959"/>
                    </a:solidFill>
                  </a:tcPr>
                </a:tc>
                <a:extLst>
                  <a:ext uri="{0D108BD9-81ED-4DB2-BD59-A6C34878D82A}">
                    <a16:rowId xmlns:a16="http://schemas.microsoft.com/office/drawing/2014/main" val="2579638233"/>
                  </a:ext>
                </a:extLst>
              </a:tr>
              <a:tr h="410400">
                <a:tc>
                  <a:txBody>
                    <a:bodyPr/>
                    <a:lstStyle/>
                    <a:p>
                      <a:pPr algn="ctr"/>
                      <a:r>
                        <a:rPr lang="en-US" sz="2000" b="0" i="0" kern="1200">
                          <a:solidFill>
                            <a:schemeClr val="dk1"/>
                          </a:solidFill>
                          <a:effectLst/>
                          <a:latin typeface="+mn-lt"/>
                          <a:ea typeface="+mn-ea"/>
                          <a:cs typeface="+mn-cs"/>
                        </a:rPr>
                        <a:t>Swift and Nimbe</a:t>
                      </a:r>
                    </a:p>
                  </a:txBody>
                  <a:tcPr anchor="ctr">
                    <a:solidFill>
                      <a:srgbClr val="EEE9D6"/>
                    </a:solidFill>
                  </a:tcPr>
                </a:tc>
                <a:extLst>
                  <a:ext uri="{0D108BD9-81ED-4DB2-BD59-A6C34878D82A}">
                    <a16:rowId xmlns:a16="http://schemas.microsoft.com/office/drawing/2014/main" val="1565754256"/>
                  </a:ext>
                </a:extLst>
              </a:tr>
              <a:tr h="3803442">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When this unit uses the ‘Redeploy’ command, when determining the distance this unit can move, you can roll 2 dice instead of 1 and pick either result.</a:t>
                      </a:r>
                      <a:endParaRPr lang="en-US" sz="2400" b="0" i="0" kern="1200" dirty="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bl>
          </a:graphicData>
        </a:graphic>
      </p:graphicFrame>
      <p:sp>
        <p:nvSpPr>
          <p:cNvPr id="8" name="Rectangle : coins arrondis 7">
            <a:extLst>
              <a:ext uri="{FF2B5EF4-FFF2-40B4-BE49-F238E27FC236}">
                <a16:creationId xmlns:a16="http://schemas.microsoft.com/office/drawing/2014/main" id="{B38AA029-85FD-515A-60A4-4EC039397987}"/>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SKINKS</a:t>
            </a:r>
          </a:p>
        </p:txBody>
      </p:sp>
      <p:sp>
        <p:nvSpPr>
          <p:cNvPr id="11" name="Rectangle : coins arrondis 10">
            <a:extLst>
              <a:ext uri="{FF2B5EF4-FFF2-40B4-BE49-F238E27FC236}">
                <a16:creationId xmlns:a16="http://schemas.microsoft.com/office/drawing/2014/main" id="{CA4050CA-FA0F-93A3-796D-24541E10FBD7}"/>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Infantry, Champion,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935A8FB4-A64B-D2AB-3789-AE96885DC1E6}"/>
              </a:ext>
            </a:extLst>
          </p:cNvPr>
          <p:cNvGraphicFramePr>
            <a:graphicFrameLocks noGrp="1"/>
          </p:cNvGraphicFramePr>
          <p:nvPr>
            <p:extLst>
              <p:ext uri="{D42A27DB-BD31-4B8C-83A1-F6EECF244321}">
                <p14:modId xmlns:p14="http://schemas.microsoft.com/office/powerpoint/2010/main" val="233734154"/>
              </p:ext>
            </p:extLst>
          </p:nvPr>
        </p:nvGraphicFramePr>
        <p:xfrm>
          <a:off x="2301662" y="3482846"/>
          <a:ext cx="8890614" cy="106680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en-US" sz="2000" dirty="0"/>
                        <a:t>Celestite Daggers and Moonstone Clubs</a:t>
                      </a:r>
                      <a:endParaRPr lang="fr-CH" sz="2400" b="1" dirty="0"/>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sp>
        <p:nvSpPr>
          <p:cNvPr id="16" name="Rectangle : coins arrondis 15">
            <a:extLst>
              <a:ext uri="{FF2B5EF4-FFF2-40B4-BE49-F238E27FC236}">
                <a16:creationId xmlns:a16="http://schemas.microsoft.com/office/drawing/2014/main" id="{A8A29AEC-9A32-959E-99F7-E2DE47A55E6E}"/>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8’’</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935555BF-49DF-604C-11B7-38A42EC34A70}"/>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8B2D9E4A-B1A8-384E-0C6E-248E8CD2269E}"/>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091C1090-AFD0-3185-9C16-B0D9D14D007D}"/>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8DF2637D-52A5-62F2-4C57-A49EFEF045F3}"/>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3" name="Tableau 2">
            <a:extLst>
              <a:ext uri="{FF2B5EF4-FFF2-40B4-BE49-F238E27FC236}">
                <a16:creationId xmlns:a16="http://schemas.microsoft.com/office/drawing/2014/main" id="{E2E3A353-F7FD-FDF1-20CE-7984E422A676}"/>
              </a:ext>
            </a:extLst>
          </p:cNvPr>
          <p:cNvGraphicFramePr>
            <a:graphicFrameLocks noGrp="1"/>
          </p:cNvGraphicFramePr>
          <p:nvPr>
            <p:extLst>
              <p:ext uri="{D42A27DB-BD31-4B8C-83A1-F6EECF244321}">
                <p14:modId xmlns:p14="http://schemas.microsoft.com/office/powerpoint/2010/main" val="2591569786"/>
              </p:ext>
            </p:extLst>
          </p:nvPr>
        </p:nvGraphicFramePr>
        <p:xfrm>
          <a:off x="2301662" y="2263647"/>
          <a:ext cx="8890612" cy="1066800"/>
        </p:xfrm>
        <a:graphic>
          <a:graphicData uri="http://schemas.openxmlformats.org/drawingml/2006/table">
            <a:tbl>
              <a:tblPr firstRow="1" bandRow="1">
                <a:tableStyleId>{5C22544A-7EE6-4342-B048-85BDC9FD1C3A}</a:tableStyleId>
              </a:tblPr>
              <a:tblGrid>
                <a:gridCol w="2708002">
                  <a:extLst>
                    <a:ext uri="{9D8B030D-6E8A-4147-A177-3AD203B41FA5}">
                      <a16:colId xmlns:a16="http://schemas.microsoft.com/office/drawing/2014/main" val="3387291080"/>
                    </a:ext>
                  </a:extLst>
                </a:gridCol>
                <a:gridCol w="1030435">
                  <a:extLst>
                    <a:ext uri="{9D8B030D-6E8A-4147-A177-3AD203B41FA5}">
                      <a16:colId xmlns:a16="http://schemas.microsoft.com/office/drawing/2014/main" val="247194197"/>
                    </a:ext>
                  </a:extLst>
                </a:gridCol>
                <a:gridCol w="1030435">
                  <a:extLst>
                    <a:ext uri="{9D8B030D-6E8A-4147-A177-3AD203B41FA5}">
                      <a16:colId xmlns:a16="http://schemas.microsoft.com/office/drawing/2014/main" val="3312103115"/>
                    </a:ext>
                  </a:extLst>
                </a:gridCol>
                <a:gridCol w="1030435">
                  <a:extLst>
                    <a:ext uri="{9D8B030D-6E8A-4147-A177-3AD203B41FA5}">
                      <a16:colId xmlns:a16="http://schemas.microsoft.com/office/drawing/2014/main" val="597661359"/>
                    </a:ext>
                  </a:extLst>
                </a:gridCol>
                <a:gridCol w="1030435">
                  <a:extLst>
                    <a:ext uri="{9D8B030D-6E8A-4147-A177-3AD203B41FA5}">
                      <a16:colId xmlns:a16="http://schemas.microsoft.com/office/drawing/2014/main" val="4146430559"/>
                    </a:ext>
                  </a:extLst>
                </a:gridCol>
                <a:gridCol w="1030435">
                  <a:extLst>
                    <a:ext uri="{9D8B030D-6E8A-4147-A177-3AD203B41FA5}">
                      <a16:colId xmlns:a16="http://schemas.microsoft.com/office/drawing/2014/main" val="3239846400"/>
                    </a:ext>
                  </a:extLst>
                </a:gridCol>
                <a:gridCol w="1030435">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en-US" sz="2000" b="0" dirty="0">
                          <a:solidFill>
                            <a:schemeClr val="tx1">
                              <a:lumMod val="85000"/>
                              <a:lumOff val="15000"/>
                            </a:schemeClr>
                          </a:solidFill>
                        </a:rPr>
                        <a:t>Javelins and Boltspitters</a:t>
                      </a:r>
                    </a:p>
                    <a:p>
                      <a:pPr algn="ctr"/>
                      <a:r>
                        <a:rPr lang="en-US" sz="2000" b="1" dirty="0">
                          <a:solidFill>
                            <a:schemeClr val="tx1">
                              <a:lumMod val="85000"/>
                              <a:lumOff val="15000"/>
                            </a:schemeClr>
                          </a:solidFill>
                        </a:rPr>
                        <a:t>Shoot in Combat</a:t>
                      </a:r>
                      <a:endParaRPr lang="fr-CH" sz="2400" b="1" dirty="0">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pic>
        <p:nvPicPr>
          <p:cNvPr id="2" name="Image 1">
            <a:extLst>
              <a:ext uri="{FF2B5EF4-FFF2-40B4-BE49-F238E27FC236}">
                <a16:creationId xmlns:a16="http://schemas.microsoft.com/office/drawing/2014/main" id="{2BDF94EE-6C53-CCF5-96DD-1869B2C3D42A}"/>
              </a:ext>
            </a:extLst>
          </p:cNvPr>
          <p:cNvPicPr>
            <a:picLocks noChangeAspect="1"/>
          </p:cNvPicPr>
          <p:nvPr/>
        </p:nvPicPr>
        <p:blipFill>
          <a:blip r:embed="rId4"/>
          <a:stretch>
            <a:fillRect/>
          </a:stretch>
        </p:blipFill>
        <p:spPr>
          <a:xfrm>
            <a:off x="5217781" y="10026409"/>
            <a:ext cx="321057" cy="327478"/>
          </a:xfrm>
          <a:prstGeom prst="rect">
            <a:avLst/>
          </a:prstGeom>
        </p:spPr>
      </p:pic>
    </p:spTree>
    <p:extLst>
      <p:ext uri="{BB962C8B-B14F-4D97-AF65-F5344CB8AC3E}">
        <p14:creationId xmlns:p14="http://schemas.microsoft.com/office/powerpoint/2010/main" val="2140872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DFA21-8C0F-38A2-8344-8DADC9897544}"/>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49FC82D6-E235-6AD0-87C6-4BAF10389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sp>
        <p:nvSpPr>
          <p:cNvPr id="8" name="Rectangle : coins arrondis 7">
            <a:extLst>
              <a:ext uri="{FF2B5EF4-FFF2-40B4-BE49-F238E27FC236}">
                <a16:creationId xmlns:a16="http://schemas.microsoft.com/office/drawing/2014/main" id="{799971F3-2792-B72D-667B-F548F528F221}"/>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Roboto"/>
              </a:rPr>
              <a:t>HUNTERS OF HUANCHI WITH DARTPIPES</a:t>
            </a:r>
            <a:endParaRPr lang="fr-CH" sz="2800" b="1" dirty="0">
              <a:latin typeface="Roboto"/>
            </a:endParaRPr>
          </a:p>
        </p:txBody>
      </p:sp>
      <p:sp>
        <p:nvSpPr>
          <p:cNvPr id="11" name="Rectangle : coins arrondis 10">
            <a:extLst>
              <a:ext uri="{FF2B5EF4-FFF2-40B4-BE49-F238E27FC236}">
                <a16:creationId xmlns:a16="http://schemas.microsoft.com/office/drawing/2014/main" id="{B9ADAAD8-B970-2019-B639-E0731B5510AE}"/>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Infantry, Champion (1/5), Musician (1/5), Ward (5+), Order, </a:t>
            </a:r>
            <a:r>
              <a:rPr lang="en-US" dirty="0" err="1">
                <a:latin typeface="Roboto"/>
              </a:rPr>
              <a:t>Seraphon</a:t>
            </a:r>
            <a:r>
              <a:rPr lang="en-US" dirty="0">
                <a:latin typeface="Roboto"/>
              </a:rPr>
              <a:t>, Skink</a:t>
            </a:r>
            <a:endParaRPr lang="en-US" sz="1400" dirty="0">
              <a:latin typeface="Roboto"/>
            </a:endParaRPr>
          </a:p>
        </p:txBody>
      </p:sp>
      <p:graphicFrame>
        <p:nvGraphicFramePr>
          <p:cNvPr id="22" name="Tableau 21">
            <a:extLst>
              <a:ext uri="{FF2B5EF4-FFF2-40B4-BE49-F238E27FC236}">
                <a16:creationId xmlns:a16="http://schemas.microsoft.com/office/drawing/2014/main" id="{FD943D78-99E9-5D3F-4087-6E8DD478F2A8}"/>
              </a:ext>
            </a:extLst>
          </p:cNvPr>
          <p:cNvGraphicFramePr>
            <a:graphicFrameLocks noGrp="1"/>
          </p:cNvGraphicFramePr>
          <p:nvPr>
            <p:extLst>
              <p:ext uri="{D42A27DB-BD31-4B8C-83A1-F6EECF244321}">
                <p14:modId xmlns:p14="http://schemas.microsoft.com/office/powerpoint/2010/main" val="3180588553"/>
              </p:ext>
            </p:extLst>
          </p:nvPr>
        </p:nvGraphicFramePr>
        <p:xfrm>
          <a:off x="2301660" y="3579613"/>
          <a:ext cx="8890614" cy="8839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dirty="0" err="1">
                          <a:solidFill>
                            <a:schemeClr val="bg1"/>
                          </a:solidFill>
                        </a:rPr>
                        <a:t>Melee</a:t>
                      </a:r>
                      <a:r>
                        <a:rPr lang="fr-CH" sz="1800" b="1" dirty="0">
                          <a:solidFill>
                            <a:schemeClr val="bg1"/>
                          </a:solidFill>
                        </a:rPr>
                        <a:t> </a:t>
                      </a:r>
                      <a:r>
                        <a:rPr lang="fr-CH" sz="1800" b="1" dirty="0" err="1">
                          <a:solidFill>
                            <a:schemeClr val="bg1"/>
                          </a:solidFill>
                        </a:rPr>
                        <a:t>Weapons</a:t>
                      </a:r>
                      <a:endParaRPr lang="fr-CH" sz="1800" b="1" dirty="0">
                        <a:solidFill>
                          <a:schemeClr val="bg1"/>
                        </a:solidFill>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en-US" sz="2400" dirty="0"/>
                        <a:t>Feeble Claws</a:t>
                      </a:r>
                      <a:endParaRPr lang="fr-CH" sz="2400" b="1" dirty="0"/>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sp>
        <p:nvSpPr>
          <p:cNvPr id="16" name="Rectangle : coins arrondis 15">
            <a:extLst>
              <a:ext uri="{FF2B5EF4-FFF2-40B4-BE49-F238E27FC236}">
                <a16:creationId xmlns:a16="http://schemas.microsoft.com/office/drawing/2014/main" id="{2577A6B4-A829-DA07-2B3E-856CEEAD944D}"/>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8’’</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FCC30BEE-DBAA-2B47-830A-6EC44B9B7CDD}"/>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1E02741A-0191-5D8A-776B-4FD45F6AD883}"/>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E0CCF870-99DD-8634-71C7-E1D60C2249B9}"/>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E3FA0448-3455-D385-7692-EF0C0CC7A5D0}"/>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3" name="Tableau 2">
            <a:extLst>
              <a:ext uri="{FF2B5EF4-FFF2-40B4-BE49-F238E27FC236}">
                <a16:creationId xmlns:a16="http://schemas.microsoft.com/office/drawing/2014/main" id="{CD0A25F6-B488-938E-DD81-6289D4AB70C3}"/>
              </a:ext>
            </a:extLst>
          </p:cNvPr>
          <p:cNvGraphicFramePr>
            <a:graphicFrameLocks noGrp="1"/>
          </p:cNvGraphicFramePr>
          <p:nvPr>
            <p:extLst>
              <p:ext uri="{D42A27DB-BD31-4B8C-83A1-F6EECF244321}">
                <p14:modId xmlns:p14="http://schemas.microsoft.com/office/powerpoint/2010/main" val="2295219545"/>
              </p:ext>
            </p:extLst>
          </p:nvPr>
        </p:nvGraphicFramePr>
        <p:xfrm>
          <a:off x="2301662" y="2263647"/>
          <a:ext cx="8890612" cy="1188720"/>
        </p:xfrm>
        <a:graphic>
          <a:graphicData uri="http://schemas.openxmlformats.org/drawingml/2006/table">
            <a:tbl>
              <a:tblPr firstRow="1" bandRow="1">
                <a:tableStyleId>{5C22544A-7EE6-4342-B048-85BDC9FD1C3A}</a:tableStyleId>
              </a:tblPr>
              <a:tblGrid>
                <a:gridCol w="2708002">
                  <a:extLst>
                    <a:ext uri="{9D8B030D-6E8A-4147-A177-3AD203B41FA5}">
                      <a16:colId xmlns:a16="http://schemas.microsoft.com/office/drawing/2014/main" val="3387291080"/>
                    </a:ext>
                  </a:extLst>
                </a:gridCol>
                <a:gridCol w="1030435">
                  <a:extLst>
                    <a:ext uri="{9D8B030D-6E8A-4147-A177-3AD203B41FA5}">
                      <a16:colId xmlns:a16="http://schemas.microsoft.com/office/drawing/2014/main" val="247194197"/>
                    </a:ext>
                  </a:extLst>
                </a:gridCol>
                <a:gridCol w="1030435">
                  <a:extLst>
                    <a:ext uri="{9D8B030D-6E8A-4147-A177-3AD203B41FA5}">
                      <a16:colId xmlns:a16="http://schemas.microsoft.com/office/drawing/2014/main" val="3312103115"/>
                    </a:ext>
                  </a:extLst>
                </a:gridCol>
                <a:gridCol w="1030435">
                  <a:extLst>
                    <a:ext uri="{9D8B030D-6E8A-4147-A177-3AD203B41FA5}">
                      <a16:colId xmlns:a16="http://schemas.microsoft.com/office/drawing/2014/main" val="597661359"/>
                    </a:ext>
                  </a:extLst>
                </a:gridCol>
                <a:gridCol w="1030435">
                  <a:extLst>
                    <a:ext uri="{9D8B030D-6E8A-4147-A177-3AD203B41FA5}">
                      <a16:colId xmlns:a16="http://schemas.microsoft.com/office/drawing/2014/main" val="4146430559"/>
                    </a:ext>
                  </a:extLst>
                </a:gridCol>
                <a:gridCol w="1030435">
                  <a:extLst>
                    <a:ext uri="{9D8B030D-6E8A-4147-A177-3AD203B41FA5}">
                      <a16:colId xmlns:a16="http://schemas.microsoft.com/office/drawing/2014/main" val="3239846400"/>
                    </a:ext>
                  </a:extLst>
                </a:gridCol>
                <a:gridCol w="1030435">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en-US" sz="2400" b="0" dirty="0" err="1">
                          <a:solidFill>
                            <a:schemeClr val="tx1">
                              <a:lumMod val="85000"/>
                              <a:lumOff val="15000"/>
                            </a:schemeClr>
                          </a:solidFill>
                        </a:rPr>
                        <a:t>Dartpipe</a:t>
                      </a:r>
                      <a:endParaRPr lang="en-US" sz="2400" b="0" dirty="0">
                        <a:solidFill>
                          <a:schemeClr val="tx1">
                            <a:lumMod val="85000"/>
                            <a:lumOff val="15000"/>
                          </a:schemeClr>
                        </a:solidFill>
                      </a:endParaRPr>
                    </a:p>
                    <a:p>
                      <a:pPr algn="ctr"/>
                      <a:r>
                        <a:rPr lang="en-US" sz="2400" b="1" dirty="0">
                          <a:solidFill>
                            <a:schemeClr val="tx1">
                              <a:lumMod val="85000"/>
                              <a:lumOff val="15000"/>
                            </a:schemeClr>
                          </a:solidFill>
                        </a:rPr>
                        <a:t>Crit (Auto-wound)</a:t>
                      </a:r>
                      <a:endParaRPr lang="fr-CH" sz="2400" b="1" dirty="0">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sp>
        <p:nvSpPr>
          <p:cNvPr id="5" name="Rectangle : coins arrondis 4">
            <a:extLst>
              <a:ext uri="{FF2B5EF4-FFF2-40B4-BE49-F238E27FC236}">
                <a16:creationId xmlns:a16="http://schemas.microsoft.com/office/drawing/2014/main" id="{B3A0BEDF-4CF8-BE50-3748-B9475B1D8626}"/>
              </a:ext>
            </a:extLst>
          </p:cNvPr>
          <p:cNvSpPr/>
          <p:nvPr/>
        </p:nvSpPr>
        <p:spPr>
          <a:xfrm>
            <a:off x="774816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5+</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Ward</a:t>
            </a:r>
          </a:p>
        </p:txBody>
      </p:sp>
      <p:graphicFrame>
        <p:nvGraphicFramePr>
          <p:cNvPr id="6" name="Tableau 5">
            <a:extLst>
              <a:ext uri="{FF2B5EF4-FFF2-40B4-BE49-F238E27FC236}">
                <a16:creationId xmlns:a16="http://schemas.microsoft.com/office/drawing/2014/main" id="{DA28FC24-DA78-EA1B-E0B0-4F5B63D7542C}"/>
              </a:ext>
            </a:extLst>
          </p:cNvPr>
          <p:cNvGraphicFramePr>
            <a:graphicFrameLocks noGrp="1"/>
          </p:cNvGraphicFramePr>
          <p:nvPr>
            <p:extLst>
              <p:ext uri="{D42A27DB-BD31-4B8C-83A1-F6EECF244321}">
                <p14:modId xmlns:p14="http://schemas.microsoft.com/office/powerpoint/2010/main" val="1155769372"/>
              </p:ext>
            </p:extLst>
          </p:nvPr>
        </p:nvGraphicFramePr>
        <p:xfrm>
          <a:off x="272095" y="10055355"/>
          <a:ext cx="10929600" cy="5004890"/>
        </p:xfrm>
        <a:graphic>
          <a:graphicData uri="http://schemas.openxmlformats.org/drawingml/2006/table">
            <a:tbl>
              <a:tblPr firstRow="1" bandRow="1">
                <a:tableStyleId>{5C22544A-7EE6-4342-B048-85BDC9FD1C3A}</a:tableStyleId>
              </a:tblPr>
              <a:tblGrid>
                <a:gridCol w="3643200">
                  <a:extLst>
                    <a:ext uri="{9D8B030D-6E8A-4147-A177-3AD203B41FA5}">
                      <a16:colId xmlns:a16="http://schemas.microsoft.com/office/drawing/2014/main" val="2061212489"/>
                    </a:ext>
                  </a:extLst>
                </a:gridCol>
                <a:gridCol w="3643200">
                  <a:extLst>
                    <a:ext uri="{9D8B030D-6E8A-4147-A177-3AD203B41FA5}">
                      <a16:colId xmlns:a16="http://schemas.microsoft.com/office/drawing/2014/main" val="1872162020"/>
                    </a:ext>
                  </a:extLst>
                </a:gridCol>
                <a:gridCol w="3643200">
                  <a:extLst>
                    <a:ext uri="{9D8B030D-6E8A-4147-A177-3AD203B41FA5}">
                      <a16:colId xmlns:a16="http://schemas.microsoft.com/office/drawing/2014/main" val="2215143103"/>
                    </a:ext>
                  </a:extLst>
                </a:gridCol>
              </a:tblGrid>
              <a:tr h="847699">
                <a:tc>
                  <a:txBody>
                    <a:bodyPr/>
                    <a:lstStyle/>
                    <a:p>
                      <a:pPr algn="ctr"/>
                      <a:r>
                        <a:rPr lang="fr-CH" sz="2400" b="1" i="0" kern="1200" dirty="0" err="1">
                          <a:solidFill>
                            <a:schemeClr val="lt1"/>
                          </a:solidFill>
                          <a:effectLst/>
                          <a:latin typeface="+mn-lt"/>
                          <a:ea typeface="+mn-ea"/>
                          <a:cs typeface="+mn-cs"/>
                        </a:rPr>
                        <a:t>Deployment</a:t>
                      </a:r>
                      <a:r>
                        <a:rPr lang="fr-CH" sz="2400" b="1" i="0" kern="1200" dirty="0">
                          <a:solidFill>
                            <a:schemeClr val="lt1"/>
                          </a:solidFill>
                          <a:effectLst/>
                          <a:latin typeface="+mn-lt"/>
                          <a:ea typeface="+mn-ea"/>
                          <a:cs typeface="+mn-cs"/>
                        </a:rPr>
                        <a:t> Phase</a:t>
                      </a:r>
                      <a:endParaRPr lang="fr-CH" sz="2400" b="1" dirty="0"/>
                    </a:p>
                  </a:txBody>
                  <a:tcPr anchor="ctr">
                    <a:solidFill>
                      <a:srgbClr val="404040"/>
                    </a:solidFill>
                  </a:tcPr>
                </a:tc>
                <a:tc>
                  <a:txBody>
                    <a:bodyPr/>
                    <a:lstStyle/>
                    <a:p>
                      <a:pPr algn="l"/>
                      <a:r>
                        <a:rPr lang="fr-CH" sz="2400" dirty="0"/>
                        <a:t> </a:t>
                      </a:r>
                      <a:r>
                        <a:rPr lang="fr-CH" sz="2400" dirty="0" err="1"/>
                        <a:t>Your</a:t>
                      </a:r>
                      <a:r>
                        <a:rPr lang="fr-CH" sz="2400" dirty="0"/>
                        <a:t> Mouvement Phase</a:t>
                      </a:r>
                    </a:p>
                  </a:txBody>
                  <a:tcPr anchor="ctr">
                    <a:solidFill>
                      <a:srgbClr val="595959"/>
                    </a:solidFill>
                  </a:tcPr>
                </a:tc>
                <a:tc>
                  <a:txBody>
                    <a:bodyPr/>
                    <a:lstStyle/>
                    <a:p>
                      <a:pPr algn="l"/>
                      <a:r>
                        <a:rPr lang="fr-CH" sz="2400"/>
                        <a:t> Any </a:t>
                      </a:r>
                      <a:r>
                        <a:rPr lang="fr-CH" sz="2400" dirty="0"/>
                        <a:t>Shooting Phase</a:t>
                      </a:r>
                    </a:p>
                  </a:txBody>
                  <a:tcPr anchor="ctr">
                    <a:solidFill>
                      <a:srgbClr val="225C6F"/>
                    </a:solidFill>
                  </a:tcPr>
                </a:tc>
                <a:extLst>
                  <a:ext uri="{0D108BD9-81ED-4DB2-BD59-A6C34878D82A}">
                    <a16:rowId xmlns:a16="http://schemas.microsoft.com/office/drawing/2014/main" val="2579638233"/>
                  </a:ext>
                </a:extLst>
              </a:tr>
              <a:tr h="408151">
                <a:tc>
                  <a:txBody>
                    <a:bodyPr/>
                    <a:lstStyle/>
                    <a:p>
                      <a:pPr algn="ctr"/>
                      <a:r>
                        <a:rPr lang="fr-CH" sz="2000" b="0" i="0" kern="1200" dirty="0" err="1">
                          <a:solidFill>
                            <a:schemeClr val="dk1"/>
                          </a:solidFill>
                          <a:effectLst/>
                          <a:latin typeface="+mn-lt"/>
                          <a:ea typeface="+mn-ea"/>
                          <a:cs typeface="+mn-cs"/>
                        </a:rPr>
                        <a:t>Hidden</a:t>
                      </a:r>
                      <a:r>
                        <a:rPr lang="fr-CH" sz="2000" b="0" i="0" kern="1200" dirty="0">
                          <a:solidFill>
                            <a:schemeClr val="dk1"/>
                          </a:solidFill>
                          <a:effectLst/>
                          <a:latin typeface="+mn-lt"/>
                          <a:ea typeface="+mn-ea"/>
                          <a:cs typeface="+mn-cs"/>
                        </a:rPr>
                        <a:t> Hunters</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dirty="0">
                          <a:solidFill>
                            <a:schemeClr val="dk1"/>
                          </a:solidFill>
                          <a:effectLst/>
                          <a:latin typeface="+mn-lt"/>
                          <a:ea typeface="+mn-ea"/>
                          <a:cs typeface="+mn-cs"/>
                        </a:rPr>
                        <a:t>Chameleon Ambush</a:t>
                      </a:r>
                    </a:p>
                  </a:txBody>
                  <a:tcPr anchor="ctr">
                    <a:solidFill>
                      <a:srgbClr val="EEE9D6"/>
                    </a:solidFill>
                  </a:tcPr>
                </a:tc>
                <a:tc>
                  <a:txBody>
                    <a:bodyPr/>
                    <a:lstStyle/>
                    <a:p>
                      <a:pPr algn="ctr"/>
                      <a:r>
                        <a:rPr lang="en-US" sz="2000" b="0" i="0" kern="1200" dirty="0">
                          <a:solidFill>
                            <a:schemeClr val="dk1"/>
                          </a:solidFill>
                          <a:effectLst/>
                          <a:latin typeface="+mn-lt"/>
                          <a:ea typeface="+mn-ea"/>
                          <a:cs typeface="+mn-cs"/>
                        </a:rPr>
                        <a:t>Star-Venom</a:t>
                      </a:r>
                    </a:p>
                  </a:txBody>
                  <a:tcPr anchor="ctr">
                    <a:solidFill>
                      <a:srgbClr val="EEE9D6"/>
                    </a:solidFill>
                  </a:tcPr>
                </a:tc>
                <a:extLst>
                  <a:ext uri="{0D108BD9-81ED-4DB2-BD59-A6C34878D82A}">
                    <a16:rowId xmlns:a16="http://schemas.microsoft.com/office/drawing/2014/main" val="1565754256"/>
                  </a:ext>
                </a:extLst>
              </a:tr>
              <a:tr h="342928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Pick this unit if it has not been deployed.</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dirty="0">
                        <a:solidFill>
                          <a:srgbClr val="FF0000"/>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Set up this unit in reserve </a:t>
                      </a:r>
                      <a:r>
                        <a:rPr lang="en-US" sz="2400" b="1" i="0" kern="1200" dirty="0">
                          <a:solidFill>
                            <a:schemeClr val="tx1"/>
                          </a:solidFill>
                          <a:effectLst/>
                          <a:latin typeface="+mn-lt"/>
                          <a:ea typeface="+mn-ea"/>
                          <a:cs typeface="+mn-cs"/>
                        </a:rPr>
                        <a:t>in ambush</a:t>
                      </a:r>
                      <a:r>
                        <a:rPr lang="en-US" sz="2400" b="0" i="0" kern="1200" dirty="0">
                          <a:solidFill>
                            <a:schemeClr val="tx1"/>
                          </a:solidFill>
                          <a:effectLst/>
                          <a:latin typeface="+mn-lt"/>
                          <a:ea typeface="+mn-ea"/>
                          <a:cs typeface="+mn-cs"/>
                        </a:rPr>
                        <a:t>. It has now been deployed.</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dirty="0">
                        <a:solidFill>
                          <a:srgbClr val="FF0000"/>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rgbClr val="FF0000"/>
                          </a:solidFill>
                          <a:effectLst/>
                          <a:latin typeface="+mn-lt"/>
                          <a:ea typeface="+mn-ea"/>
                          <a:cs typeface="+mn-cs"/>
                        </a:rPr>
                        <a:t>Keyword : </a:t>
                      </a:r>
                      <a:r>
                        <a:rPr lang="en-US" sz="2400" b="1" i="0" kern="1200" dirty="0">
                          <a:solidFill>
                            <a:srgbClr val="FF0000"/>
                          </a:solidFill>
                          <a:effectLst/>
                          <a:latin typeface="+mn-lt"/>
                          <a:ea typeface="+mn-ea"/>
                          <a:cs typeface="+mn-cs"/>
                        </a:rPr>
                        <a:t>Deploy</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Pick this unit if it is </a:t>
                      </a:r>
                      <a:r>
                        <a:rPr lang="en-US" sz="2400" b="1" i="0" kern="1200" dirty="0">
                          <a:solidFill>
                            <a:schemeClr val="tx1"/>
                          </a:solidFill>
                          <a:effectLst/>
                          <a:latin typeface="+mn-lt"/>
                          <a:ea typeface="+mn-ea"/>
                          <a:cs typeface="+mn-cs"/>
                        </a:rPr>
                        <a:t>in ambush</a:t>
                      </a:r>
                      <a:r>
                        <a:rPr lang="en-US" sz="2400" b="0" i="0" kern="1200" dirty="0">
                          <a:solidFill>
                            <a:schemeClr val="tx1"/>
                          </a:solidFill>
                          <a:effectLst/>
                          <a:latin typeface="+mn-lt"/>
                          <a:ea typeface="+mn-ea"/>
                          <a:cs typeface="+mn-cs"/>
                        </a:rPr>
                        <a: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dirty="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Set up this unit anywhere on the battlefield more than 9’’ from all enemy units.</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Pick an enemy unit that had any damage point allocated to it this turn by attacks made with this unit's </a:t>
                      </a:r>
                      <a:r>
                        <a:rPr lang="en-US" sz="2400" b="1" i="0" kern="1200" dirty="0" err="1">
                          <a:solidFill>
                            <a:schemeClr val="tx1"/>
                          </a:solidFill>
                          <a:effectLst/>
                          <a:latin typeface="+mn-lt"/>
                          <a:ea typeface="+mn-ea"/>
                          <a:cs typeface="+mn-cs"/>
                        </a:rPr>
                        <a:t>Dartpipe</a:t>
                      </a:r>
                      <a:r>
                        <a:rPr lang="en-US" sz="2400" b="0" i="0" kern="1200" dirty="0">
                          <a:solidFill>
                            <a:schemeClr val="tx1"/>
                          </a:solidFill>
                          <a:effectLst/>
                          <a:latin typeface="+mn-lt"/>
                          <a:ea typeface="+mn-ea"/>
                          <a:cs typeface="+mn-cs"/>
                        </a:rPr>
                        <a:t> to be the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dirty="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Roll a dice. On a 2+ subtract 1 from wound rolls for the target's combat attacks for the rest of the turn.</a:t>
                      </a:r>
                      <a:endParaRPr lang="en-US" sz="2400" b="1" i="0" kern="1200" dirty="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pic>
        <p:nvPicPr>
          <p:cNvPr id="7" name="Image 6">
            <a:extLst>
              <a:ext uri="{FF2B5EF4-FFF2-40B4-BE49-F238E27FC236}">
                <a16:creationId xmlns:a16="http://schemas.microsoft.com/office/drawing/2014/main" id="{504CF5EF-C7B8-6819-EFA2-D9F727E249ED}"/>
              </a:ext>
            </a:extLst>
          </p:cNvPr>
          <p:cNvPicPr>
            <a:picLocks noChangeAspect="1"/>
          </p:cNvPicPr>
          <p:nvPr/>
        </p:nvPicPr>
        <p:blipFill>
          <a:blip r:embed="rId4"/>
          <a:stretch>
            <a:fillRect/>
          </a:stretch>
        </p:blipFill>
        <p:spPr>
          <a:xfrm>
            <a:off x="7156119" y="10326463"/>
            <a:ext cx="321057" cy="327478"/>
          </a:xfrm>
          <a:prstGeom prst="rect">
            <a:avLst/>
          </a:prstGeom>
        </p:spPr>
      </p:pic>
      <p:pic>
        <p:nvPicPr>
          <p:cNvPr id="9" name="Image 8">
            <a:extLst>
              <a:ext uri="{FF2B5EF4-FFF2-40B4-BE49-F238E27FC236}">
                <a16:creationId xmlns:a16="http://schemas.microsoft.com/office/drawing/2014/main" id="{071E52BB-8E9D-69FC-EDAD-4C7550FF72E9}"/>
              </a:ext>
            </a:extLst>
          </p:cNvPr>
          <p:cNvPicPr>
            <a:picLocks noChangeAspect="1"/>
          </p:cNvPicPr>
          <p:nvPr/>
        </p:nvPicPr>
        <p:blipFill>
          <a:blip r:embed="rId5"/>
          <a:stretch>
            <a:fillRect/>
          </a:stretch>
        </p:blipFill>
        <p:spPr>
          <a:xfrm>
            <a:off x="10623531" y="10294939"/>
            <a:ext cx="485775" cy="390525"/>
          </a:xfrm>
          <a:prstGeom prst="rect">
            <a:avLst/>
          </a:prstGeom>
        </p:spPr>
      </p:pic>
      <p:pic>
        <p:nvPicPr>
          <p:cNvPr id="10" name="Image 9">
            <a:extLst>
              <a:ext uri="{FF2B5EF4-FFF2-40B4-BE49-F238E27FC236}">
                <a16:creationId xmlns:a16="http://schemas.microsoft.com/office/drawing/2014/main" id="{7D424D10-046F-2366-88AD-C3BC343034C9}"/>
              </a:ext>
            </a:extLst>
          </p:cNvPr>
          <p:cNvPicPr>
            <a:picLocks noChangeAspect="1"/>
          </p:cNvPicPr>
          <p:nvPr/>
        </p:nvPicPr>
        <p:blipFill>
          <a:blip r:embed="rId6"/>
          <a:stretch>
            <a:fillRect/>
          </a:stretch>
        </p:blipFill>
        <p:spPr>
          <a:xfrm>
            <a:off x="3368583" y="10266902"/>
            <a:ext cx="475229" cy="446600"/>
          </a:xfrm>
          <a:prstGeom prst="rect">
            <a:avLst/>
          </a:prstGeom>
        </p:spPr>
      </p:pic>
    </p:spTree>
    <p:extLst>
      <p:ext uri="{BB962C8B-B14F-4D97-AF65-F5344CB8AC3E}">
        <p14:creationId xmlns:p14="http://schemas.microsoft.com/office/powerpoint/2010/main" val="3839737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226B4-8AEA-0B0F-F466-AC0CEEE978EB}"/>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A00A921F-7408-4DB3-C4E6-7B45FF370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sp>
        <p:nvSpPr>
          <p:cNvPr id="8" name="Rectangle : coins arrondis 7">
            <a:extLst>
              <a:ext uri="{FF2B5EF4-FFF2-40B4-BE49-F238E27FC236}">
                <a16:creationId xmlns:a16="http://schemas.microsoft.com/office/drawing/2014/main" id="{AEF5A796-1D87-2B0C-F3E4-148F1FCA186D}"/>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Roboto"/>
              </a:rPr>
              <a:t>HUNTERS OF HUANCHI WITH STARSTONE BOLAS</a:t>
            </a:r>
            <a:endParaRPr lang="fr-CH" sz="2800" b="1" dirty="0">
              <a:latin typeface="Roboto"/>
            </a:endParaRPr>
          </a:p>
        </p:txBody>
      </p:sp>
      <p:sp>
        <p:nvSpPr>
          <p:cNvPr id="11" name="Rectangle : coins arrondis 10">
            <a:extLst>
              <a:ext uri="{FF2B5EF4-FFF2-40B4-BE49-F238E27FC236}">
                <a16:creationId xmlns:a16="http://schemas.microsoft.com/office/drawing/2014/main" id="{9BE3BE3D-32C8-364D-FEFF-89DB73B35411}"/>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Infantry, Champion (1/5), Musician (1/5), Ward (5+), Order, </a:t>
            </a:r>
            <a:r>
              <a:rPr lang="en-US" dirty="0" err="1">
                <a:latin typeface="Roboto"/>
              </a:rPr>
              <a:t>Seraphon</a:t>
            </a:r>
            <a:r>
              <a:rPr lang="en-US" dirty="0">
                <a:latin typeface="Roboto"/>
              </a:rPr>
              <a:t>, Skink</a:t>
            </a:r>
            <a:endParaRPr lang="en-US" sz="1400" dirty="0">
              <a:latin typeface="Roboto"/>
            </a:endParaRPr>
          </a:p>
        </p:txBody>
      </p:sp>
      <p:graphicFrame>
        <p:nvGraphicFramePr>
          <p:cNvPr id="22" name="Tableau 21">
            <a:extLst>
              <a:ext uri="{FF2B5EF4-FFF2-40B4-BE49-F238E27FC236}">
                <a16:creationId xmlns:a16="http://schemas.microsoft.com/office/drawing/2014/main" id="{2AFD7EBD-B265-2D73-04DA-501B6E60D0B2}"/>
              </a:ext>
            </a:extLst>
          </p:cNvPr>
          <p:cNvGraphicFramePr>
            <a:graphicFrameLocks noGrp="1"/>
          </p:cNvGraphicFramePr>
          <p:nvPr>
            <p:extLst>
              <p:ext uri="{D42A27DB-BD31-4B8C-83A1-F6EECF244321}">
                <p14:modId xmlns:p14="http://schemas.microsoft.com/office/powerpoint/2010/main" val="568460381"/>
              </p:ext>
            </p:extLst>
          </p:nvPr>
        </p:nvGraphicFramePr>
        <p:xfrm>
          <a:off x="2301660" y="4097773"/>
          <a:ext cx="8890614" cy="170688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err="1">
                          <a:solidFill>
                            <a:schemeClr val="bg1"/>
                          </a:solidFill>
                        </a:rPr>
                        <a:t>Attacks</a:t>
                      </a:r>
                      <a:endParaRPr lang="fr-CH" sz="1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en-US" sz="2400" b="0">
                          <a:solidFill>
                            <a:schemeClr val="tx1">
                              <a:lumMod val="85000"/>
                              <a:lumOff val="15000"/>
                            </a:schemeClr>
                          </a:solidFill>
                        </a:rPr>
                        <a:t>Hunter Javelin </a:t>
                      </a:r>
                    </a:p>
                    <a:p>
                      <a:pPr marL="0" marR="0" lvl="0" indent="0" algn="ctr" defTabSz="1143000" rtl="0" eaLnBrk="1" fontAlgn="auto" latinLnBrk="0" hangingPunct="1">
                        <a:lnSpc>
                          <a:spcPct val="100000"/>
                        </a:lnSpc>
                        <a:spcBef>
                          <a:spcPts val="0"/>
                        </a:spcBef>
                        <a:spcAft>
                          <a:spcPts val="0"/>
                        </a:spcAft>
                        <a:buClrTx/>
                        <a:buSzTx/>
                        <a:buFontTx/>
                        <a:buNone/>
                        <a:tabLst/>
                        <a:defRPr/>
                      </a:pPr>
                      <a:r>
                        <a:rPr lang="en-US" sz="2400" b="1">
                          <a:solidFill>
                            <a:schemeClr val="tx1">
                              <a:lumMod val="85000"/>
                              <a:lumOff val="15000"/>
                            </a:schemeClr>
                          </a:solidFill>
                        </a:rPr>
                        <a:t>1/5 :</a:t>
                      </a:r>
                      <a:r>
                        <a:rPr lang="en-US" sz="2400" b="0">
                          <a:solidFill>
                            <a:schemeClr val="tx1">
                              <a:lumMod val="85000"/>
                              <a:lumOff val="15000"/>
                            </a:schemeClr>
                          </a:solidFill>
                        </a:rPr>
                        <a:t> </a:t>
                      </a:r>
                      <a:r>
                        <a:rPr lang="en-US" sz="2400" b="1">
                          <a:solidFill>
                            <a:schemeClr val="tx1">
                              <a:lumMod val="85000"/>
                              <a:lumOff val="15000"/>
                            </a:schemeClr>
                          </a:solidFill>
                        </a:rPr>
                        <a:t>Not Champion</a:t>
                      </a:r>
                      <a:endParaRPr lang="en-US" sz="2400" b="1" dirty="0">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259719697"/>
                  </a:ext>
                </a:extLst>
              </a:tr>
              <a:tr h="165788">
                <a:tc>
                  <a:txBody>
                    <a:bodyPr/>
                    <a:lstStyle/>
                    <a:p>
                      <a:pPr algn="ctr"/>
                      <a:r>
                        <a:rPr lang="fr-CH" sz="2400" kern="1200" dirty="0" err="1">
                          <a:solidFill>
                            <a:schemeClr val="dk1"/>
                          </a:solidFill>
                          <a:latin typeface="+mn-lt"/>
                          <a:ea typeface="+mn-ea"/>
                          <a:cs typeface="+mn-cs"/>
                        </a:rPr>
                        <a:t>Moonstone</a:t>
                      </a:r>
                      <a:r>
                        <a:rPr lang="fr-CH" sz="2400" kern="1200" dirty="0">
                          <a:solidFill>
                            <a:schemeClr val="dk1"/>
                          </a:solidFill>
                          <a:latin typeface="+mn-lt"/>
                          <a:ea typeface="+mn-ea"/>
                          <a:cs typeface="+mn-cs"/>
                        </a:rPr>
                        <a:t> Club</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2614552732"/>
                  </a:ext>
                </a:extLst>
              </a:tr>
            </a:tbl>
          </a:graphicData>
        </a:graphic>
      </p:graphicFrame>
      <p:pic>
        <p:nvPicPr>
          <p:cNvPr id="35" name="Image 34">
            <a:extLst>
              <a:ext uri="{FF2B5EF4-FFF2-40B4-BE49-F238E27FC236}">
                <a16:creationId xmlns:a16="http://schemas.microsoft.com/office/drawing/2014/main" id="{148B3379-7502-ACD3-7F06-66EA708CE0BC}"/>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3" name="Tableau 2">
            <a:extLst>
              <a:ext uri="{FF2B5EF4-FFF2-40B4-BE49-F238E27FC236}">
                <a16:creationId xmlns:a16="http://schemas.microsoft.com/office/drawing/2014/main" id="{202C525B-4B35-8E68-F76A-84EBF072A1AE}"/>
              </a:ext>
            </a:extLst>
          </p:cNvPr>
          <p:cNvGraphicFramePr>
            <a:graphicFrameLocks noGrp="1"/>
          </p:cNvGraphicFramePr>
          <p:nvPr>
            <p:extLst>
              <p:ext uri="{D42A27DB-BD31-4B8C-83A1-F6EECF244321}">
                <p14:modId xmlns:p14="http://schemas.microsoft.com/office/powerpoint/2010/main" val="3252013704"/>
              </p:ext>
            </p:extLst>
          </p:nvPr>
        </p:nvGraphicFramePr>
        <p:xfrm>
          <a:off x="2301662" y="2263647"/>
          <a:ext cx="8890612" cy="1706880"/>
        </p:xfrm>
        <a:graphic>
          <a:graphicData uri="http://schemas.openxmlformats.org/drawingml/2006/table">
            <a:tbl>
              <a:tblPr firstRow="1" bandRow="1">
                <a:tableStyleId>{5C22544A-7EE6-4342-B048-85BDC9FD1C3A}</a:tableStyleId>
              </a:tblPr>
              <a:tblGrid>
                <a:gridCol w="2708002">
                  <a:extLst>
                    <a:ext uri="{9D8B030D-6E8A-4147-A177-3AD203B41FA5}">
                      <a16:colId xmlns:a16="http://schemas.microsoft.com/office/drawing/2014/main" val="3387291080"/>
                    </a:ext>
                  </a:extLst>
                </a:gridCol>
                <a:gridCol w="1030435">
                  <a:extLst>
                    <a:ext uri="{9D8B030D-6E8A-4147-A177-3AD203B41FA5}">
                      <a16:colId xmlns:a16="http://schemas.microsoft.com/office/drawing/2014/main" val="247194197"/>
                    </a:ext>
                  </a:extLst>
                </a:gridCol>
                <a:gridCol w="1030435">
                  <a:extLst>
                    <a:ext uri="{9D8B030D-6E8A-4147-A177-3AD203B41FA5}">
                      <a16:colId xmlns:a16="http://schemas.microsoft.com/office/drawing/2014/main" val="3312103115"/>
                    </a:ext>
                  </a:extLst>
                </a:gridCol>
                <a:gridCol w="1030435">
                  <a:extLst>
                    <a:ext uri="{9D8B030D-6E8A-4147-A177-3AD203B41FA5}">
                      <a16:colId xmlns:a16="http://schemas.microsoft.com/office/drawing/2014/main" val="597661359"/>
                    </a:ext>
                  </a:extLst>
                </a:gridCol>
                <a:gridCol w="1030435">
                  <a:extLst>
                    <a:ext uri="{9D8B030D-6E8A-4147-A177-3AD203B41FA5}">
                      <a16:colId xmlns:a16="http://schemas.microsoft.com/office/drawing/2014/main" val="4146430559"/>
                    </a:ext>
                  </a:extLst>
                </a:gridCol>
                <a:gridCol w="1030435">
                  <a:extLst>
                    <a:ext uri="{9D8B030D-6E8A-4147-A177-3AD203B41FA5}">
                      <a16:colId xmlns:a16="http://schemas.microsoft.com/office/drawing/2014/main" val="3239846400"/>
                    </a:ext>
                  </a:extLst>
                </a:gridCol>
                <a:gridCol w="1030435">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en-US" sz="2400" b="0" dirty="0">
                          <a:solidFill>
                            <a:schemeClr val="tx1">
                              <a:lumMod val="85000"/>
                              <a:lumOff val="15000"/>
                            </a:schemeClr>
                          </a:solidFill>
                        </a:rPr>
                        <a:t>Hunter Javelin </a:t>
                      </a:r>
                    </a:p>
                    <a:p>
                      <a:pPr marL="0" marR="0" lvl="0" indent="0" algn="ctr" defTabSz="1143000" rtl="0" eaLnBrk="1" fontAlgn="auto" latinLnBrk="0" hangingPunct="1">
                        <a:lnSpc>
                          <a:spcPct val="100000"/>
                        </a:lnSpc>
                        <a:spcBef>
                          <a:spcPts val="0"/>
                        </a:spcBef>
                        <a:spcAft>
                          <a:spcPts val="0"/>
                        </a:spcAft>
                        <a:buClrTx/>
                        <a:buSzTx/>
                        <a:buFontTx/>
                        <a:buNone/>
                        <a:tabLst/>
                        <a:defRPr/>
                      </a:pPr>
                      <a:r>
                        <a:rPr lang="en-US" sz="2400" b="1" dirty="0">
                          <a:solidFill>
                            <a:schemeClr val="tx1">
                              <a:lumMod val="85000"/>
                              <a:lumOff val="15000"/>
                            </a:schemeClr>
                          </a:solidFill>
                        </a:rPr>
                        <a:t>1/5 :</a:t>
                      </a:r>
                      <a:r>
                        <a:rPr lang="en-US" sz="2400" b="0" dirty="0">
                          <a:solidFill>
                            <a:schemeClr val="tx1">
                              <a:lumMod val="85000"/>
                              <a:lumOff val="15000"/>
                            </a:schemeClr>
                          </a:solidFill>
                        </a:rPr>
                        <a:t> </a:t>
                      </a:r>
                      <a:r>
                        <a:rPr lang="en-US" sz="2400" b="1" dirty="0">
                          <a:solidFill>
                            <a:schemeClr val="tx1">
                              <a:lumMod val="85000"/>
                              <a:lumOff val="15000"/>
                            </a:schemeClr>
                          </a:solidFill>
                        </a:rPr>
                        <a:t>Not Champion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259719697"/>
                  </a:ext>
                </a:extLst>
              </a:tr>
              <a:tr h="0">
                <a:tc>
                  <a:txBody>
                    <a:bodyPr/>
                    <a:lstStyle/>
                    <a:p>
                      <a:pPr marL="0" marR="0" lvl="0" indent="0" algn="ctr" defTabSz="1143000" rtl="0" eaLnBrk="1" fontAlgn="auto" latinLnBrk="0" hangingPunct="1">
                        <a:lnSpc>
                          <a:spcPct val="100000"/>
                        </a:lnSpc>
                        <a:spcBef>
                          <a:spcPts val="0"/>
                        </a:spcBef>
                        <a:spcAft>
                          <a:spcPts val="0"/>
                        </a:spcAft>
                        <a:buClrTx/>
                        <a:buSzTx/>
                        <a:buFontTx/>
                        <a:buNone/>
                        <a:tabLst/>
                        <a:defRPr/>
                      </a:pPr>
                      <a:r>
                        <a:rPr lang="en-US" sz="2400" b="0" dirty="0">
                          <a:solidFill>
                            <a:schemeClr val="tx1">
                              <a:lumMod val="85000"/>
                              <a:lumOff val="15000"/>
                            </a:schemeClr>
                          </a:solidFill>
                        </a:rPr>
                        <a:t>Starstone Bolas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3749555726"/>
                  </a:ext>
                </a:extLst>
              </a:tr>
            </a:tbl>
          </a:graphicData>
        </a:graphic>
      </p:graphicFrame>
      <p:sp>
        <p:nvSpPr>
          <p:cNvPr id="5" name="Rectangle : coins arrondis 4">
            <a:extLst>
              <a:ext uri="{FF2B5EF4-FFF2-40B4-BE49-F238E27FC236}">
                <a16:creationId xmlns:a16="http://schemas.microsoft.com/office/drawing/2014/main" id="{99F23A7B-E26B-47F4-0DE5-8FD79CAB80E1}"/>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8’’</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6" name="Rectangle : coins arrondis 5">
            <a:extLst>
              <a:ext uri="{FF2B5EF4-FFF2-40B4-BE49-F238E27FC236}">
                <a16:creationId xmlns:a16="http://schemas.microsoft.com/office/drawing/2014/main" id="{85D4C754-4D50-8FBE-8D41-156264E179AD}"/>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7" name="Rectangle : coins arrondis 6">
            <a:extLst>
              <a:ext uri="{FF2B5EF4-FFF2-40B4-BE49-F238E27FC236}">
                <a16:creationId xmlns:a16="http://schemas.microsoft.com/office/drawing/2014/main" id="{7CDDA756-05EA-6C4A-3275-E5B1391BAC1B}"/>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9" name="Rectangle : coins arrondis 8">
            <a:extLst>
              <a:ext uri="{FF2B5EF4-FFF2-40B4-BE49-F238E27FC236}">
                <a16:creationId xmlns:a16="http://schemas.microsoft.com/office/drawing/2014/main" id="{BF231E10-474C-09A3-2971-4C714B883B97}"/>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sp>
        <p:nvSpPr>
          <p:cNvPr id="10" name="Rectangle : coins arrondis 9">
            <a:extLst>
              <a:ext uri="{FF2B5EF4-FFF2-40B4-BE49-F238E27FC236}">
                <a16:creationId xmlns:a16="http://schemas.microsoft.com/office/drawing/2014/main" id="{13E5A037-D40E-FB61-7F6F-7F22E22F5DD9}"/>
              </a:ext>
            </a:extLst>
          </p:cNvPr>
          <p:cNvSpPr/>
          <p:nvPr/>
        </p:nvSpPr>
        <p:spPr>
          <a:xfrm>
            <a:off x="774816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5+</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Ward</a:t>
            </a:r>
          </a:p>
        </p:txBody>
      </p:sp>
      <p:graphicFrame>
        <p:nvGraphicFramePr>
          <p:cNvPr id="12" name="Tableau 11">
            <a:extLst>
              <a:ext uri="{FF2B5EF4-FFF2-40B4-BE49-F238E27FC236}">
                <a16:creationId xmlns:a16="http://schemas.microsoft.com/office/drawing/2014/main" id="{35829D17-D53B-2C5B-CF1A-E09E837D8011}"/>
              </a:ext>
            </a:extLst>
          </p:cNvPr>
          <p:cNvGraphicFramePr>
            <a:graphicFrameLocks noGrp="1"/>
          </p:cNvGraphicFramePr>
          <p:nvPr>
            <p:extLst>
              <p:ext uri="{D42A27DB-BD31-4B8C-83A1-F6EECF244321}">
                <p14:modId xmlns:p14="http://schemas.microsoft.com/office/powerpoint/2010/main" val="2015056975"/>
              </p:ext>
            </p:extLst>
          </p:nvPr>
        </p:nvGraphicFramePr>
        <p:xfrm>
          <a:off x="262674" y="9797189"/>
          <a:ext cx="10929600" cy="5370650"/>
        </p:xfrm>
        <a:graphic>
          <a:graphicData uri="http://schemas.openxmlformats.org/drawingml/2006/table">
            <a:tbl>
              <a:tblPr firstRow="1" bandRow="1">
                <a:tableStyleId>{5C22544A-7EE6-4342-B048-85BDC9FD1C3A}</a:tableStyleId>
              </a:tblPr>
              <a:tblGrid>
                <a:gridCol w="3643200">
                  <a:extLst>
                    <a:ext uri="{9D8B030D-6E8A-4147-A177-3AD203B41FA5}">
                      <a16:colId xmlns:a16="http://schemas.microsoft.com/office/drawing/2014/main" val="2061212489"/>
                    </a:ext>
                  </a:extLst>
                </a:gridCol>
                <a:gridCol w="3643200">
                  <a:extLst>
                    <a:ext uri="{9D8B030D-6E8A-4147-A177-3AD203B41FA5}">
                      <a16:colId xmlns:a16="http://schemas.microsoft.com/office/drawing/2014/main" val="1872162020"/>
                    </a:ext>
                  </a:extLst>
                </a:gridCol>
                <a:gridCol w="3643200">
                  <a:extLst>
                    <a:ext uri="{9D8B030D-6E8A-4147-A177-3AD203B41FA5}">
                      <a16:colId xmlns:a16="http://schemas.microsoft.com/office/drawing/2014/main" val="2215143103"/>
                    </a:ext>
                  </a:extLst>
                </a:gridCol>
              </a:tblGrid>
              <a:tr h="847699">
                <a:tc>
                  <a:txBody>
                    <a:bodyPr/>
                    <a:lstStyle/>
                    <a:p>
                      <a:pPr algn="ctr"/>
                      <a:r>
                        <a:rPr lang="fr-CH" sz="2400" b="1" i="0" kern="1200" dirty="0" err="1">
                          <a:solidFill>
                            <a:schemeClr val="lt1"/>
                          </a:solidFill>
                          <a:effectLst/>
                          <a:latin typeface="+mn-lt"/>
                          <a:ea typeface="+mn-ea"/>
                          <a:cs typeface="+mn-cs"/>
                        </a:rPr>
                        <a:t>Deployment</a:t>
                      </a:r>
                      <a:r>
                        <a:rPr lang="fr-CH" sz="2400" b="1" i="0" kern="1200" dirty="0">
                          <a:solidFill>
                            <a:schemeClr val="lt1"/>
                          </a:solidFill>
                          <a:effectLst/>
                          <a:latin typeface="+mn-lt"/>
                          <a:ea typeface="+mn-ea"/>
                          <a:cs typeface="+mn-cs"/>
                        </a:rPr>
                        <a:t> Phase</a:t>
                      </a:r>
                      <a:endParaRPr lang="fr-CH" sz="2400" b="1" dirty="0"/>
                    </a:p>
                  </a:txBody>
                  <a:tcPr anchor="ctr">
                    <a:solidFill>
                      <a:srgbClr val="404040"/>
                    </a:solidFill>
                  </a:tcPr>
                </a:tc>
                <a:tc>
                  <a:txBody>
                    <a:bodyPr/>
                    <a:lstStyle/>
                    <a:p>
                      <a:pPr algn="l"/>
                      <a:r>
                        <a:rPr lang="fr-CH" sz="2400" dirty="0"/>
                        <a:t> </a:t>
                      </a:r>
                      <a:r>
                        <a:rPr lang="fr-CH" sz="2400" dirty="0" err="1"/>
                        <a:t>Your</a:t>
                      </a:r>
                      <a:r>
                        <a:rPr lang="fr-CH" sz="2400" dirty="0"/>
                        <a:t> Mouvement Phase</a:t>
                      </a:r>
                    </a:p>
                  </a:txBody>
                  <a:tcPr anchor="ctr">
                    <a:solidFill>
                      <a:srgbClr val="595959"/>
                    </a:solidFill>
                  </a:tcPr>
                </a:tc>
                <a:tc>
                  <a:txBody>
                    <a:bodyPr/>
                    <a:lstStyle/>
                    <a:p>
                      <a:pPr algn="l"/>
                      <a:r>
                        <a:rPr lang="fr-CH" sz="2400" dirty="0"/>
                        <a:t> </a:t>
                      </a:r>
                      <a:r>
                        <a:rPr lang="fr-CH" sz="2400" dirty="0" err="1"/>
                        <a:t>Any</a:t>
                      </a:r>
                      <a:r>
                        <a:rPr lang="fr-CH" sz="2400" dirty="0"/>
                        <a:t> Shooting Phase</a:t>
                      </a:r>
                    </a:p>
                  </a:txBody>
                  <a:tcPr anchor="ctr">
                    <a:solidFill>
                      <a:srgbClr val="225C6F"/>
                    </a:solidFill>
                  </a:tcPr>
                </a:tc>
                <a:extLst>
                  <a:ext uri="{0D108BD9-81ED-4DB2-BD59-A6C34878D82A}">
                    <a16:rowId xmlns:a16="http://schemas.microsoft.com/office/drawing/2014/main" val="2579638233"/>
                  </a:ext>
                </a:extLst>
              </a:tr>
              <a:tr h="408151">
                <a:tc>
                  <a:txBody>
                    <a:bodyPr/>
                    <a:lstStyle/>
                    <a:p>
                      <a:pPr algn="ctr"/>
                      <a:r>
                        <a:rPr lang="fr-CH" sz="2000" b="0" i="0" kern="1200" dirty="0" err="1">
                          <a:solidFill>
                            <a:schemeClr val="dk1"/>
                          </a:solidFill>
                          <a:effectLst/>
                          <a:latin typeface="+mn-lt"/>
                          <a:ea typeface="+mn-ea"/>
                          <a:cs typeface="+mn-cs"/>
                        </a:rPr>
                        <a:t>Hidden</a:t>
                      </a:r>
                      <a:r>
                        <a:rPr lang="fr-CH" sz="2000" b="0" i="0" kern="1200" dirty="0">
                          <a:solidFill>
                            <a:schemeClr val="dk1"/>
                          </a:solidFill>
                          <a:effectLst/>
                          <a:latin typeface="+mn-lt"/>
                          <a:ea typeface="+mn-ea"/>
                          <a:cs typeface="+mn-cs"/>
                        </a:rPr>
                        <a:t> Hunters</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dirty="0">
                          <a:solidFill>
                            <a:schemeClr val="dk1"/>
                          </a:solidFill>
                          <a:effectLst/>
                          <a:latin typeface="+mn-lt"/>
                          <a:ea typeface="+mn-ea"/>
                          <a:cs typeface="+mn-cs"/>
                        </a:rPr>
                        <a:t>Chameleon Ambush</a:t>
                      </a:r>
                    </a:p>
                  </a:txBody>
                  <a:tcPr anchor="ctr">
                    <a:solidFill>
                      <a:srgbClr val="EEE9D6"/>
                    </a:solidFill>
                  </a:tcPr>
                </a:tc>
                <a:tc>
                  <a:txBody>
                    <a:bodyPr/>
                    <a:lstStyle/>
                    <a:p>
                      <a:pPr algn="ctr"/>
                      <a:r>
                        <a:rPr lang="en-US" sz="2000" b="0" i="0" kern="1200" dirty="0">
                          <a:solidFill>
                            <a:schemeClr val="dk1"/>
                          </a:solidFill>
                          <a:effectLst/>
                          <a:latin typeface="+mn-lt"/>
                          <a:ea typeface="+mn-ea"/>
                          <a:cs typeface="+mn-cs"/>
                        </a:rPr>
                        <a:t>Starstone Bolas</a:t>
                      </a:r>
                    </a:p>
                  </a:txBody>
                  <a:tcPr anchor="ctr">
                    <a:solidFill>
                      <a:srgbClr val="EEE9D6"/>
                    </a:solidFill>
                  </a:tcPr>
                </a:tc>
                <a:extLst>
                  <a:ext uri="{0D108BD9-81ED-4DB2-BD59-A6C34878D82A}">
                    <a16:rowId xmlns:a16="http://schemas.microsoft.com/office/drawing/2014/main" val="1565754256"/>
                  </a:ext>
                </a:extLst>
              </a:tr>
              <a:tr h="342928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Pick this unit if it has not been deployed.</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dirty="0">
                        <a:solidFill>
                          <a:srgbClr val="FF0000"/>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Set up this unit in reserve </a:t>
                      </a:r>
                      <a:r>
                        <a:rPr lang="en-US" sz="2400" b="1" i="0" kern="1200" dirty="0">
                          <a:solidFill>
                            <a:schemeClr val="tx1"/>
                          </a:solidFill>
                          <a:effectLst/>
                          <a:latin typeface="+mn-lt"/>
                          <a:ea typeface="+mn-ea"/>
                          <a:cs typeface="+mn-cs"/>
                        </a:rPr>
                        <a:t>in ambush</a:t>
                      </a:r>
                      <a:r>
                        <a:rPr lang="en-US" sz="2400" b="0" i="0" kern="1200" dirty="0">
                          <a:solidFill>
                            <a:schemeClr val="tx1"/>
                          </a:solidFill>
                          <a:effectLst/>
                          <a:latin typeface="+mn-lt"/>
                          <a:ea typeface="+mn-ea"/>
                          <a:cs typeface="+mn-cs"/>
                        </a:rPr>
                        <a:t>. It has now been deployed.</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dirty="0">
                        <a:solidFill>
                          <a:srgbClr val="FF0000"/>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rgbClr val="FF0000"/>
                          </a:solidFill>
                          <a:effectLst/>
                          <a:latin typeface="+mn-lt"/>
                          <a:ea typeface="+mn-ea"/>
                          <a:cs typeface="+mn-cs"/>
                        </a:rPr>
                        <a:t>Keyword : </a:t>
                      </a:r>
                      <a:r>
                        <a:rPr lang="en-US" sz="2400" b="1" i="0" kern="1200" dirty="0">
                          <a:solidFill>
                            <a:srgbClr val="FF0000"/>
                          </a:solidFill>
                          <a:effectLst/>
                          <a:latin typeface="+mn-lt"/>
                          <a:ea typeface="+mn-ea"/>
                          <a:cs typeface="+mn-cs"/>
                        </a:rPr>
                        <a:t>Deploy</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Pick this unit if it is </a:t>
                      </a:r>
                      <a:r>
                        <a:rPr lang="en-US" sz="2400" b="1" i="0" kern="1200" dirty="0">
                          <a:solidFill>
                            <a:schemeClr val="tx1"/>
                          </a:solidFill>
                          <a:effectLst/>
                          <a:latin typeface="+mn-lt"/>
                          <a:ea typeface="+mn-ea"/>
                          <a:cs typeface="+mn-cs"/>
                        </a:rPr>
                        <a:t>in ambush</a:t>
                      </a:r>
                      <a:r>
                        <a:rPr lang="en-US" sz="2400" b="0" i="0" kern="1200" dirty="0">
                          <a:solidFill>
                            <a:schemeClr val="tx1"/>
                          </a:solidFill>
                          <a:effectLst/>
                          <a:latin typeface="+mn-lt"/>
                          <a:ea typeface="+mn-ea"/>
                          <a:cs typeface="+mn-cs"/>
                        </a:rPr>
                        <a: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dirty="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Set up this unit anywhere on the battlefield more than 9’’ from all enemy units.</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Pick an enemy unit that was targeted by this unit’s </a:t>
                      </a:r>
                      <a:r>
                        <a:rPr lang="en-US" sz="2400" b="1" i="0" kern="1200" dirty="0">
                          <a:solidFill>
                            <a:schemeClr val="tx1"/>
                          </a:solidFill>
                          <a:effectLst/>
                          <a:latin typeface="+mn-lt"/>
                          <a:ea typeface="+mn-ea"/>
                          <a:cs typeface="+mn-cs"/>
                        </a:rPr>
                        <a:t>Starstone Bolas</a:t>
                      </a:r>
                      <a:r>
                        <a:rPr lang="en-US" sz="2400" b="0" i="0" kern="1200" dirty="0">
                          <a:solidFill>
                            <a:schemeClr val="tx1"/>
                          </a:solidFill>
                          <a:effectLst/>
                          <a:latin typeface="+mn-lt"/>
                          <a:ea typeface="+mn-ea"/>
                          <a:cs typeface="+mn-cs"/>
                        </a:rPr>
                        <a:t> this turn to be the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dirty="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Roll a dice. On a 3+, until the start of your next turn, subtract 1 from the number of dice rolled when making charge rolls for the target (minimum 1).</a:t>
                      </a:r>
                      <a:endParaRPr lang="en-US" sz="2400" b="1" i="0" kern="1200" dirty="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pic>
        <p:nvPicPr>
          <p:cNvPr id="14" name="Image 13">
            <a:extLst>
              <a:ext uri="{FF2B5EF4-FFF2-40B4-BE49-F238E27FC236}">
                <a16:creationId xmlns:a16="http://schemas.microsoft.com/office/drawing/2014/main" id="{F996565E-C1C7-DDBF-7EE3-913283CDA97B}"/>
              </a:ext>
            </a:extLst>
          </p:cNvPr>
          <p:cNvPicPr>
            <a:picLocks noChangeAspect="1"/>
          </p:cNvPicPr>
          <p:nvPr/>
        </p:nvPicPr>
        <p:blipFill>
          <a:blip r:embed="rId4"/>
          <a:stretch>
            <a:fillRect/>
          </a:stretch>
        </p:blipFill>
        <p:spPr>
          <a:xfrm>
            <a:off x="7156119" y="10079721"/>
            <a:ext cx="321057" cy="327478"/>
          </a:xfrm>
          <a:prstGeom prst="rect">
            <a:avLst/>
          </a:prstGeom>
        </p:spPr>
      </p:pic>
      <p:pic>
        <p:nvPicPr>
          <p:cNvPr id="15" name="Image 14">
            <a:extLst>
              <a:ext uri="{FF2B5EF4-FFF2-40B4-BE49-F238E27FC236}">
                <a16:creationId xmlns:a16="http://schemas.microsoft.com/office/drawing/2014/main" id="{350D51E2-4283-98F2-3A0D-96910AB16F4C}"/>
              </a:ext>
            </a:extLst>
          </p:cNvPr>
          <p:cNvPicPr>
            <a:picLocks noChangeAspect="1"/>
          </p:cNvPicPr>
          <p:nvPr/>
        </p:nvPicPr>
        <p:blipFill>
          <a:blip r:embed="rId5"/>
          <a:stretch>
            <a:fillRect/>
          </a:stretch>
        </p:blipFill>
        <p:spPr>
          <a:xfrm>
            <a:off x="10623531" y="10048197"/>
            <a:ext cx="485775" cy="390525"/>
          </a:xfrm>
          <a:prstGeom prst="rect">
            <a:avLst/>
          </a:prstGeom>
        </p:spPr>
      </p:pic>
      <p:pic>
        <p:nvPicPr>
          <p:cNvPr id="16" name="Image 15">
            <a:extLst>
              <a:ext uri="{FF2B5EF4-FFF2-40B4-BE49-F238E27FC236}">
                <a16:creationId xmlns:a16="http://schemas.microsoft.com/office/drawing/2014/main" id="{5CF2C9D1-3866-DC32-B62B-80297856E872}"/>
              </a:ext>
            </a:extLst>
          </p:cNvPr>
          <p:cNvPicPr>
            <a:picLocks noChangeAspect="1"/>
          </p:cNvPicPr>
          <p:nvPr/>
        </p:nvPicPr>
        <p:blipFill>
          <a:blip r:embed="rId6"/>
          <a:stretch>
            <a:fillRect/>
          </a:stretch>
        </p:blipFill>
        <p:spPr>
          <a:xfrm>
            <a:off x="3368583" y="10020160"/>
            <a:ext cx="475229" cy="446600"/>
          </a:xfrm>
          <a:prstGeom prst="rect">
            <a:avLst/>
          </a:prstGeom>
        </p:spPr>
      </p:pic>
    </p:spTree>
    <p:extLst>
      <p:ext uri="{BB962C8B-B14F-4D97-AF65-F5344CB8AC3E}">
        <p14:creationId xmlns:p14="http://schemas.microsoft.com/office/powerpoint/2010/main" val="526939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FE38A-77ED-2BC6-1CCF-FBD65105BB57}"/>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4B93437F-A02E-F6CC-8B28-A5BD62C31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41BD2A24-F60B-F925-AC0D-BDBA852D0073}"/>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KROXIGOR WARSPAWNED</a:t>
            </a:r>
          </a:p>
        </p:txBody>
      </p:sp>
      <p:sp>
        <p:nvSpPr>
          <p:cNvPr id="11" name="Rectangle : coins arrondis 10">
            <a:extLst>
              <a:ext uri="{FF2B5EF4-FFF2-40B4-BE49-F238E27FC236}">
                <a16:creationId xmlns:a16="http://schemas.microsoft.com/office/drawing/2014/main" id="{256D4EFF-7AC1-83FE-57DE-519F8E0D5F79}"/>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Infantry, Order, Seraphon, Kroxigor</a:t>
            </a:r>
            <a:endParaRPr lang="en-US" sz="1400">
              <a:latin typeface="Roboto"/>
            </a:endParaRPr>
          </a:p>
        </p:txBody>
      </p:sp>
      <p:graphicFrame>
        <p:nvGraphicFramePr>
          <p:cNvPr id="22" name="Tableau 21">
            <a:extLst>
              <a:ext uri="{FF2B5EF4-FFF2-40B4-BE49-F238E27FC236}">
                <a16:creationId xmlns:a16="http://schemas.microsoft.com/office/drawing/2014/main" id="{7F8FDC5A-9A59-4AC3-50B0-472633E1EE49}"/>
              </a:ext>
            </a:extLst>
          </p:cNvPr>
          <p:cNvGraphicFramePr>
            <a:graphicFrameLocks noGrp="1"/>
          </p:cNvGraphicFramePr>
          <p:nvPr>
            <p:extLst>
              <p:ext uri="{D42A27DB-BD31-4B8C-83A1-F6EECF244321}">
                <p14:modId xmlns:p14="http://schemas.microsoft.com/office/powerpoint/2010/main" val="3643674823"/>
              </p:ext>
            </p:extLst>
          </p:nvPr>
        </p:nvGraphicFramePr>
        <p:xfrm>
          <a:off x="2301662" y="2263647"/>
          <a:ext cx="8890614" cy="201168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400" b="0" dirty="0" err="1"/>
                        <a:t>Starfang</a:t>
                      </a:r>
                      <a:r>
                        <a:rPr lang="fr-CH" sz="2400" b="0" dirty="0"/>
                        <a:t> </a:t>
                      </a:r>
                      <a:r>
                        <a:rPr lang="fr-CH" sz="2400" b="0" dirty="0" err="1"/>
                        <a:t>Warpick</a:t>
                      </a:r>
                      <a:r>
                        <a:rPr lang="fr-CH" sz="2400" b="0" dirty="0"/>
                        <a:t> (1/3)</a:t>
                      </a:r>
                    </a:p>
                    <a:p>
                      <a:pPr algn="ctr"/>
                      <a:r>
                        <a:rPr lang="fr-CH" sz="2400" b="1" dirty="0"/>
                        <a:t>Anti-MONSTER (+1 Rend)</a:t>
                      </a:r>
                      <a:endParaRPr lang="fr-CH" sz="2800" b="1" dirty="0"/>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r h="165788">
                <a:tc>
                  <a:txBody>
                    <a:bodyPr/>
                    <a:lstStyle/>
                    <a:p>
                      <a:pPr algn="ctr"/>
                      <a:r>
                        <a:rPr lang="fr-CH" sz="2400" b="0" dirty="0" err="1"/>
                        <a:t>Drakefang</a:t>
                      </a:r>
                      <a:r>
                        <a:rPr lang="fr-CH" sz="2400" b="0" dirty="0"/>
                        <a:t> </a:t>
                      </a:r>
                      <a:r>
                        <a:rPr lang="fr-CH" sz="2400" b="0" dirty="0" err="1"/>
                        <a:t>Warpick</a:t>
                      </a:r>
                      <a:endParaRPr lang="fr-CH" sz="2400" b="0" dirty="0"/>
                    </a:p>
                    <a:p>
                      <a:pPr algn="ctr"/>
                      <a:r>
                        <a:rPr lang="fr-CH" sz="2400" b="1" dirty="0"/>
                        <a:t>Anti-MONSTER (+1 Rend)</a:t>
                      </a:r>
                      <a:endParaRPr lang="fr-CH" sz="2800" b="1" dirty="0"/>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3048808819"/>
                  </a:ext>
                </a:extLst>
              </a:tr>
            </a:tbl>
          </a:graphicData>
        </a:graphic>
      </p:graphicFrame>
      <p:graphicFrame>
        <p:nvGraphicFramePr>
          <p:cNvPr id="27" name="Tableau 26">
            <a:extLst>
              <a:ext uri="{FF2B5EF4-FFF2-40B4-BE49-F238E27FC236}">
                <a16:creationId xmlns:a16="http://schemas.microsoft.com/office/drawing/2014/main" id="{2D105DAB-7125-1F82-282F-F1D0343D193C}"/>
              </a:ext>
            </a:extLst>
          </p:cNvPr>
          <p:cNvGraphicFramePr>
            <a:graphicFrameLocks noGrp="1"/>
          </p:cNvGraphicFramePr>
          <p:nvPr>
            <p:extLst>
              <p:ext uri="{D42A27DB-BD31-4B8C-83A1-F6EECF244321}">
                <p14:modId xmlns:p14="http://schemas.microsoft.com/office/powerpoint/2010/main" val="878524597"/>
              </p:ext>
            </p:extLst>
          </p:nvPr>
        </p:nvGraphicFramePr>
        <p:xfrm>
          <a:off x="272095" y="9792986"/>
          <a:ext cx="10929600" cy="4766534"/>
        </p:xfrm>
        <a:graphic>
          <a:graphicData uri="http://schemas.openxmlformats.org/drawingml/2006/table">
            <a:tbl>
              <a:tblPr firstRow="1" bandRow="1">
                <a:tableStyleId>{5C22544A-7EE6-4342-B048-85BDC9FD1C3A}</a:tableStyleId>
              </a:tblPr>
              <a:tblGrid>
                <a:gridCol w="5464800">
                  <a:extLst>
                    <a:ext uri="{9D8B030D-6E8A-4147-A177-3AD203B41FA5}">
                      <a16:colId xmlns:a16="http://schemas.microsoft.com/office/drawing/2014/main" val="2061212489"/>
                    </a:ext>
                  </a:extLst>
                </a:gridCol>
                <a:gridCol w="5464800">
                  <a:extLst>
                    <a:ext uri="{9D8B030D-6E8A-4147-A177-3AD203B41FA5}">
                      <a16:colId xmlns:a16="http://schemas.microsoft.com/office/drawing/2014/main" val="2215143103"/>
                    </a:ext>
                  </a:extLst>
                </a:gridCol>
              </a:tblGrid>
              <a:tr h="852294">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882024"/>
                    </a:solidFill>
                  </a:tcPr>
                </a:tc>
                <a:tc>
                  <a:txBody>
                    <a:bodyPr/>
                    <a:lstStyle/>
                    <a:p>
                      <a:pPr algn="ctr"/>
                      <a:r>
                        <a:rPr lang="fr-CH" sz="2400"/>
                        <a:t>Passive</a:t>
                      </a:r>
                    </a:p>
                  </a:txBody>
                  <a:tcPr anchor="ctr">
                    <a:solidFill>
                      <a:srgbClr val="3D5218"/>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Spawn of Sotek</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Heavey-scaled Skin</a:t>
                      </a: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Add 1 to the Damage characteristic of this unit’s melee weapons while this unit is wholly within 12" of any friendly </a:t>
                      </a:r>
                      <a:r>
                        <a:rPr lang="en-US" sz="2400" b="1"/>
                        <a:t>SKINK INFANTRY</a:t>
                      </a:r>
                      <a:r>
                        <a:rPr lang="en-US" sz="2400"/>
                        <a:t> </a:t>
                      </a:r>
                      <a:r>
                        <a:rPr lang="en-US" sz="2400" b="1"/>
                        <a:t>or SKINK CAVALRY </a:t>
                      </a:r>
                      <a:r>
                        <a:rPr lang="en-US" sz="2400"/>
                        <a:t>units in combat.</a:t>
                      </a:r>
                      <a:endParaRPr lang="en-US" sz="2400" b="0" i="0" kern="1200">
                        <a:solidFill>
                          <a:srgbClr val="FF0000"/>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Subtract 1 from the Rend characteristic of ranged weapons used for shooting attacks that target this unit.</a:t>
                      </a: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693B91F3-01AE-8AF4-B148-88BB8C2FB053}"/>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B1488BE9-D15B-80D9-0D70-442BD98C0004}"/>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174E2F1A-6979-9900-84FE-AEC3B13BB979}"/>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A6E6AB2F-2038-ED6F-22CE-AB70A922D1F4}"/>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E142CDD3-A7C3-5B18-E011-2F918E746214}"/>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2" name="Image 1">
            <a:extLst>
              <a:ext uri="{FF2B5EF4-FFF2-40B4-BE49-F238E27FC236}">
                <a16:creationId xmlns:a16="http://schemas.microsoft.com/office/drawing/2014/main" id="{2E3293EC-A5E6-9E52-5CA7-1C394F430847}"/>
              </a:ext>
            </a:extLst>
          </p:cNvPr>
          <p:cNvPicPr>
            <a:picLocks noChangeAspect="1"/>
          </p:cNvPicPr>
          <p:nvPr/>
        </p:nvPicPr>
        <p:blipFill>
          <a:blip r:embed="rId4"/>
          <a:stretch>
            <a:fillRect/>
          </a:stretch>
        </p:blipFill>
        <p:spPr>
          <a:xfrm>
            <a:off x="10526826" y="10014678"/>
            <a:ext cx="331258" cy="389228"/>
          </a:xfrm>
          <a:prstGeom prst="rect">
            <a:avLst/>
          </a:prstGeom>
        </p:spPr>
      </p:pic>
      <p:pic>
        <p:nvPicPr>
          <p:cNvPr id="3" name="Image 2">
            <a:extLst>
              <a:ext uri="{FF2B5EF4-FFF2-40B4-BE49-F238E27FC236}">
                <a16:creationId xmlns:a16="http://schemas.microsoft.com/office/drawing/2014/main" id="{F1681A5F-888E-65C4-2A4A-46368FCAB671}"/>
              </a:ext>
            </a:extLst>
          </p:cNvPr>
          <p:cNvPicPr>
            <a:picLocks noChangeAspect="1"/>
          </p:cNvPicPr>
          <p:nvPr/>
        </p:nvPicPr>
        <p:blipFill>
          <a:blip r:embed="rId5"/>
          <a:stretch>
            <a:fillRect/>
          </a:stretch>
        </p:blipFill>
        <p:spPr>
          <a:xfrm>
            <a:off x="5214571" y="10040596"/>
            <a:ext cx="327478" cy="327478"/>
          </a:xfrm>
          <a:prstGeom prst="rect">
            <a:avLst/>
          </a:prstGeom>
          <a:solidFill>
            <a:srgbClr val="882024"/>
          </a:solidFill>
        </p:spPr>
      </p:pic>
    </p:spTree>
    <p:extLst>
      <p:ext uri="{BB962C8B-B14F-4D97-AF65-F5344CB8AC3E}">
        <p14:creationId xmlns:p14="http://schemas.microsoft.com/office/powerpoint/2010/main" val="2338838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BA55D-95A6-8D27-8672-813ED2E0ED58}"/>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5635A8FF-B01C-0CBB-89C7-66F729203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E8E7C8EF-497D-CFD2-F25B-23141A7C857A}"/>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KROXIGOR</a:t>
            </a:r>
          </a:p>
        </p:txBody>
      </p:sp>
      <p:sp>
        <p:nvSpPr>
          <p:cNvPr id="11" name="Rectangle : coins arrondis 10">
            <a:extLst>
              <a:ext uri="{FF2B5EF4-FFF2-40B4-BE49-F238E27FC236}">
                <a16:creationId xmlns:a16="http://schemas.microsoft.com/office/drawing/2014/main" id="{0DCBDE96-D3BD-61C8-EB96-BD1F43C2DD2F}"/>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Infantry, Order, Seraphon, Kroxigor</a:t>
            </a:r>
            <a:endParaRPr lang="en-US" sz="1400">
              <a:latin typeface="Roboto"/>
            </a:endParaRPr>
          </a:p>
        </p:txBody>
      </p:sp>
      <p:graphicFrame>
        <p:nvGraphicFramePr>
          <p:cNvPr id="22" name="Tableau 21">
            <a:extLst>
              <a:ext uri="{FF2B5EF4-FFF2-40B4-BE49-F238E27FC236}">
                <a16:creationId xmlns:a16="http://schemas.microsoft.com/office/drawing/2014/main" id="{11112DD3-0D45-3B54-BB43-193D7E6F6CA4}"/>
              </a:ext>
            </a:extLst>
          </p:cNvPr>
          <p:cNvGraphicFramePr>
            <a:graphicFrameLocks noGrp="1"/>
          </p:cNvGraphicFramePr>
          <p:nvPr>
            <p:extLst>
              <p:ext uri="{D42A27DB-BD31-4B8C-83A1-F6EECF244321}">
                <p14:modId xmlns:p14="http://schemas.microsoft.com/office/powerpoint/2010/main" val="1778169765"/>
              </p:ext>
            </p:extLst>
          </p:nvPr>
        </p:nvGraphicFramePr>
        <p:xfrm>
          <a:off x="2301662" y="2263647"/>
          <a:ext cx="8890614" cy="188976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b="0"/>
                        <a:t>Moonstone Hammer (1/3)</a:t>
                      </a:r>
                    </a:p>
                    <a:p>
                      <a:pPr algn="ctr"/>
                      <a:r>
                        <a:rPr lang="fr-CH" sz="2000" b="1"/>
                        <a:t>Anti-INFANTRY (+1 Rend)</a:t>
                      </a:r>
                      <a:endParaRPr lang="fr-CH" sz="2400" b="1"/>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r h="165788">
                <a:tc>
                  <a:txBody>
                    <a:bodyPr/>
                    <a:lstStyle/>
                    <a:p>
                      <a:pPr algn="ctr"/>
                      <a:r>
                        <a:rPr lang="fr-CH" sz="2400" b="0"/>
                        <a:t>Drakebite Maul</a:t>
                      </a:r>
                    </a:p>
                    <a:p>
                      <a:pPr algn="ctr"/>
                      <a:r>
                        <a:rPr lang="fr-CH" sz="2400" b="1"/>
                        <a:t>Anti-INFANTRY (+1 Rend)</a:t>
                      </a:r>
                      <a:endParaRPr lang="fr-CH" sz="2800" b="1"/>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3048808819"/>
                  </a:ext>
                </a:extLst>
              </a:tr>
            </a:tbl>
          </a:graphicData>
        </a:graphic>
      </p:graphicFrame>
      <p:graphicFrame>
        <p:nvGraphicFramePr>
          <p:cNvPr id="27" name="Tableau 26">
            <a:extLst>
              <a:ext uri="{FF2B5EF4-FFF2-40B4-BE49-F238E27FC236}">
                <a16:creationId xmlns:a16="http://schemas.microsoft.com/office/drawing/2014/main" id="{8A52CA8E-C14F-407B-84B1-72E332FF649E}"/>
              </a:ext>
            </a:extLst>
          </p:cNvPr>
          <p:cNvGraphicFramePr>
            <a:graphicFrameLocks noGrp="1"/>
          </p:cNvGraphicFramePr>
          <p:nvPr>
            <p:extLst>
              <p:ext uri="{D42A27DB-BD31-4B8C-83A1-F6EECF244321}">
                <p14:modId xmlns:p14="http://schemas.microsoft.com/office/powerpoint/2010/main" val="1860554049"/>
              </p:ext>
            </p:extLst>
          </p:nvPr>
        </p:nvGraphicFramePr>
        <p:xfrm>
          <a:off x="272095" y="9792986"/>
          <a:ext cx="5464800" cy="4766534"/>
        </p:xfrm>
        <a:graphic>
          <a:graphicData uri="http://schemas.openxmlformats.org/drawingml/2006/table">
            <a:tbl>
              <a:tblPr firstRow="1" bandRow="1">
                <a:tableStyleId>{5C22544A-7EE6-4342-B048-85BDC9FD1C3A}</a:tableStyleId>
              </a:tblPr>
              <a:tblGrid>
                <a:gridCol w="5464800">
                  <a:extLst>
                    <a:ext uri="{9D8B030D-6E8A-4147-A177-3AD203B41FA5}">
                      <a16:colId xmlns:a16="http://schemas.microsoft.com/office/drawing/2014/main" val="2061212489"/>
                    </a:ext>
                  </a:extLst>
                </a:gridCol>
              </a:tblGrid>
              <a:tr h="852294">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882024"/>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Brutal Blows</a:t>
                      </a: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Add 1 to the Damage characteristic of this unit’s melee weapons for attacks that target an enemy unit that has 10 or more models.</a:t>
                      </a:r>
                      <a:endParaRPr lang="en-US" sz="2400" b="0" i="0" kern="120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AB07BFC7-5A60-BC46-93C5-C0EAEB4CDFA5}"/>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9D354C06-C29B-7AF5-D038-50FD9FD64F6B}"/>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978DB4B3-AEE7-513D-D4F4-4B975A0C06CD}"/>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869B5D6D-3595-50DB-342B-D7482AC63D11}"/>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EE43AB87-D168-2BE2-D489-85D95AEFC52E}"/>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3" name="Image 2">
            <a:extLst>
              <a:ext uri="{FF2B5EF4-FFF2-40B4-BE49-F238E27FC236}">
                <a16:creationId xmlns:a16="http://schemas.microsoft.com/office/drawing/2014/main" id="{E1C009D6-F787-210A-8124-4CB8EB5BB218}"/>
              </a:ext>
            </a:extLst>
          </p:cNvPr>
          <p:cNvPicPr>
            <a:picLocks noChangeAspect="1"/>
          </p:cNvPicPr>
          <p:nvPr/>
        </p:nvPicPr>
        <p:blipFill>
          <a:blip r:embed="rId4"/>
          <a:stretch>
            <a:fillRect/>
          </a:stretch>
        </p:blipFill>
        <p:spPr>
          <a:xfrm>
            <a:off x="5214571" y="10040596"/>
            <a:ext cx="327478" cy="327478"/>
          </a:xfrm>
          <a:prstGeom prst="rect">
            <a:avLst/>
          </a:prstGeom>
          <a:solidFill>
            <a:srgbClr val="882024"/>
          </a:solidFill>
        </p:spPr>
      </p:pic>
    </p:spTree>
    <p:extLst>
      <p:ext uri="{BB962C8B-B14F-4D97-AF65-F5344CB8AC3E}">
        <p14:creationId xmlns:p14="http://schemas.microsoft.com/office/powerpoint/2010/main" val="483301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5FD64-919A-A3D5-7B09-13D782F8D014}"/>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960E4C1C-9C7D-C78D-99C3-5CEB0517D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sp>
        <p:nvSpPr>
          <p:cNvPr id="8" name="Rectangle : coins arrondis 7">
            <a:extLst>
              <a:ext uri="{FF2B5EF4-FFF2-40B4-BE49-F238E27FC236}">
                <a16:creationId xmlns:a16="http://schemas.microsoft.com/office/drawing/2014/main" id="{711BB51A-FB88-A101-CC16-84B2CE53FC4B}"/>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RAPTADON CHARGERS</a:t>
            </a:r>
          </a:p>
        </p:txBody>
      </p:sp>
      <p:sp>
        <p:nvSpPr>
          <p:cNvPr id="11" name="Rectangle : coins arrondis 10">
            <a:extLst>
              <a:ext uri="{FF2B5EF4-FFF2-40B4-BE49-F238E27FC236}">
                <a16:creationId xmlns:a16="http://schemas.microsoft.com/office/drawing/2014/main" id="{44B8C4CC-E089-02D6-B1BC-9F215E7D56AE}"/>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Cavalry, Champion, Musician (1/5), Standard Bearer (1/5),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A3A730D6-A5F3-F0BF-DF57-D129504184D2}"/>
              </a:ext>
            </a:extLst>
          </p:cNvPr>
          <p:cNvGraphicFramePr>
            <a:graphicFrameLocks noGrp="1"/>
          </p:cNvGraphicFramePr>
          <p:nvPr>
            <p:extLst>
              <p:ext uri="{D42A27DB-BD31-4B8C-83A1-F6EECF244321}">
                <p14:modId xmlns:p14="http://schemas.microsoft.com/office/powerpoint/2010/main" val="3983882874"/>
              </p:ext>
            </p:extLst>
          </p:nvPr>
        </p:nvGraphicFramePr>
        <p:xfrm>
          <a:off x="2301662" y="2263647"/>
          <a:ext cx="8890614" cy="188976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Tepok Lance</a:t>
                      </a:r>
                    </a:p>
                    <a:p>
                      <a:pPr algn="ctr"/>
                      <a:r>
                        <a:rPr lang="fr-CH" sz="2400" b="1"/>
                        <a:t>Charge (+1 Damage)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r h="0">
                <a:tc>
                  <a:txBody>
                    <a:bodyPr/>
                    <a:lstStyle/>
                    <a:p>
                      <a:pPr marL="0" algn="ctr" defTabSz="755934" rtl="0" eaLnBrk="1" latinLnBrk="0" hangingPunct="1"/>
                      <a:r>
                        <a:rPr lang="fr-CH" sz="2000"/>
                        <a:t>Raptadon’s Serrated Fangs</a:t>
                      </a:r>
                    </a:p>
                    <a:p>
                      <a:pPr marL="0" algn="ctr" defTabSz="755934" rtl="0" eaLnBrk="1" latinLnBrk="0" hangingPunct="1"/>
                      <a:r>
                        <a:rPr lang="fr-CH" sz="2400" b="1" kern="1200">
                          <a:solidFill>
                            <a:schemeClr val="tx1">
                              <a:lumMod val="85000"/>
                              <a:lumOff val="15000"/>
                            </a:schemeClr>
                          </a:solidFill>
                          <a:latin typeface="+mn-lt"/>
                          <a:ea typeface="+mn-ea"/>
                          <a:cs typeface="+mn-cs"/>
                        </a:rPr>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2421822269"/>
                  </a:ext>
                </a:extLst>
              </a:tr>
            </a:tbl>
          </a:graphicData>
        </a:graphic>
      </p:graphicFrame>
      <p:graphicFrame>
        <p:nvGraphicFramePr>
          <p:cNvPr id="27" name="Tableau 26">
            <a:extLst>
              <a:ext uri="{FF2B5EF4-FFF2-40B4-BE49-F238E27FC236}">
                <a16:creationId xmlns:a16="http://schemas.microsoft.com/office/drawing/2014/main" id="{00B9320A-7431-D7CE-6AB7-69208E9FD614}"/>
              </a:ext>
            </a:extLst>
          </p:cNvPr>
          <p:cNvGraphicFramePr>
            <a:graphicFrameLocks noGrp="1"/>
          </p:cNvGraphicFramePr>
          <p:nvPr>
            <p:extLst>
              <p:ext uri="{D42A27DB-BD31-4B8C-83A1-F6EECF244321}">
                <p14:modId xmlns:p14="http://schemas.microsoft.com/office/powerpoint/2010/main" val="110023706"/>
              </p:ext>
            </p:extLst>
          </p:nvPr>
        </p:nvGraphicFramePr>
        <p:xfrm>
          <a:off x="272095" y="9792986"/>
          <a:ext cx="5464800" cy="4766534"/>
        </p:xfrm>
        <a:graphic>
          <a:graphicData uri="http://schemas.openxmlformats.org/drawingml/2006/table">
            <a:tbl>
              <a:tblPr firstRow="1" bandRow="1">
                <a:tableStyleId>{5C22544A-7EE6-4342-B048-85BDC9FD1C3A}</a:tableStyleId>
              </a:tblPr>
              <a:tblGrid>
                <a:gridCol w="5464800">
                  <a:extLst>
                    <a:ext uri="{9D8B030D-6E8A-4147-A177-3AD203B41FA5}">
                      <a16:colId xmlns:a16="http://schemas.microsoft.com/office/drawing/2014/main" val="2061212489"/>
                    </a:ext>
                  </a:extLst>
                </a:gridCol>
              </a:tblGrid>
              <a:tr h="852294">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882024"/>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Cold-blooded Unity</a:t>
                      </a: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Add 1 to hit rolls for this unit’s combat attacks if they target an enemy unit that was targeted by shooting attacks made by a friendly Raptadon Hunters unit in the same turn.</a:t>
                      </a:r>
                      <a:endParaRPr lang="en-US" sz="2400" b="0" i="0" kern="120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1A251CDE-8CE1-096C-141D-7776040D1E02}"/>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63A878B2-6892-58EA-18CE-97CC186FBD31}"/>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3</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279FFDE8-D058-29EB-9929-0A88B95CFBF8}"/>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8945C161-A796-3A0E-C35C-139A8E2C66FF}"/>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06492008-295C-ADE9-BF90-5DFFC4821E14}"/>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2" name="Image 1">
            <a:extLst>
              <a:ext uri="{FF2B5EF4-FFF2-40B4-BE49-F238E27FC236}">
                <a16:creationId xmlns:a16="http://schemas.microsoft.com/office/drawing/2014/main" id="{1528EB6C-9F45-FAC5-4DEB-BEB693A5399B}"/>
              </a:ext>
            </a:extLst>
          </p:cNvPr>
          <p:cNvPicPr>
            <a:picLocks noChangeAspect="1"/>
          </p:cNvPicPr>
          <p:nvPr/>
        </p:nvPicPr>
        <p:blipFill>
          <a:blip r:embed="rId4"/>
          <a:stretch>
            <a:fillRect/>
          </a:stretch>
        </p:blipFill>
        <p:spPr>
          <a:xfrm>
            <a:off x="5214571" y="10040596"/>
            <a:ext cx="327478" cy="327478"/>
          </a:xfrm>
          <a:prstGeom prst="rect">
            <a:avLst/>
          </a:prstGeom>
          <a:solidFill>
            <a:srgbClr val="882024"/>
          </a:solidFill>
        </p:spPr>
      </p:pic>
    </p:spTree>
    <p:extLst>
      <p:ext uri="{BB962C8B-B14F-4D97-AF65-F5344CB8AC3E}">
        <p14:creationId xmlns:p14="http://schemas.microsoft.com/office/powerpoint/2010/main" val="218341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07829-8342-E924-BD8A-56950C0E6C55}"/>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DFE8D254-B78F-82E2-3BBC-4A590C059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graphicFrame>
        <p:nvGraphicFramePr>
          <p:cNvPr id="4" name="Tableau 3">
            <a:extLst>
              <a:ext uri="{FF2B5EF4-FFF2-40B4-BE49-F238E27FC236}">
                <a16:creationId xmlns:a16="http://schemas.microsoft.com/office/drawing/2014/main" id="{B4FC1DEA-6E64-50E0-9DA0-5678331B1745}"/>
              </a:ext>
            </a:extLst>
          </p:cNvPr>
          <p:cNvGraphicFramePr>
            <a:graphicFrameLocks noGrp="1"/>
          </p:cNvGraphicFramePr>
          <p:nvPr>
            <p:extLst>
              <p:ext uri="{D42A27DB-BD31-4B8C-83A1-F6EECF244321}">
                <p14:modId xmlns:p14="http://schemas.microsoft.com/office/powerpoint/2010/main" val="1779725922"/>
              </p:ext>
            </p:extLst>
          </p:nvPr>
        </p:nvGraphicFramePr>
        <p:xfrm>
          <a:off x="274753" y="9775621"/>
          <a:ext cx="5461994" cy="5067042"/>
        </p:xfrm>
        <a:graphic>
          <a:graphicData uri="http://schemas.openxmlformats.org/drawingml/2006/table">
            <a:tbl>
              <a:tblPr firstRow="1" bandRow="1">
                <a:tableStyleId>{5C22544A-7EE6-4342-B048-85BDC9FD1C3A}</a:tableStyleId>
              </a:tblPr>
              <a:tblGrid>
                <a:gridCol w="5461994">
                  <a:extLst>
                    <a:ext uri="{9D8B030D-6E8A-4147-A177-3AD203B41FA5}">
                      <a16:colId xmlns:a16="http://schemas.microsoft.com/office/drawing/2014/main" val="1158755290"/>
                    </a:ext>
                  </a:extLst>
                </a:gridCol>
              </a:tblGrid>
              <a:tr h="853200">
                <a:tc>
                  <a:txBody>
                    <a:bodyPr/>
                    <a:lstStyle/>
                    <a:p>
                      <a:pPr algn="ctr"/>
                      <a:r>
                        <a:rPr lang="fr-CH" sz="2400" b="0" i="0" kern="1200">
                          <a:solidFill>
                            <a:schemeClr val="lt1"/>
                          </a:solidFill>
                          <a:effectLst/>
                          <a:latin typeface="+mn-lt"/>
                          <a:ea typeface="+mn-ea"/>
                          <a:cs typeface="+mn-cs"/>
                        </a:rPr>
                        <a:t>Any Charge Phase</a:t>
                      </a:r>
                      <a:endParaRPr lang="fr-CH" sz="2400"/>
                    </a:p>
                  </a:txBody>
                  <a:tcPr anchor="ctr">
                    <a:solidFill>
                      <a:srgbClr val="BF7731"/>
                    </a:solidFill>
                  </a:tcPr>
                </a:tc>
                <a:extLst>
                  <a:ext uri="{0D108BD9-81ED-4DB2-BD59-A6C34878D82A}">
                    <a16:rowId xmlns:a16="http://schemas.microsoft.com/office/drawing/2014/main" val="2579638233"/>
                  </a:ext>
                </a:extLst>
              </a:tr>
              <a:tr h="410400">
                <a:tc>
                  <a:txBody>
                    <a:bodyPr/>
                    <a:lstStyle/>
                    <a:p>
                      <a:pPr algn="ctr"/>
                      <a:r>
                        <a:rPr lang="en-US" sz="2000" b="0" i="0" kern="1200">
                          <a:solidFill>
                            <a:schemeClr val="dk1"/>
                          </a:solidFill>
                          <a:effectLst/>
                          <a:latin typeface="+mn-lt"/>
                          <a:ea typeface="+mn-ea"/>
                          <a:cs typeface="+mn-cs"/>
                        </a:rPr>
                        <a:t>Deadly Cohesion</a:t>
                      </a:r>
                    </a:p>
                  </a:txBody>
                  <a:tcPr anchor="ctr">
                    <a:solidFill>
                      <a:srgbClr val="EEE9D6"/>
                    </a:solidFill>
                  </a:tcPr>
                </a:tc>
                <a:extLst>
                  <a:ext uri="{0D108BD9-81ED-4DB2-BD59-A6C34878D82A}">
                    <a16:rowId xmlns:a16="http://schemas.microsoft.com/office/drawing/2014/main" val="1565754256"/>
                  </a:ext>
                </a:extLst>
              </a:tr>
              <a:tr h="1901721">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If this unit is not in combat, pick a friendly </a:t>
                      </a:r>
                      <a:r>
                        <a:rPr lang="en-US" sz="2400" b="1"/>
                        <a:t>Raptadon Chargers</a:t>
                      </a:r>
                      <a:r>
                        <a:rPr lang="en-US" sz="2400"/>
                        <a:t> unit that charged this turn and is within 12" of this unit to be the target.</a:t>
                      </a:r>
                      <a:endParaRPr lang="en-US" sz="2400" b="0" i="0" kern="1200">
                        <a:solidFill>
                          <a:schemeClr val="dk1"/>
                        </a:solidFill>
                        <a:effectLst/>
                        <a:latin typeface="+mn-lt"/>
                        <a:ea typeface="+mn-ea"/>
                        <a:cs typeface="+mn-cs"/>
                      </a:endParaRPr>
                    </a:p>
                  </a:txBody>
                  <a:tcPr>
                    <a:solidFill>
                      <a:srgbClr val="DAD0A6"/>
                    </a:solidFill>
                  </a:tcPr>
                </a:tc>
                <a:extLst>
                  <a:ext uri="{0D108BD9-81ED-4DB2-BD59-A6C34878D82A}">
                    <a16:rowId xmlns:a16="http://schemas.microsoft.com/office/drawing/2014/main" val="124102521"/>
                  </a:ext>
                </a:extLst>
              </a:tr>
              <a:tr h="1901721">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This unit can use a </a:t>
                      </a:r>
                      <a:r>
                        <a:rPr lang="en-US" sz="2400" b="1"/>
                        <a:t>SHOOT</a:t>
                      </a:r>
                      <a:r>
                        <a:rPr lang="en-US" sz="2400"/>
                        <a:t> ability as if it were your shooting phase. It must target a visible enemy unit in combat with the target.</a:t>
                      </a:r>
                      <a:endParaRPr lang="en-US" sz="2400" b="0" i="0" kern="1200">
                        <a:solidFill>
                          <a:schemeClr val="dk1"/>
                        </a:solidFill>
                        <a:effectLst/>
                        <a:latin typeface="+mn-lt"/>
                        <a:ea typeface="+mn-ea"/>
                        <a:cs typeface="+mn-cs"/>
                      </a:endParaRPr>
                    </a:p>
                  </a:txBody>
                  <a:tcPr>
                    <a:solidFill>
                      <a:srgbClr val="EEE9D6"/>
                    </a:solidFill>
                  </a:tcPr>
                </a:tc>
                <a:extLst>
                  <a:ext uri="{0D108BD9-81ED-4DB2-BD59-A6C34878D82A}">
                    <a16:rowId xmlns:a16="http://schemas.microsoft.com/office/drawing/2014/main" val="2596299480"/>
                  </a:ext>
                </a:extLst>
              </a:tr>
            </a:tbl>
          </a:graphicData>
        </a:graphic>
      </p:graphicFrame>
      <p:sp>
        <p:nvSpPr>
          <p:cNvPr id="8" name="Rectangle : coins arrondis 7">
            <a:extLst>
              <a:ext uri="{FF2B5EF4-FFF2-40B4-BE49-F238E27FC236}">
                <a16:creationId xmlns:a16="http://schemas.microsoft.com/office/drawing/2014/main" id="{87349769-3BFF-EF34-DEFD-29DA3FCC79FA}"/>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RAPTADON HUNTERS</a:t>
            </a:r>
          </a:p>
        </p:txBody>
      </p:sp>
      <p:sp>
        <p:nvSpPr>
          <p:cNvPr id="11" name="Rectangle : coins arrondis 10">
            <a:extLst>
              <a:ext uri="{FF2B5EF4-FFF2-40B4-BE49-F238E27FC236}">
                <a16:creationId xmlns:a16="http://schemas.microsoft.com/office/drawing/2014/main" id="{51C768EE-67B5-BACD-CCCA-DFFB906A5DCA}"/>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Cavalry, Champion, Musician (1/5), Standard Bearer (1/5),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11B30C75-2B06-873D-E766-B2002C90E472}"/>
              </a:ext>
            </a:extLst>
          </p:cNvPr>
          <p:cNvGraphicFramePr>
            <a:graphicFrameLocks noGrp="1"/>
          </p:cNvGraphicFramePr>
          <p:nvPr>
            <p:extLst>
              <p:ext uri="{D42A27DB-BD31-4B8C-83A1-F6EECF244321}">
                <p14:modId xmlns:p14="http://schemas.microsoft.com/office/powerpoint/2010/main" val="3004514540"/>
              </p:ext>
            </p:extLst>
          </p:nvPr>
        </p:nvGraphicFramePr>
        <p:xfrm>
          <a:off x="2301662" y="3482846"/>
          <a:ext cx="8890614" cy="16459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Weighted Moonstone Club</a:t>
                      </a:r>
                      <a:endParaRPr lang="fr-CH" sz="2400" b="1"/>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r h="0">
                <a:tc>
                  <a:txBody>
                    <a:bodyPr/>
                    <a:lstStyle/>
                    <a:p>
                      <a:pPr marL="0" algn="ctr" defTabSz="755934" rtl="0" eaLnBrk="1" latinLnBrk="0" hangingPunct="1"/>
                      <a:r>
                        <a:rPr lang="fr-CH" sz="2000"/>
                        <a:t>Raptadon’s Serrated Fangs</a:t>
                      </a:r>
                    </a:p>
                    <a:p>
                      <a:pPr marL="0" algn="ctr" defTabSz="755934" rtl="0" eaLnBrk="1" latinLnBrk="0" hangingPunct="1"/>
                      <a:r>
                        <a:rPr lang="fr-CH" sz="2400" b="1" kern="1200">
                          <a:solidFill>
                            <a:schemeClr val="tx1">
                              <a:lumMod val="85000"/>
                              <a:lumOff val="15000"/>
                            </a:schemeClr>
                          </a:solidFill>
                          <a:latin typeface="+mn-lt"/>
                          <a:ea typeface="+mn-ea"/>
                          <a:cs typeface="+mn-cs"/>
                        </a:rPr>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2421822269"/>
                  </a:ext>
                </a:extLst>
              </a:tr>
            </a:tbl>
          </a:graphicData>
        </a:graphic>
      </p:graphicFrame>
      <p:sp>
        <p:nvSpPr>
          <p:cNvPr id="16" name="Rectangle : coins arrondis 15">
            <a:extLst>
              <a:ext uri="{FF2B5EF4-FFF2-40B4-BE49-F238E27FC236}">
                <a16:creationId xmlns:a16="http://schemas.microsoft.com/office/drawing/2014/main" id="{582A85AC-A5C4-D816-252B-6D88648B0047}"/>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E062A074-ED0C-58A5-B3CB-6D271B7FDB85}"/>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3</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869A6BAC-F513-439E-3BAB-B4FCC7E1D176}"/>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F7CE113E-43BF-D366-CDAC-F5CA47A5A27C}"/>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9D7EA7ED-0EFB-6CDA-1DCF-745377933FD4}"/>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3" name="Tableau 2">
            <a:extLst>
              <a:ext uri="{FF2B5EF4-FFF2-40B4-BE49-F238E27FC236}">
                <a16:creationId xmlns:a16="http://schemas.microsoft.com/office/drawing/2014/main" id="{D7377640-34F3-6661-F58E-1B60827D53D7}"/>
              </a:ext>
            </a:extLst>
          </p:cNvPr>
          <p:cNvGraphicFramePr>
            <a:graphicFrameLocks noGrp="1"/>
          </p:cNvGraphicFramePr>
          <p:nvPr>
            <p:extLst>
              <p:ext uri="{D42A27DB-BD31-4B8C-83A1-F6EECF244321}">
                <p14:modId xmlns:p14="http://schemas.microsoft.com/office/powerpoint/2010/main" val="2164137638"/>
              </p:ext>
            </p:extLst>
          </p:nvPr>
        </p:nvGraphicFramePr>
        <p:xfrm>
          <a:off x="2301662" y="2263647"/>
          <a:ext cx="8890612" cy="883920"/>
        </p:xfrm>
        <a:graphic>
          <a:graphicData uri="http://schemas.openxmlformats.org/drawingml/2006/table">
            <a:tbl>
              <a:tblPr firstRow="1" bandRow="1">
                <a:tableStyleId>{5C22544A-7EE6-4342-B048-85BDC9FD1C3A}</a:tableStyleId>
              </a:tblPr>
              <a:tblGrid>
                <a:gridCol w="2708002">
                  <a:extLst>
                    <a:ext uri="{9D8B030D-6E8A-4147-A177-3AD203B41FA5}">
                      <a16:colId xmlns:a16="http://schemas.microsoft.com/office/drawing/2014/main" val="3387291080"/>
                    </a:ext>
                  </a:extLst>
                </a:gridCol>
                <a:gridCol w="1030435">
                  <a:extLst>
                    <a:ext uri="{9D8B030D-6E8A-4147-A177-3AD203B41FA5}">
                      <a16:colId xmlns:a16="http://schemas.microsoft.com/office/drawing/2014/main" val="247194197"/>
                    </a:ext>
                  </a:extLst>
                </a:gridCol>
                <a:gridCol w="1030435">
                  <a:extLst>
                    <a:ext uri="{9D8B030D-6E8A-4147-A177-3AD203B41FA5}">
                      <a16:colId xmlns:a16="http://schemas.microsoft.com/office/drawing/2014/main" val="3312103115"/>
                    </a:ext>
                  </a:extLst>
                </a:gridCol>
                <a:gridCol w="1030435">
                  <a:extLst>
                    <a:ext uri="{9D8B030D-6E8A-4147-A177-3AD203B41FA5}">
                      <a16:colId xmlns:a16="http://schemas.microsoft.com/office/drawing/2014/main" val="597661359"/>
                    </a:ext>
                  </a:extLst>
                </a:gridCol>
                <a:gridCol w="1030435">
                  <a:extLst>
                    <a:ext uri="{9D8B030D-6E8A-4147-A177-3AD203B41FA5}">
                      <a16:colId xmlns:a16="http://schemas.microsoft.com/office/drawing/2014/main" val="4146430559"/>
                    </a:ext>
                  </a:extLst>
                </a:gridCol>
                <a:gridCol w="1030435">
                  <a:extLst>
                    <a:ext uri="{9D8B030D-6E8A-4147-A177-3AD203B41FA5}">
                      <a16:colId xmlns:a16="http://schemas.microsoft.com/office/drawing/2014/main" val="3239846400"/>
                    </a:ext>
                  </a:extLst>
                </a:gridCol>
                <a:gridCol w="1030435">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fr-CH" sz="2000" b="0">
                          <a:solidFill>
                            <a:schemeClr val="tx1">
                              <a:lumMod val="85000"/>
                              <a:lumOff val="15000"/>
                            </a:schemeClr>
                          </a:solidFill>
                        </a:rPr>
                        <a:t>Starstone Atlatl</a:t>
                      </a:r>
                      <a:endParaRPr lang="fr-CH" sz="2400" b="1">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pic>
        <p:nvPicPr>
          <p:cNvPr id="7" name="Image 6">
            <a:extLst>
              <a:ext uri="{FF2B5EF4-FFF2-40B4-BE49-F238E27FC236}">
                <a16:creationId xmlns:a16="http://schemas.microsoft.com/office/drawing/2014/main" id="{B98CF844-D6F0-3808-85A7-944C1D43E093}"/>
              </a:ext>
            </a:extLst>
          </p:cNvPr>
          <p:cNvPicPr>
            <a:picLocks noChangeAspect="1"/>
          </p:cNvPicPr>
          <p:nvPr/>
        </p:nvPicPr>
        <p:blipFill>
          <a:blip r:embed="rId4"/>
          <a:stretch>
            <a:fillRect/>
          </a:stretch>
        </p:blipFill>
        <p:spPr>
          <a:xfrm>
            <a:off x="5022169" y="10019874"/>
            <a:ext cx="485775" cy="390525"/>
          </a:xfrm>
          <a:prstGeom prst="rect">
            <a:avLst/>
          </a:prstGeom>
        </p:spPr>
      </p:pic>
    </p:spTree>
    <p:extLst>
      <p:ext uri="{BB962C8B-B14F-4D97-AF65-F5344CB8AC3E}">
        <p14:creationId xmlns:p14="http://schemas.microsoft.com/office/powerpoint/2010/main" val="1112750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5AFDF-09EB-2E14-6C55-E668E36E80CB}"/>
            </a:ext>
          </a:extLst>
        </p:cNvPr>
        <p:cNvGrpSpPr/>
        <p:nvPr/>
      </p:nvGrpSpPr>
      <p:grpSpPr>
        <a:xfrm>
          <a:off x="0" y="0"/>
          <a:ext cx="0" cy="0"/>
          <a:chOff x="0" y="0"/>
          <a:chExt cx="0" cy="0"/>
        </a:xfrm>
      </p:grpSpPr>
      <p:pic>
        <p:nvPicPr>
          <p:cNvPr id="42" name="Image 41">
            <a:extLst>
              <a:ext uri="{FF2B5EF4-FFF2-40B4-BE49-F238E27FC236}">
                <a16:creationId xmlns:a16="http://schemas.microsoft.com/office/drawing/2014/main" id="{35B67112-02F0-49BF-6E05-0411E63FE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graphicFrame>
        <p:nvGraphicFramePr>
          <p:cNvPr id="24" name="Tableau 23">
            <a:extLst>
              <a:ext uri="{FF2B5EF4-FFF2-40B4-BE49-F238E27FC236}">
                <a16:creationId xmlns:a16="http://schemas.microsoft.com/office/drawing/2014/main" id="{6B0E45CE-65A7-21BB-289D-9F8D9B2E29CD}"/>
              </a:ext>
            </a:extLst>
          </p:cNvPr>
          <p:cNvGraphicFramePr>
            <a:graphicFrameLocks noGrp="1"/>
          </p:cNvGraphicFramePr>
          <p:nvPr>
            <p:extLst>
              <p:ext uri="{D42A27DB-BD31-4B8C-83A1-F6EECF244321}">
                <p14:modId xmlns:p14="http://schemas.microsoft.com/office/powerpoint/2010/main" val="3236971981"/>
              </p:ext>
            </p:extLst>
          </p:nvPr>
        </p:nvGraphicFramePr>
        <p:xfrm>
          <a:off x="268285" y="8703732"/>
          <a:ext cx="10923988" cy="6380738"/>
        </p:xfrm>
        <a:graphic>
          <a:graphicData uri="http://schemas.openxmlformats.org/drawingml/2006/table">
            <a:tbl>
              <a:tblPr firstRow="1" bandRow="1">
                <a:tableStyleId>{5C22544A-7EE6-4342-B048-85BDC9FD1C3A}</a:tableStyleId>
              </a:tblPr>
              <a:tblGrid>
                <a:gridCol w="2730997">
                  <a:extLst>
                    <a:ext uri="{9D8B030D-6E8A-4147-A177-3AD203B41FA5}">
                      <a16:colId xmlns:a16="http://schemas.microsoft.com/office/drawing/2014/main" val="1158755290"/>
                    </a:ext>
                  </a:extLst>
                </a:gridCol>
                <a:gridCol w="2730997">
                  <a:extLst>
                    <a:ext uri="{9D8B030D-6E8A-4147-A177-3AD203B41FA5}">
                      <a16:colId xmlns:a16="http://schemas.microsoft.com/office/drawing/2014/main" val="2324228619"/>
                    </a:ext>
                  </a:extLst>
                </a:gridCol>
                <a:gridCol w="2730997">
                  <a:extLst>
                    <a:ext uri="{9D8B030D-6E8A-4147-A177-3AD203B41FA5}">
                      <a16:colId xmlns:a16="http://schemas.microsoft.com/office/drawing/2014/main" val="2640945612"/>
                    </a:ext>
                  </a:extLst>
                </a:gridCol>
                <a:gridCol w="2730997">
                  <a:extLst>
                    <a:ext uri="{9D8B030D-6E8A-4147-A177-3AD203B41FA5}">
                      <a16:colId xmlns:a16="http://schemas.microsoft.com/office/drawing/2014/main" val="2061212489"/>
                    </a:ext>
                  </a:extLst>
                </a:gridCol>
              </a:tblGrid>
              <a:tr h="831847">
                <a:tc>
                  <a:txBody>
                    <a:bodyPr/>
                    <a:lstStyle/>
                    <a:p>
                      <a:pPr algn="l"/>
                      <a:r>
                        <a:rPr lang="en-US" sz="2400" b="0" i="0" kern="1200">
                          <a:solidFill>
                            <a:schemeClr val="lt1"/>
                          </a:solidFill>
                          <a:effectLst/>
                          <a:latin typeface="+mn-lt"/>
                          <a:ea typeface="+mn-ea"/>
                          <a:cs typeface="+mn-cs"/>
                        </a:rPr>
                        <a:t>End of Any Turn</a:t>
                      </a:r>
                      <a:endParaRPr lang="fr-CH" sz="2400"/>
                    </a:p>
                  </a:txBody>
                  <a:tcPr anchor="ctr">
                    <a:solidFill>
                      <a:srgbClr val="6D4882"/>
                    </a:solidFill>
                  </a:tcPr>
                </a:tc>
                <a:tc>
                  <a:txBody>
                    <a:bodyPr/>
                    <a:lstStyle/>
                    <a:p>
                      <a:pPr algn="l"/>
                      <a:r>
                        <a:rPr lang="en-US" sz="2400" b="0" i="0" kern="1200">
                          <a:solidFill>
                            <a:schemeClr val="lt1"/>
                          </a:solidFill>
                          <a:effectLst/>
                          <a:latin typeface="+mn-lt"/>
                          <a:ea typeface="+mn-ea"/>
                          <a:cs typeface="+mn-cs"/>
                        </a:rPr>
                        <a:t>Once Per Turn,</a:t>
                      </a:r>
                    </a:p>
                    <a:p>
                      <a:pPr algn="l"/>
                      <a:r>
                        <a:rPr lang="en-US" sz="2400" b="0" i="0" kern="1200">
                          <a:solidFill>
                            <a:schemeClr val="lt1"/>
                          </a:solidFill>
                          <a:effectLst/>
                          <a:latin typeface="+mn-lt"/>
                          <a:ea typeface="+mn-ea"/>
                          <a:cs typeface="+mn-cs"/>
                        </a:rPr>
                        <a:t>Any Hero Phase</a:t>
                      </a:r>
                      <a:endParaRPr lang="fr-CH" sz="2400"/>
                    </a:p>
                  </a:txBody>
                  <a:tcPr anchor="ctr">
                    <a:solidFill>
                      <a:srgbClr val="B2A04F"/>
                    </a:solidFill>
                  </a:tcPr>
                </a:tc>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B2A04F"/>
                    </a:solidFill>
                  </a:tcPr>
                </a:tc>
                <a:tc>
                  <a:txBody>
                    <a:bodyPr/>
                    <a:lstStyle/>
                    <a:p>
                      <a:pPr algn="l"/>
                      <a:r>
                        <a:rPr lang="en-US" sz="2400" b="0" i="0" kern="1200">
                          <a:solidFill>
                            <a:schemeClr val="lt1"/>
                          </a:solidFill>
                          <a:effectLst/>
                          <a:latin typeface="+mn-lt"/>
                          <a:ea typeface="+mn-ea"/>
                          <a:cs typeface="+mn-cs"/>
                        </a:rPr>
                        <a:t>Your Hero Phase</a:t>
                      </a:r>
                      <a:endParaRPr lang="fr-CH" sz="2400"/>
                    </a:p>
                  </a:txBody>
                  <a:tcPr anchor="ctr">
                    <a:solidFill>
                      <a:srgbClr val="B2A04F"/>
                    </a:solidFill>
                  </a:tcPr>
                </a:tc>
                <a:extLst>
                  <a:ext uri="{0D108BD9-81ED-4DB2-BD59-A6C34878D82A}">
                    <a16:rowId xmlns:a16="http://schemas.microsoft.com/office/drawing/2014/main" val="2579638233"/>
                  </a:ext>
                </a:extLst>
              </a:tr>
              <a:tr h="400519">
                <a:tc>
                  <a:txBody>
                    <a:bodyPr/>
                    <a:lstStyle/>
                    <a:p>
                      <a:pPr algn="ctr"/>
                      <a:r>
                        <a:rPr lang="en-US" sz="1800" b="0" i="0" kern="1200">
                          <a:solidFill>
                            <a:schemeClr val="dk1"/>
                          </a:solidFill>
                          <a:effectLst/>
                          <a:latin typeface="+mn-lt"/>
                          <a:ea typeface="+mn-ea"/>
                          <a:cs typeface="+mn-cs"/>
                        </a:rPr>
                        <a:t>Dead for Innumerable Ages</a:t>
                      </a:r>
                    </a:p>
                  </a:txBody>
                  <a:tcPr anchor="ctr">
                    <a:solidFill>
                      <a:srgbClr val="EEE9D6"/>
                    </a:solidFill>
                  </a:tcPr>
                </a:tc>
                <a:tc>
                  <a:txBody>
                    <a:bodyPr/>
                    <a:lstStyle/>
                    <a:p>
                      <a:pPr algn="ctr"/>
                      <a:r>
                        <a:rPr lang="en-US" sz="2000" b="0" i="0" kern="1200">
                          <a:solidFill>
                            <a:schemeClr val="dk1"/>
                          </a:solidFill>
                          <a:effectLst/>
                          <a:latin typeface="+mn-lt"/>
                          <a:ea typeface="+mn-ea"/>
                          <a:cs typeface="+mn-cs"/>
                        </a:rPr>
                        <a:t>Arcane Vassal</a:t>
                      </a:r>
                      <a:endParaRPr lang="fr-CH" sz="3200"/>
                    </a:p>
                  </a:txBody>
                  <a:tcPr anchor="ctr">
                    <a:solidFill>
                      <a:srgbClr val="EEE9D6"/>
                    </a:solidFill>
                  </a:tcPr>
                </a:tc>
                <a:tc>
                  <a:txBody>
                    <a:bodyPr/>
                    <a:lstStyle/>
                    <a:p>
                      <a:pPr algn="ctr"/>
                      <a:r>
                        <a:rPr lang="en-US" sz="1800" b="0" i="0" kern="1200">
                          <a:solidFill>
                            <a:schemeClr val="dk1"/>
                          </a:solidFill>
                          <a:effectLst/>
                          <a:latin typeface="+mn-lt"/>
                          <a:ea typeface="+mn-ea"/>
                          <a:cs typeface="+mn-cs"/>
                        </a:rPr>
                        <a:t>Supreme Master of Order</a:t>
                      </a:r>
                    </a:p>
                  </a:txBody>
                  <a:tcPr anchor="ctr">
                    <a:solidFill>
                      <a:srgbClr val="EEE9D6"/>
                    </a:solidFill>
                  </a:tcPr>
                </a:tc>
                <a:tc>
                  <a:txBody>
                    <a:bodyPr/>
                    <a:lstStyle/>
                    <a:p>
                      <a:pPr algn="ctr"/>
                      <a:r>
                        <a:rPr lang="en-US" sz="2000" b="0" i="0" kern="1200">
                          <a:solidFill>
                            <a:schemeClr val="dk1"/>
                          </a:solidFill>
                          <a:effectLst/>
                          <a:latin typeface="+mn-lt"/>
                          <a:ea typeface="+mn-ea"/>
                          <a:cs typeface="+mn-cs"/>
                        </a:rPr>
                        <a:t>Celestial Deliverance</a:t>
                      </a:r>
                    </a:p>
                  </a:txBody>
                  <a:tcPr anchor="ctr">
                    <a:solidFill>
                      <a:srgbClr val="EEE9D6"/>
                    </a:solidFill>
                  </a:tcPr>
                </a:tc>
                <a:extLst>
                  <a:ext uri="{0D108BD9-81ED-4DB2-BD59-A6C34878D82A}">
                    <a16:rowId xmlns:a16="http://schemas.microsoft.com/office/drawing/2014/main" val="1565754256"/>
                  </a:ext>
                </a:extLst>
              </a:tr>
              <a:tr h="2310686">
                <a:tc rowSpan="3">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This unit must use this ability each turn while it is damaged. Roll 3D6 and add the number of damage points this unit has to the roll. On a 20+, this unit is destroyed. Otherwise, </a:t>
                      </a:r>
                      <a:r>
                        <a:rPr lang="en-US" sz="2400" b="1" i="0" kern="1200">
                          <a:solidFill>
                            <a:schemeClr val="dk1"/>
                          </a:solidFill>
                          <a:effectLst/>
                          <a:latin typeface="+mn-lt"/>
                          <a:ea typeface="+mn-ea"/>
                          <a:cs typeface="+mn-cs"/>
                        </a:rPr>
                        <a:t>Heal (18) </a:t>
                      </a:r>
                      <a:r>
                        <a:rPr lang="en-US" sz="2400" b="0" i="0" kern="1200">
                          <a:solidFill>
                            <a:schemeClr val="dk1"/>
                          </a:solidFill>
                          <a:effectLst/>
                          <a:latin typeface="+mn-lt"/>
                          <a:ea typeface="+mn-ea"/>
                          <a:cs typeface="+mn-cs"/>
                        </a:rPr>
                        <a:t>this unit.</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Pick a friendly </a:t>
                      </a:r>
                      <a:r>
                        <a:rPr lang="en-US" sz="2400" b="1" i="0" kern="1200">
                          <a:solidFill>
                            <a:schemeClr val="dk1"/>
                          </a:solidFill>
                          <a:effectLst/>
                          <a:latin typeface="+mn-lt"/>
                          <a:ea typeface="+mn-ea"/>
                          <a:cs typeface="+mn-cs"/>
                        </a:rPr>
                        <a:t>SKINK WIZARD</a:t>
                      </a:r>
                      <a:r>
                        <a:rPr lang="en-US" sz="2400" b="0" i="0" kern="1200">
                          <a:solidFill>
                            <a:schemeClr val="dk1"/>
                          </a:solidFill>
                          <a:effectLst/>
                          <a:latin typeface="+mn-lt"/>
                          <a:ea typeface="+mn-ea"/>
                          <a:cs typeface="+mn-cs"/>
                        </a:rPr>
                        <a:t> wholly within 18" of this unit to be the target.</a:t>
                      </a:r>
                    </a:p>
                  </a:txBody>
                  <a:tcPr>
                    <a:solidFill>
                      <a:srgbClr val="DAD0A6"/>
                    </a:solidFill>
                  </a:tcPr>
                </a:tc>
                <a:tc rowSpan="3">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Add 2 to casting rolls, and add 1 to unbinding rolls and banishment rolls for this unit. </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In addition, this unit can use an </a:t>
                      </a:r>
                      <a:r>
                        <a:rPr lang="en-US" sz="2400" b="1"/>
                        <a:t>Unbind </a:t>
                      </a:r>
                      <a:r>
                        <a:rPr lang="en-US" sz="2400" b="0"/>
                        <a:t>and</a:t>
                      </a:r>
                      <a:r>
                        <a:rPr lang="en-US" sz="2400" b="1"/>
                        <a:t> Banish Manifestation</a:t>
                      </a:r>
                      <a:r>
                        <a:rPr lang="en-US" sz="2400"/>
                        <a:t> anywhere on the battlefield.</a:t>
                      </a:r>
                      <a:endParaRPr lang="fr-CH" sz="2400"/>
                    </a:p>
                  </a:txBody>
                  <a:tcPr>
                    <a:solidFill>
                      <a:srgbClr val="DAD0A6"/>
                    </a:solidFill>
                  </a:tcPr>
                </a:tc>
                <a:tc rowSpan="2">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This unit can cast this spell more than once per phase. Pick up to 3 different visible enemy units within 18" of this unit to be the targets, then make a casting roll of 2D6.</a:t>
                      </a:r>
                    </a:p>
                  </a:txBody>
                  <a:tcPr>
                    <a:solidFill>
                      <a:srgbClr val="DAD0A6"/>
                    </a:solidFill>
                  </a:tcPr>
                </a:tc>
                <a:extLst>
                  <a:ext uri="{0D108BD9-81ED-4DB2-BD59-A6C34878D82A}">
                    <a16:rowId xmlns:a16="http://schemas.microsoft.com/office/drawing/2014/main" val="124102521"/>
                  </a:ext>
                </a:extLst>
              </a:tr>
              <a:tr h="1109129">
                <a:tc vMerge="1">
                  <a:txBody>
                    <a:bodyPr/>
                    <a:lstStyle/>
                    <a:p>
                      <a:endParaRPr lang="fr-CH"/>
                    </a:p>
                  </a:txBody>
                  <a:tcPr/>
                </a:tc>
                <a:tc rowSpan="2">
                  <a:txBody>
                    <a:bodyPr/>
                    <a:lstStyle/>
                    <a:p>
                      <a:r>
                        <a:rPr lang="en-US" sz="2400" b="0" i="0" kern="1200">
                          <a:solidFill>
                            <a:schemeClr val="dk1"/>
                          </a:solidFill>
                          <a:effectLst/>
                          <a:latin typeface="+mn-lt"/>
                          <a:ea typeface="+mn-ea"/>
                          <a:cs typeface="+mn-cs"/>
                        </a:rPr>
                        <a:t>Measure the range and visibility of the next </a:t>
                      </a:r>
                      <a:r>
                        <a:rPr lang="en-US" sz="2400" b="1" i="0" kern="1200">
                          <a:solidFill>
                            <a:schemeClr val="dk1"/>
                          </a:solidFill>
                          <a:effectLst/>
                          <a:latin typeface="+mn-lt"/>
                          <a:ea typeface="+mn-ea"/>
                          <a:cs typeface="+mn-cs"/>
                        </a:rPr>
                        <a:t>SPELL</a:t>
                      </a:r>
                      <a:r>
                        <a:rPr lang="en-US" sz="2400" b="0" i="0" kern="1200">
                          <a:solidFill>
                            <a:schemeClr val="dk1"/>
                          </a:solidFill>
                          <a:effectLst/>
                          <a:latin typeface="+mn-lt"/>
                          <a:ea typeface="+mn-ea"/>
                          <a:cs typeface="+mn-cs"/>
                        </a:rPr>
                        <a:t> ability used by this unit this phase from the target instead of from this unit.</a:t>
                      </a:r>
                      <a:endParaRPr lang="fr-CH"/>
                    </a:p>
                  </a:txBody>
                  <a:tcPr>
                    <a:solidFill>
                      <a:srgbClr val="EEE9D6"/>
                    </a:solidFill>
                  </a:tcPr>
                </a:tc>
                <a:tc vMerge="1">
                  <a:txBody>
                    <a:bodyPr/>
                    <a:lstStyle/>
                    <a:p>
                      <a:endParaRPr lang="fr-CH"/>
                    </a:p>
                  </a:txBody>
                  <a:tcPr/>
                </a:tc>
                <a:tc vMerge="1">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a:solidFill>
                          <a:schemeClr val="dk1"/>
                        </a:solidFill>
                        <a:effectLst/>
                        <a:latin typeface="+mn-lt"/>
                        <a:ea typeface="+mn-ea"/>
                        <a:cs typeface="+mn-cs"/>
                      </a:endParaRPr>
                    </a:p>
                  </a:txBody>
                  <a:tcPr>
                    <a:solidFill>
                      <a:srgbClr val="DAD0A6"/>
                    </a:solidFill>
                  </a:tcPr>
                </a:tc>
                <a:extLst>
                  <a:ext uri="{0D108BD9-81ED-4DB2-BD59-A6C34878D82A}">
                    <a16:rowId xmlns:a16="http://schemas.microsoft.com/office/drawing/2014/main" val="30287882"/>
                  </a:ext>
                </a:extLst>
              </a:tr>
              <a:tr h="1728557">
                <a:tc vMerge="1">
                  <a:txBody>
                    <a:bodyPr/>
                    <a:lstStyle/>
                    <a:p>
                      <a:endParaRPr lang="fr-CH"/>
                    </a:p>
                  </a:txBody>
                  <a:tcPr/>
                </a:tc>
                <a:tc vMerge="1">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a:solidFill>
                          <a:schemeClr val="dk1"/>
                        </a:solidFill>
                        <a:effectLst/>
                        <a:latin typeface="+mn-lt"/>
                        <a:ea typeface="+mn-ea"/>
                        <a:cs typeface="+mn-cs"/>
                      </a:endParaRPr>
                    </a:p>
                  </a:txBody>
                  <a:tcPr>
                    <a:solidFill>
                      <a:srgbClr val="DAD0A6"/>
                    </a:solidFill>
                  </a:tcPr>
                </a:tc>
                <a:tc vMerge="1">
                  <a:txBody>
                    <a:bodyPr/>
                    <a:lstStyle/>
                    <a:p>
                      <a:endParaRPr lang="fr-CH"/>
                    </a:p>
                  </a:txBody>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Inflict D3 mortal damage on each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0" i="0" kern="1200">
                        <a:solidFill>
                          <a:schemeClr val="dk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rgbClr val="FF0000"/>
                          </a:solidFill>
                          <a:effectLst/>
                          <a:latin typeface="+mn-lt"/>
                          <a:ea typeface="+mn-ea"/>
                          <a:cs typeface="+mn-cs"/>
                        </a:rPr>
                        <a:t>Keyword : Spell</a:t>
                      </a:r>
                    </a:p>
                  </a:txBody>
                  <a:tcPr>
                    <a:solidFill>
                      <a:srgbClr val="EEE9D6"/>
                    </a:solidFill>
                  </a:tcPr>
                </a:tc>
                <a:extLst>
                  <a:ext uri="{0D108BD9-81ED-4DB2-BD59-A6C34878D82A}">
                    <a16:rowId xmlns:a16="http://schemas.microsoft.com/office/drawing/2014/main" val="2320980801"/>
                  </a:ext>
                </a:extLst>
              </a:tr>
            </a:tbl>
          </a:graphicData>
        </a:graphic>
      </p:graphicFrame>
      <p:sp>
        <p:nvSpPr>
          <p:cNvPr id="18" name="Rectangle : coins arrondis 17">
            <a:extLst>
              <a:ext uri="{FF2B5EF4-FFF2-40B4-BE49-F238E27FC236}">
                <a16:creationId xmlns:a16="http://schemas.microsoft.com/office/drawing/2014/main" id="{836A6D38-BCE6-6498-44B9-4AE12A88A827}"/>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Warmaster, Unique, Hero, Wizard (3), Fly, Ward (4+), Order, Seraphon, Slann</a:t>
            </a:r>
            <a:endParaRPr lang="en-US" sz="1400">
              <a:latin typeface="Roboto"/>
            </a:endParaRPr>
          </a:p>
        </p:txBody>
      </p:sp>
      <p:pic>
        <p:nvPicPr>
          <p:cNvPr id="30" name="Image 29">
            <a:extLst>
              <a:ext uri="{FF2B5EF4-FFF2-40B4-BE49-F238E27FC236}">
                <a16:creationId xmlns:a16="http://schemas.microsoft.com/office/drawing/2014/main" id="{CDFEC3EE-11B7-32AB-6166-62E1C677C1B0}"/>
              </a:ext>
            </a:extLst>
          </p:cNvPr>
          <p:cNvPicPr>
            <a:picLocks noChangeAspect="1"/>
          </p:cNvPicPr>
          <p:nvPr/>
        </p:nvPicPr>
        <p:blipFill>
          <a:blip r:embed="rId3"/>
          <a:stretch>
            <a:fillRect/>
          </a:stretch>
        </p:blipFill>
        <p:spPr>
          <a:xfrm>
            <a:off x="5108567" y="8960848"/>
            <a:ext cx="524272" cy="497156"/>
          </a:xfrm>
          <a:prstGeom prst="rect">
            <a:avLst/>
          </a:prstGeom>
          <a:solidFill>
            <a:srgbClr val="B2A04F"/>
          </a:solidFill>
        </p:spPr>
      </p:pic>
      <p:sp>
        <p:nvSpPr>
          <p:cNvPr id="34" name="Ellipse 33">
            <a:extLst>
              <a:ext uri="{FF2B5EF4-FFF2-40B4-BE49-F238E27FC236}">
                <a16:creationId xmlns:a16="http://schemas.microsoft.com/office/drawing/2014/main" id="{CBEDC3D1-1981-715C-0580-B7F9B18EB613}"/>
              </a:ext>
            </a:extLst>
          </p:cNvPr>
          <p:cNvSpPr/>
          <p:nvPr/>
        </p:nvSpPr>
        <p:spPr>
          <a:xfrm>
            <a:off x="10687051" y="8441593"/>
            <a:ext cx="524272" cy="524272"/>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3200"/>
              <a:t>7</a:t>
            </a:r>
          </a:p>
        </p:txBody>
      </p:sp>
      <p:sp>
        <p:nvSpPr>
          <p:cNvPr id="22" name="Rectangle : coins arrondis 21">
            <a:extLst>
              <a:ext uri="{FF2B5EF4-FFF2-40B4-BE49-F238E27FC236}">
                <a16:creationId xmlns:a16="http://schemas.microsoft.com/office/drawing/2014/main" id="{29415A07-E65A-2A98-E3EE-9A147B9D3200}"/>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LORD KROAK</a:t>
            </a:r>
          </a:p>
        </p:txBody>
      </p:sp>
      <p:sp>
        <p:nvSpPr>
          <p:cNvPr id="28" name="Rectangle : coins arrondis 27">
            <a:extLst>
              <a:ext uri="{FF2B5EF4-FFF2-40B4-BE49-F238E27FC236}">
                <a16:creationId xmlns:a16="http://schemas.microsoft.com/office/drawing/2014/main" id="{CD07CC9F-D5A1-035B-4509-B5C29735937D}"/>
              </a:ext>
            </a:extLst>
          </p:cNvPr>
          <p:cNvSpPr/>
          <p:nvPr/>
        </p:nvSpPr>
        <p:spPr>
          <a:xfrm>
            <a:off x="2784028"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31" name="Rectangle : coins arrondis 30">
            <a:extLst>
              <a:ext uri="{FF2B5EF4-FFF2-40B4-BE49-F238E27FC236}">
                <a16:creationId xmlns:a16="http://schemas.microsoft.com/office/drawing/2014/main" id="{53640AB4-4A3C-129A-8215-77C920DCC480}"/>
              </a:ext>
            </a:extLst>
          </p:cNvPr>
          <p:cNvSpPr/>
          <p:nvPr/>
        </p:nvSpPr>
        <p:spPr>
          <a:xfrm>
            <a:off x="4163071"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18</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35" name="Rectangle : coins arrondis 34">
            <a:extLst>
              <a:ext uri="{FF2B5EF4-FFF2-40B4-BE49-F238E27FC236}">
                <a16:creationId xmlns:a16="http://schemas.microsoft.com/office/drawing/2014/main" id="{B228B5FA-3957-C593-E76A-3A6D2C6DC162}"/>
              </a:ext>
            </a:extLst>
          </p:cNvPr>
          <p:cNvSpPr/>
          <p:nvPr/>
        </p:nvSpPr>
        <p:spPr>
          <a:xfrm>
            <a:off x="5542114"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36" name="Rectangle : coins arrondis 35">
            <a:extLst>
              <a:ext uri="{FF2B5EF4-FFF2-40B4-BE49-F238E27FC236}">
                <a16:creationId xmlns:a16="http://schemas.microsoft.com/office/drawing/2014/main" id="{0C371A93-ABB3-0199-DDAC-0508E1920930}"/>
              </a:ext>
            </a:extLst>
          </p:cNvPr>
          <p:cNvSpPr/>
          <p:nvPr/>
        </p:nvSpPr>
        <p:spPr>
          <a:xfrm>
            <a:off x="6921157"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p>
        </p:txBody>
      </p:sp>
      <p:sp>
        <p:nvSpPr>
          <p:cNvPr id="37" name="Rectangle : coins arrondis 36">
            <a:extLst>
              <a:ext uri="{FF2B5EF4-FFF2-40B4-BE49-F238E27FC236}">
                <a16:creationId xmlns:a16="http://schemas.microsoft.com/office/drawing/2014/main" id="{8BD7194E-3EA2-A6B1-001A-EF63412F1B85}"/>
              </a:ext>
            </a:extLst>
          </p:cNvPr>
          <p:cNvSpPr/>
          <p:nvPr/>
        </p:nvSpPr>
        <p:spPr>
          <a:xfrm>
            <a:off x="8300200"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3</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Wizard</a:t>
            </a:r>
          </a:p>
        </p:txBody>
      </p:sp>
      <p:sp>
        <p:nvSpPr>
          <p:cNvPr id="38" name="Rectangle : coins arrondis 37">
            <a:extLst>
              <a:ext uri="{FF2B5EF4-FFF2-40B4-BE49-F238E27FC236}">
                <a16:creationId xmlns:a16="http://schemas.microsoft.com/office/drawing/2014/main" id="{8CF957D9-8210-040A-5AB4-432CE9766211}"/>
              </a:ext>
            </a:extLst>
          </p:cNvPr>
          <p:cNvSpPr/>
          <p:nvPr/>
        </p:nvSpPr>
        <p:spPr>
          <a:xfrm>
            <a:off x="9679242"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41" name="Image 40">
            <a:extLst>
              <a:ext uri="{FF2B5EF4-FFF2-40B4-BE49-F238E27FC236}">
                <a16:creationId xmlns:a16="http://schemas.microsoft.com/office/drawing/2014/main" id="{8FA536DD-7566-1E6F-5009-F0C8F0EB4392}"/>
              </a:ext>
            </a:extLst>
          </p:cNvPr>
          <p:cNvPicPr>
            <a:picLocks noChangeAspect="1"/>
          </p:cNvPicPr>
          <p:nvPr/>
        </p:nvPicPr>
        <p:blipFill>
          <a:blip r:embed="rId4">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2" name="Image 1">
            <a:extLst>
              <a:ext uri="{FF2B5EF4-FFF2-40B4-BE49-F238E27FC236}">
                <a16:creationId xmlns:a16="http://schemas.microsoft.com/office/drawing/2014/main" id="{98196069-9FAB-0B2A-B647-37E5917BC3FB}"/>
              </a:ext>
            </a:extLst>
          </p:cNvPr>
          <p:cNvPicPr>
            <a:picLocks noChangeAspect="1"/>
          </p:cNvPicPr>
          <p:nvPr/>
        </p:nvPicPr>
        <p:blipFill>
          <a:blip r:embed="rId4">
            <a:extLst>
              <a:ext uri="{28A0092B-C50C-407E-A947-70E740481C1C}">
                <a14:useLocalDpi xmlns:a14="http://schemas.microsoft.com/office/drawing/2010/main" val="0"/>
              </a:ext>
            </a:extLst>
          </a:blip>
          <a:srcRect t="4121" b="4121"/>
          <a:stretch/>
        </p:blipFill>
        <p:spPr>
          <a:xfrm>
            <a:off x="-3866000" y="3568699"/>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3" name="Ellipse 2">
            <a:extLst>
              <a:ext uri="{FF2B5EF4-FFF2-40B4-BE49-F238E27FC236}">
                <a16:creationId xmlns:a16="http://schemas.microsoft.com/office/drawing/2014/main" id="{B823AD54-AAD4-BAAC-1BFD-726B8716E064}"/>
              </a:ext>
            </a:extLst>
          </p:cNvPr>
          <p:cNvSpPr/>
          <p:nvPr/>
        </p:nvSpPr>
        <p:spPr>
          <a:xfrm>
            <a:off x="-3818375" y="3616324"/>
            <a:ext cx="589400" cy="589400"/>
          </a:xfrm>
          <a:prstGeom prst="ellipse">
            <a:avLst/>
          </a:prstGeom>
          <a:solidFill>
            <a:srgbClr val="B2A04F"/>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graphicFrame>
        <p:nvGraphicFramePr>
          <p:cNvPr id="4" name="Tableau 3">
            <a:extLst>
              <a:ext uri="{FF2B5EF4-FFF2-40B4-BE49-F238E27FC236}">
                <a16:creationId xmlns:a16="http://schemas.microsoft.com/office/drawing/2014/main" id="{C7DB113A-0219-756F-BF1E-B306FDB7D9D5}"/>
              </a:ext>
            </a:extLst>
          </p:cNvPr>
          <p:cNvGraphicFramePr>
            <a:graphicFrameLocks noGrp="1"/>
          </p:cNvGraphicFramePr>
          <p:nvPr>
            <p:extLst>
              <p:ext uri="{D42A27DB-BD31-4B8C-83A1-F6EECF244321}">
                <p14:modId xmlns:p14="http://schemas.microsoft.com/office/powerpoint/2010/main" val="2810976519"/>
              </p:ext>
            </p:extLst>
          </p:nvPr>
        </p:nvGraphicFramePr>
        <p:xfrm>
          <a:off x="2301662" y="3485840"/>
          <a:ext cx="8890614" cy="1127760"/>
        </p:xfrm>
        <a:graphic>
          <a:graphicData uri="http://schemas.openxmlformats.org/drawingml/2006/table">
            <a:tbl>
              <a:tblPr firstRow="1" bandRow="1">
                <a:tableStyleId>{5C22544A-7EE6-4342-B048-85BDC9FD1C3A}</a:tableStyleId>
              </a:tblPr>
              <a:tblGrid>
                <a:gridCol w="3271324">
                  <a:extLst>
                    <a:ext uri="{9D8B030D-6E8A-4147-A177-3AD203B41FA5}">
                      <a16:colId xmlns:a16="http://schemas.microsoft.com/office/drawing/2014/main" val="3387291080"/>
                    </a:ext>
                  </a:extLst>
                </a:gridCol>
                <a:gridCol w="1123858">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marL="0" algn="ctr" defTabSz="755934" rtl="0" eaLnBrk="1" latinLnBrk="0" hangingPunct="1"/>
                      <a:r>
                        <a:rPr lang="fr-CH" sz="2000" b="0" kern="1200">
                          <a:solidFill>
                            <a:schemeClr val="tx1">
                              <a:lumMod val="85000"/>
                              <a:lumOff val="15000"/>
                            </a:schemeClr>
                          </a:solidFill>
                          <a:latin typeface="+mn-lt"/>
                          <a:ea typeface="+mn-ea"/>
                          <a:cs typeface="+mn-cs"/>
                        </a:rPr>
                        <a:t>Azyrite Force Barrier</a:t>
                      </a:r>
                    </a:p>
                    <a:p>
                      <a:pPr marL="0" algn="ctr" defTabSz="755934" rtl="0" eaLnBrk="1" latinLnBrk="0" hangingPunct="1"/>
                      <a:r>
                        <a:rPr lang="fr-CH" sz="2400" b="1" kern="1200">
                          <a:solidFill>
                            <a:schemeClr val="tx1">
                              <a:lumMod val="85000"/>
                              <a:lumOff val="15000"/>
                            </a:schemeClr>
                          </a:solidFill>
                          <a:latin typeface="+mn-lt"/>
                          <a:ea typeface="+mn-ea"/>
                          <a:cs typeface="+mn-cs"/>
                        </a:rPr>
                        <a:t>Crit (Mortal)</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2D6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145068557"/>
                  </a:ext>
                </a:extLst>
              </a:tr>
            </a:tbl>
          </a:graphicData>
        </a:graphic>
      </p:graphicFrame>
      <p:graphicFrame>
        <p:nvGraphicFramePr>
          <p:cNvPr id="5" name="Tableau 4">
            <a:extLst>
              <a:ext uri="{FF2B5EF4-FFF2-40B4-BE49-F238E27FC236}">
                <a16:creationId xmlns:a16="http://schemas.microsoft.com/office/drawing/2014/main" id="{B800C29F-4A39-B694-565F-CD68AE43766A}"/>
              </a:ext>
            </a:extLst>
          </p:cNvPr>
          <p:cNvGraphicFramePr>
            <a:graphicFrameLocks noGrp="1"/>
          </p:cNvGraphicFramePr>
          <p:nvPr>
            <p:extLst>
              <p:ext uri="{D42A27DB-BD31-4B8C-83A1-F6EECF244321}">
                <p14:modId xmlns:p14="http://schemas.microsoft.com/office/powerpoint/2010/main" val="3979611577"/>
              </p:ext>
            </p:extLst>
          </p:nvPr>
        </p:nvGraphicFramePr>
        <p:xfrm>
          <a:off x="2301662" y="2263647"/>
          <a:ext cx="8890612" cy="1127760"/>
        </p:xfrm>
        <a:graphic>
          <a:graphicData uri="http://schemas.openxmlformats.org/drawingml/2006/table">
            <a:tbl>
              <a:tblPr firstRow="1" bandRow="1">
                <a:tableStyleId>{5C22544A-7EE6-4342-B048-85BDC9FD1C3A}</a:tableStyleId>
              </a:tblPr>
              <a:tblGrid>
                <a:gridCol w="2708002">
                  <a:extLst>
                    <a:ext uri="{9D8B030D-6E8A-4147-A177-3AD203B41FA5}">
                      <a16:colId xmlns:a16="http://schemas.microsoft.com/office/drawing/2014/main" val="3387291080"/>
                    </a:ext>
                  </a:extLst>
                </a:gridCol>
                <a:gridCol w="1030435">
                  <a:extLst>
                    <a:ext uri="{9D8B030D-6E8A-4147-A177-3AD203B41FA5}">
                      <a16:colId xmlns:a16="http://schemas.microsoft.com/office/drawing/2014/main" val="247194197"/>
                    </a:ext>
                  </a:extLst>
                </a:gridCol>
                <a:gridCol w="1030435">
                  <a:extLst>
                    <a:ext uri="{9D8B030D-6E8A-4147-A177-3AD203B41FA5}">
                      <a16:colId xmlns:a16="http://schemas.microsoft.com/office/drawing/2014/main" val="3312103115"/>
                    </a:ext>
                  </a:extLst>
                </a:gridCol>
                <a:gridCol w="1030435">
                  <a:extLst>
                    <a:ext uri="{9D8B030D-6E8A-4147-A177-3AD203B41FA5}">
                      <a16:colId xmlns:a16="http://schemas.microsoft.com/office/drawing/2014/main" val="597661359"/>
                    </a:ext>
                  </a:extLst>
                </a:gridCol>
                <a:gridCol w="1030435">
                  <a:extLst>
                    <a:ext uri="{9D8B030D-6E8A-4147-A177-3AD203B41FA5}">
                      <a16:colId xmlns:a16="http://schemas.microsoft.com/office/drawing/2014/main" val="4146430559"/>
                    </a:ext>
                  </a:extLst>
                </a:gridCol>
                <a:gridCol w="1030435">
                  <a:extLst>
                    <a:ext uri="{9D8B030D-6E8A-4147-A177-3AD203B41FA5}">
                      <a16:colId xmlns:a16="http://schemas.microsoft.com/office/drawing/2014/main" val="3239846400"/>
                    </a:ext>
                  </a:extLst>
                </a:gridCol>
                <a:gridCol w="1030435">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fr-CH" sz="2000" b="0">
                          <a:solidFill>
                            <a:schemeClr val="tx1">
                              <a:lumMod val="85000"/>
                              <a:lumOff val="15000"/>
                            </a:schemeClr>
                          </a:solidFill>
                        </a:rPr>
                        <a:t>Gaze of Kroak</a:t>
                      </a:r>
                    </a:p>
                    <a:p>
                      <a:pPr algn="ctr"/>
                      <a:r>
                        <a:rPr lang="fr-CH" sz="2400" b="1">
                          <a:solidFill>
                            <a:schemeClr val="tx1">
                              <a:lumMod val="85000"/>
                              <a:lumOff val="15000"/>
                            </a:schemeClr>
                          </a:solidFill>
                        </a:rPr>
                        <a:t>Shoot in Combat</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D6</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pic>
        <p:nvPicPr>
          <p:cNvPr id="6" name="Image 5">
            <a:extLst>
              <a:ext uri="{FF2B5EF4-FFF2-40B4-BE49-F238E27FC236}">
                <a16:creationId xmlns:a16="http://schemas.microsoft.com/office/drawing/2014/main" id="{4C6536F5-7E79-8170-0785-5608E975787B}"/>
              </a:ext>
            </a:extLst>
          </p:cNvPr>
          <p:cNvPicPr>
            <a:picLocks noChangeAspect="1"/>
          </p:cNvPicPr>
          <p:nvPr/>
        </p:nvPicPr>
        <p:blipFill>
          <a:blip r:embed="rId3"/>
          <a:stretch>
            <a:fillRect/>
          </a:stretch>
        </p:blipFill>
        <p:spPr>
          <a:xfrm>
            <a:off x="7817128" y="8960848"/>
            <a:ext cx="524272" cy="497156"/>
          </a:xfrm>
          <a:prstGeom prst="rect">
            <a:avLst/>
          </a:prstGeom>
          <a:solidFill>
            <a:srgbClr val="B2A04F"/>
          </a:solidFill>
        </p:spPr>
      </p:pic>
      <p:pic>
        <p:nvPicPr>
          <p:cNvPr id="9" name="Image 8">
            <a:extLst>
              <a:ext uri="{FF2B5EF4-FFF2-40B4-BE49-F238E27FC236}">
                <a16:creationId xmlns:a16="http://schemas.microsoft.com/office/drawing/2014/main" id="{50A6933B-40D8-E940-FAAD-821C9D91BD2C}"/>
              </a:ext>
            </a:extLst>
          </p:cNvPr>
          <p:cNvPicPr>
            <a:picLocks noChangeAspect="1"/>
          </p:cNvPicPr>
          <p:nvPr/>
        </p:nvPicPr>
        <p:blipFill>
          <a:blip r:embed="rId5"/>
          <a:stretch>
            <a:fillRect/>
          </a:stretch>
        </p:blipFill>
        <p:spPr>
          <a:xfrm>
            <a:off x="2538027" y="8994552"/>
            <a:ext cx="398977" cy="374942"/>
          </a:xfrm>
          <a:prstGeom prst="rect">
            <a:avLst/>
          </a:prstGeom>
        </p:spPr>
      </p:pic>
      <p:pic>
        <p:nvPicPr>
          <p:cNvPr id="11" name="Image 10">
            <a:extLst>
              <a:ext uri="{FF2B5EF4-FFF2-40B4-BE49-F238E27FC236}">
                <a16:creationId xmlns:a16="http://schemas.microsoft.com/office/drawing/2014/main" id="{68819343-0A91-1794-02F6-AE02F8ADC453}"/>
              </a:ext>
            </a:extLst>
          </p:cNvPr>
          <p:cNvPicPr>
            <a:picLocks noChangeAspect="1"/>
          </p:cNvPicPr>
          <p:nvPr/>
        </p:nvPicPr>
        <p:blipFill>
          <a:blip r:embed="rId6"/>
          <a:stretch>
            <a:fillRect/>
          </a:stretch>
        </p:blipFill>
        <p:spPr>
          <a:xfrm>
            <a:off x="10785448" y="9046420"/>
            <a:ext cx="327478" cy="337327"/>
          </a:xfrm>
          <a:prstGeom prst="rect">
            <a:avLst/>
          </a:prstGeom>
        </p:spPr>
      </p:pic>
      <p:sp>
        <p:nvSpPr>
          <p:cNvPr id="12" name="Ellipse 11">
            <a:extLst>
              <a:ext uri="{FF2B5EF4-FFF2-40B4-BE49-F238E27FC236}">
                <a16:creationId xmlns:a16="http://schemas.microsoft.com/office/drawing/2014/main" id="{85B3798F-280A-E272-AE31-502B61334237}"/>
              </a:ext>
            </a:extLst>
          </p:cNvPr>
          <p:cNvSpPr/>
          <p:nvPr/>
        </p:nvSpPr>
        <p:spPr>
          <a:xfrm>
            <a:off x="-2557460" y="3616324"/>
            <a:ext cx="589400" cy="589400"/>
          </a:xfrm>
          <a:prstGeom prst="ellipse">
            <a:avLst/>
          </a:prstGeom>
          <a:solidFill>
            <a:srgbClr val="6D4882"/>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38190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1B88A-AE7A-B8DC-F177-BE49593A93A6}"/>
            </a:ext>
          </a:extLst>
        </p:cNvPr>
        <p:cNvGrpSpPr/>
        <p:nvPr/>
      </p:nvGrpSpPr>
      <p:grpSpPr>
        <a:xfrm>
          <a:off x="0" y="0"/>
          <a:ext cx="0" cy="0"/>
          <a:chOff x="0" y="0"/>
          <a:chExt cx="0" cy="0"/>
        </a:xfrm>
      </p:grpSpPr>
      <p:pic>
        <p:nvPicPr>
          <p:cNvPr id="10" name="Image 9">
            <a:extLst>
              <a:ext uri="{FF2B5EF4-FFF2-40B4-BE49-F238E27FC236}">
                <a16:creationId xmlns:a16="http://schemas.microsoft.com/office/drawing/2014/main" id="{96CE0F4F-9219-1240-6219-7A6E0CFBC94A}"/>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36672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36" name="Image 35">
            <a:extLst>
              <a:ext uri="{FF2B5EF4-FFF2-40B4-BE49-F238E27FC236}">
                <a16:creationId xmlns:a16="http://schemas.microsoft.com/office/drawing/2014/main" id="{FB75097A-AEE7-B7C1-EBC6-51D894AF6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graphicFrame>
        <p:nvGraphicFramePr>
          <p:cNvPr id="4" name="Tableau 3">
            <a:extLst>
              <a:ext uri="{FF2B5EF4-FFF2-40B4-BE49-F238E27FC236}">
                <a16:creationId xmlns:a16="http://schemas.microsoft.com/office/drawing/2014/main" id="{26674890-924D-BC91-769E-8308A9E64EEE}"/>
              </a:ext>
            </a:extLst>
          </p:cNvPr>
          <p:cNvGraphicFramePr>
            <a:graphicFrameLocks noGrp="1"/>
          </p:cNvGraphicFramePr>
          <p:nvPr>
            <p:extLst>
              <p:ext uri="{D42A27DB-BD31-4B8C-83A1-F6EECF244321}">
                <p14:modId xmlns:p14="http://schemas.microsoft.com/office/powerpoint/2010/main" val="3823557502"/>
              </p:ext>
            </p:extLst>
          </p:nvPr>
        </p:nvGraphicFramePr>
        <p:xfrm>
          <a:off x="274753" y="9775621"/>
          <a:ext cx="5461994" cy="5116281"/>
        </p:xfrm>
        <a:graphic>
          <a:graphicData uri="http://schemas.openxmlformats.org/drawingml/2006/table">
            <a:tbl>
              <a:tblPr firstRow="1" bandRow="1">
                <a:tableStyleId>{5C22544A-7EE6-4342-B048-85BDC9FD1C3A}</a:tableStyleId>
              </a:tblPr>
              <a:tblGrid>
                <a:gridCol w="5461994">
                  <a:extLst>
                    <a:ext uri="{9D8B030D-6E8A-4147-A177-3AD203B41FA5}">
                      <a16:colId xmlns:a16="http://schemas.microsoft.com/office/drawing/2014/main" val="1158755290"/>
                    </a:ext>
                  </a:extLst>
                </a:gridCol>
              </a:tblGrid>
              <a:tr h="853200">
                <a:tc>
                  <a:txBody>
                    <a:bodyPr/>
                    <a:lstStyle/>
                    <a:p>
                      <a:pPr algn="l"/>
                      <a:r>
                        <a:rPr lang="en-US" sz="2800" b="0" i="0" kern="1200">
                          <a:solidFill>
                            <a:schemeClr val="lt1"/>
                          </a:solidFill>
                          <a:effectLst/>
                          <a:latin typeface="+mn-lt"/>
                          <a:ea typeface="+mn-ea"/>
                          <a:cs typeface="+mn-cs"/>
                        </a:rPr>
                        <a:t>Once Per Turn </a:t>
                      </a:r>
                      <a:r>
                        <a:rPr lang="en-US" sz="2400" b="0" i="0" kern="1200">
                          <a:solidFill>
                            <a:schemeClr val="lt1"/>
                          </a:solidFill>
                          <a:effectLst/>
                          <a:latin typeface="+mn-lt"/>
                          <a:ea typeface="+mn-ea"/>
                          <a:cs typeface="+mn-cs"/>
                        </a:rPr>
                        <a:t>(army)</a:t>
                      </a:r>
                    </a:p>
                    <a:p>
                      <a:pPr algn="l"/>
                      <a:r>
                        <a:rPr lang="en-US" sz="2400" b="0" i="0" kern="1200">
                          <a:solidFill>
                            <a:schemeClr val="lt1"/>
                          </a:solidFill>
                          <a:effectLst/>
                          <a:latin typeface="+mn-lt"/>
                          <a:ea typeface="+mn-ea"/>
                          <a:cs typeface="+mn-cs"/>
                        </a:rPr>
                        <a:t>Any Combat Phase</a:t>
                      </a:r>
                      <a:endParaRPr lang="fr-CH" sz="2400"/>
                    </a:p>
                  </a:txBody>
                  <a:tcPr anchor="ctr">
                    <a:solidFill>
                      <a:srgbClr val="882024"/>
                    </a:solidFill>
                  </a:tcPr>
                </a:tc>
                <a:extLst>
                  <a:ext uri="{0D108BD9-81ED-4DB2-BD59-A6C34878D82A}">
                    <a16:rowId xmlns:a16="http://schemas.microsoft.com/office/drawing/2014/main" val="2579638233"/>
                  </a:ext>
                </a:extLst>
              </a:tr>
              <a:tr h="410400">
                <a:tc>
                  <a:txBody>
                    <a:bodyPr/>
                    <a:lstStyle/>
                    <a:p>
                      <a:pPr algn="ctr"/>
                      <a:r>
                        <a:rPr lang="en-US" sz="2000" b="0" i="0" kern="1200">
                          <a:solidFill>
                            <a:schemeClr val="dk1"/>
                          </a:solidFill>
                          <a:effectLst/>
                          <a:latin typeface="+mn-lt"/>
                          <a:ea typeface="+mn-ea"/>
                          <a:cs typeface="+mn-cs"/>
                        </a:rPr>
                        <a:t>Tail Swipe</a:t>
                      </a:r>
                    </a:p>
                  </a:txBody>
                  <a:tcPr anchor="ctr">
                    <a:solidFill>
                      <a:srgbClr val="EEE9D6"/>
                    </a:solidFill>
                  </a:tcPr>
                </a:tc>
                <a:extLst>
                  <a:ext uri="{0D108BD9-81ED-4DB2-BD59-A6C34878D82A}">
                    <a16:rowId xmlns:a16="http://schemas.microsoft.com/office/drawing/2014/main" val="1565754256"/>
                  </a:ext>
                </a:extLst>
              </a:tr>
              <a:tr h="1901721">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Pick an enemy unit in combat with this unit to be the target.</a:t>
                      </a:r>
                      <a:endParaRPr lang="en-US" sz="2400" b="0" i="0" kern="1200">
                        <a:solidFill>
                          <a:schemeClr val="dk1"/>
                        </a:solidFill>
                        <a:effectLst/>
                        <a:latin typeface="+mn-lt"/>
                        <a:ea typeface="+mn-ea"/>
                        <a:cs typeface="+mn-cs"/>
                      </a:endParaRPr>
                    </a:p>
                  </a:txBody>
                  <a:tcPr>
                    <a:solidFill>
                      <a:srgbClr val="DAD0A6"/>
                    </a:solidFill>
                  </a:tcPr>
                </a:tc>
                <a:extLst>
                  <a:ext uri="{0D108BD9-81ED-4DB2-BD59-A6C34878D82A}">
                    <a16:rowId xmlns:a16="http://schemas.microsoft.com/office/drawing/2014/main" val="124102521"/>
                  </a:ext>
                </a:extLst>
              </a:tr>
              <a:tr h="1901721">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Roll a dice for each model in the target unit, to a maximum of 8. For each 5+, inflict 1 mortal damage on the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a:solidFill>
                          <a:schemeClr val="dk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rgbClr val="FF0000"/>
                          </a:solidFill>
                          <a:effectLst/>
                          <a:latin typeface="+mn-lt"/>
                          <a:ea typeface="+mn-ea"/>
                          <a:cs typeface="+mn-cs"/>
                        </a:rPr>
                        <a:t>Keywords: Rampage</a:t>
                      </a:r>
                    </a:p>
                  </a:txBody>
                  <a:tcPr>
                    <a:solidFill>
                      <a:srgbClr val="EEE9D6"/>
                    </a:solidFill>
                  </a:tcPr>
                </a:tc>
                <a:extLst>
                  <a:ext uri="{0D108BD9-81ED-4DB2-BD59-A6C34878D82A}">
                    <a16:rowId xmlns:a16="http://schemas.microsoft.com/office/drawing/2014/main" val="2596299480"/>
                  </a:ext>
                </a:extLst>
              </a:tr>
            </a:tbl>
          </a:graphicData>
        </a:graphic>
      </p:graphicFrame>
      <p:sp>
        <p:nvSpPr>
          <p:cNvPr id="8" name="Rectangle : coins arrondis 7">
            <a:extLst>
              <a:ext uri="{FF2B5EF4-FFF2-40B4-BE49-F238E27FC236}">
                <a16:creationId xmlns:a16="http://schemas.microsoft.com/office/drawing/2014/main" id="{97FCB25E-EDC8-1020-3B2A-976944242718}"/>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BASTILADON WITH SOLAR ENGINE</a:t>
            </a:r>
          </a:p>
        </p:txBody>
      </p:sp>
      <p:sp>
        <p:nvSpPr>
          <p:cNvPr id="11" name="Rectangle : coins arrondis 10">
            <a:extLst>
              <a:ext uri="{FF2B5EF4-FFF2-40B4-BE49-F238E27FC236}">
                <a16:creationId xmlns:a16="http://schemas.microsoft.com/office/drawing/2014/main" id="{DB83CDC9-C9CA-FB18-F012-A2CF63C3F046}"/>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Monster,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71B6279F-B300-17EB-EA5F-9E5F1FED4717}"/>
              </a:ext>
            </a:extLst>
          </p:cNvPr>
          <p:cNvGraphicFramePr>
            <a:graphicFrameLocks noGrp="1"/>
          </p:cNvGraphicFramePr>
          <p:nvPr>
            <p:extLst>
              <p:ext uri="{D42A27DB-BD31-4B8C-83A1-F6EECF244321}">
                <p14:modId xmlns:p14="http://schemas.microsoft.com/office/powerpoint/2010/main" val="4174028529"/>
              </p:ext>
            </p:extLst>
          </p:nvPr>
        </p:nvGraphicFramePr>
        <p:xfrm>
          <a:off x="2301660" y="4397660"/>
          <a:ext cx="8890614" cy="11887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400"/>
                        <a:t>Bludgeoning Tail</a:t>
                      </a:r>
                    </a:p>
                    <a:p>
                      <a:pPr algn="ctr"/>
                      <a:r>
                        <a:rPr lang="fr-CH" sz="2400" b="1"/>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D3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sp>
        <p:nvSpPr>
          <p:cNvPr id="16" name="Rectangle : coins arrondis 15">
            <a:extLst>
              <a:ext uri="{FF2B5EF4-FFF2-40B4-BE49-F238E27FC236}">
                <a16:creationId xmlns:a16="http://schemas.microsoft.com/office/drawing/2014/main" id="{5189D6BE-21F2-6486-7E5A-E515FD017E3A}"/>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1A2C8195-CF63-A521-DBB9-8086B42FDA5F}"/>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14572186-8641-14CA-519F-95C13BCA1CC4}"/>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0C4C3AA0-C009-655F-5AFD-AC56959AAC4F}"/>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F5D3C969-1AD0-9C54-0E33-906164AB0894}"/>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3" name="Tableau 2">
            <a:extLst>
              <a:ext uri="{FF2B5EF4-FFF2-40B4-BE49-F238E27FC236}">
                <a16:creationId xmlns:a16="http://schemas.microsoft.com/office/drawing/2014/main" id="{DAD2E6B1-BE01-F09B-E4EF-36E037987E06}"/>
              </a:ext>
            </a:extLst>
          </p:cNvPr>
          <p:cNvGraphicFramePr>
            <a:graphicFrameLocks noGrp="1"/>
          </p:cNvGraphicFramePr>
          <p:nvPr>
            <p:extLst>
              <p:ext uri="{D42A27DB-BD31-4B8C-83A1-F6EECF244321}">
                <p14:modId xmlns:p14="http://schemas.microsoft.com/office/powerpoint/2010/main" val="666172671"/>
              </p:ext>
            </p:extLst>
          </p:nvPr>
        </p:nvGraphicFramePr>
        <p:xfrm>
          <a:off x="2301662" y="2263647"/>
          <a:ext cx="8890612" cy="1950720"/>
        </p:xfrm>
        <a:graphic>
          <a:graphicData uri="http://schemas.openxmlformats.org/drawingml/2006/table">
            <a:tbl>
              <a:tblPr firstRow="1" bandRow="1">
                <a:tableStyleId>{5C22544A-7EE6-4342-B048-85BDC9FD1C3A}</a:tableStyleId>
              </a:tblPr>
              <a:tblGrid>
                <a:gridCol w="3127588">
                  <a:extLst>
                    <a:ext uri="{9D8B030D-6E8A-4147-A177-3AD203B41FA5}">
                      <a16:colId xmlns:a16="http://schemas.microsoft.com/office/drawing/2014/main" val="3387291080"/>
                    </a:ext>
                  </a:extLst>
                </a:gridCol>
                <a:gridCol w="960504">
                  <a:extLst>
                    <a:ext uri="{9D8B030D-6E8A-4147-A177-3AD203B41FA5}">
                      <a16:colId xmlns:a16="http://schemas.microsoft.com/office/drawing/2014/main" val="247194197"/>
                    </a:ext>
                  </a:extLst>
                </a:gridCol>
                <a:gridCol w="960504">
                  <a:extLst>
                    <a:ext uri="{9D8B030D-6E8A-4147-A177-3AD203B41FA5}">
                      <a16:colId xmlns:a16="http://schemas.microsoft.com/office/drawing/2014/main" val="3312103115"/>
                    </a:ext>
                  </a:extLst>
                </a:gridCol>
                <a:gridCol w="960504">
                  <a:extLst>
                    <a:ext uri="{9D8B030D-6E8A-4147-A177-3AD203B41FA5}">
                      <a16:colId xmlns:a16="http://schemas.microsoft.com/office/drawing/2014/main" val="597661359"/>
                    </a:ext>
                  </a:extLst>
                </a:gridCol>
                <a:gridCol w="960504">
                  <a:extLst>
                    <a:ext uri="{9D8B030D-6E8A-4147-A177-3AD203B41FA5}">
                      <a16:colId xmlns:a16="http://schemas.microsoft.com/office/drawing/2014/main" val="4146430559"/>
                    </a:ext>
                  </a:extLst>
                </a:gridCol>
                <a:gridCol w="960504">
                  <a:extLst>
                    <a:ext uri="{9D8B030D-6E8A-4147-A177-3AD203B41FA5}">
                      <a16:colId xmlns:a16="http://schemas.microsoft.com/office/drawing/2014/main" val="3239846400"/>
                    </a:ext>
                  </a:extLst>
                </a:gridCol>
                <a:gridCol w="960504">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fr-CH" sz="2400" b="0">
                          <a:solidFill>
                            <a:schemeClr val="tx1">
                              <a:lumMod val="85000"/>
                              <a:lumOff val="15000"/>
                            </a:schemeClr>
                          </a:solidFill>
                        </a:rPr>
                        <a:t>Solar Engine</a:t>
                      </a:r>
                    </a:p>
                    <a:p>
                      <a:pPr algn="ctr"/>
                      <a:r>
                        <a:rPr lang="fr-CH" sz="2400" b="1">
                          <a:solidFill>
                            <a:schemeClr val="tx1">
                              <a:lumMod val="85000"/>
                              <a:lumOff val="15000"/>
                            </a:schemeClr>
                          </a:solidFill>
                        </a:rPr>
                        <a:t>Crit (2 Hits)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18’’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259719697"/>
                  </a:ext>
                </a:extLst>
              </a:tr>
              <a:tr h="0">
                <a:tc>
                  <a:txBody>
                    <a:bodyPr/>
                    <a:lstStyle/>
                    <a:p>
                      <a:pPr algn="ctr"/>
                      <a:r>
                        <a:rPr lang="fr-FR" sz="2000" b="0">
                          <a:solidFill>
                            <a:schemeClr val="tx1">
                              <a:lumMod val="85000"/>
                              <a:lumOff val="15000"/>
                            </a:schemeClr>
                          </a:solidFill>
                        </a:rPr>
                        <a:t>Handlers’ Meteoric Javelins</a:t>
                      </a:r>
                    </a:p>
                    <a:p>
                      <a:pPr algn="ctr"/>
                      <a:r>
                        <a:rPr lang="fr-FR" sz="2400" b="1">
                          <a:solidFill>
                            <a:schemeClr val="tx1">
                              <a:lumMod val="85000"/>
                              <a:lumOff val="15000"/>
                            </a:schemeClr>
                          </a:solidFill>
                        </a:rPr>
                        <a:t>Shoot in combat</a:t>
                      </a:r>
                      <a:endParaRPr lang="fr-CH" sz="2400" b="1">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12’’</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6</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4+</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4+</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0</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960607414"/>
                  </a:ext>
                </a:extLst>
              </a:tr>
            </a:tbl>
          </a:graphicData>
        </a:graphic>
      </p:graphicFrame>
      <p:pic>
        <p:nvPicPr>
          <p:cNvPr id="5" name="Image 4">
            <a:extLst>
              <a:ext uri="{FF2B5EF4-FFF2-40B4-BE49-F238E27FC236}">
                <a16:creationId xmlns:a16="http://schemas.microsoft.com/office/drawing/2014/main" id="{E3531904-E5A6-CD67-B6B3-F598C6BA14FA}"/>
              </a:ext>
            </a:extLst>
          </p:cNvPr>
          <p:cNvPicPr>
            <a:picLocks noChangeAspect="1"/>
          </p:cNvPicPr>
          <p:nvPr/>
        </p:nvPicPr>
        <p:blipFill>
          <a:blip r:embed="rId4"/>
          <a:stretch>
            <a:fillRect/>
          </a:stretch>
        </p:blipFill>
        <p:spPr>
          <a:xfrm>
            <a:off x="5214571" y="10040596"/>
            <a:ext cx="327478" cy="327478"/>
          </a:xfrm>
          <a:prstGeom prst="rect">
            <a:avLst/>
          </a:prstGeom>
          <a:solidFill>
            <a:srgbClr val="882024"/>
          </a:solidFill>
        </p:spPr>
      </p:pic>
      <p:sp>
        <p:nvSpPr>
          <p:cNvPr id="9" name="Ellipse 8">
            <a:extLst>
              <a:ext uri="{FF2B5EF4-FFF2-40B4-BE49-F238E27FC236}">
                <a16:creationId xmlns:a16="http://schemas.microsoft.com/office/drawing/2014/main" id="{D789940A-72BD-B11A-9795-595DD5A42C0D}"/>
              </a:ext>
            </a:extLst>
          </p:cNvPr>
          <p:cNvSpPr/>
          <p:nvPr/>
        </p:nvSpPr>
        <p:spPr>
          <a:xfrm>
            <a:off x="-3619577" y="3065145"/>
            <a:ext cx="589400" cy="589400"/>
          </a:xfrm>
          <a:prstGeom prst="ellipse">
            <a:avLst/>
          </a:prstGeom>
          <a:solidFill>
            <a:srgbClr val="882024"/>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567431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29190-691D-5A1F-6804-317B6D193A33}"/>
            </a:ext>
          </a:extLst>
        </p:cNvPr>
        <p:cNvGrpSpPr/>
        <p:nvPr/>
      </p:nvGrpSpPr>
      <p:grpSpPr>
        <a:xfrm>
          <a:off x="0" y="0"/>
          <a:ext cx="0" cy="0"/>
          <a:chOff x="0" y="0"/>
          <a:chExt cx="0" cy="0"/>
        </a:xfrm>
      </p:grpSpPr>
      <p:pic>
        <p:nvPicPr>
          <p:cNvPr id="10" name="Image 9">
            <a:extLst>
              <a:ext uri="{FF2B5EF4-FFF2-40B4-BE49-F238E27FC236}">
                <a16:creationId xmlns:a16="http://schemas.microsoft.com/office/drawing/2014/main" id="{5F08BAC2-3907-F8B7-E84C-BCEE4705429B}"/>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36672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36" name="Image 35">
            <a:extLst>
              <a:ext uri="{FF2B5EF4-FFF2-40B4-BE49-F238E27FC236}">
                <a16:creationId xmlns:a16="http://schemas.microsoft.com/office/drawing/2014/main" id="{AB3556BB-BB29-1409-9362-572D0E682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graphicFrame>
        <p:nvGraphicFramePr>
          <p:cNvPr id="4" name="Tableau 3">
            <a:extLst>
              <a:ext uri="{FF2B5EF4-FFF2-40B4-BE49-F238E27FC236}">
                <a16:creationId xmlns:a16="http://schemas.microsoft.com/office/drawing/2014/main" id="{8633D736-CD98-A7B6-673E-4EF5970ED67B}"/>
              </a:ext>
            </a:extLst>
          </p:cNvPr>
          <p:cNvGraphicFramePr>
            <a:graphicFrameLocks noGrp="1"/>
          </p:cNvGraphicFramePr>
          <p:nvPr>
            <p:extLst>
              <p:ext uri="{D42A27DB-BD31-4B8C-83A1-F6EECF244321}">
                <p14:modId xmlns:p14="http://schemas.microsoft.com/office/powerpoint/2010/main" val="3183583237"/>
              </p:ext>
            </p:extLst>
          </p:nvPr>
        </p:nvGraphicFramePr>
        <p:xfrm>
          <a:off x="274753" y="9988679"/>
          <a:ext cx="5461994" cy="5097762"/>
        </p:xfrm>
        <a:graphic>
          <a:graphicData uri="http://schemas.openxmlformats.org/drawingml/2006/table">
            <a:tbl>
              <a:tblPr firstRow="1" bandRow="1">
                <a:tableStyleId>{5C22544A-7EE6-4342-B048-85BDC9FD1C3A}</a:tableStyleId>
              </a:tblPr>
              <a:tblGrid>
                <a:gridCol w="5461994">
                  <a:extLst>
                    <a:ext uri="{9D8B030D-6E8A-4147-A177-3AD203B41FA5}">
                      <a16:colId xmlns:a16="http://schemas.microsoft.com/office/drawing/2014/main" val="1158755290"/>
                    </a:ext>
                  </a:extLst>
                </a:gridCol>
              </a:tblGrid>
              <a:tr h="853200">
                <a:tc>
                  <a:txBody>
                    <a:bodyPr/>
                    <a:lstStyle/>
                    <a:p>
                      <a:pPr algn="l"/>
                      <a:r>
                        <a:rPr lang="en-US" sz="2800" b="0" i="0" kern="1200">
                          <a:solidFill>
                            <a:schemeClr val="lt1"/>
                          </a:solidFill>
                          <a:effectLst/>
                          <a:latin typeface="+mn-lt"/>
                          <a:ea typeface="+mn-ea"/>
                          <a:cs typeface="+mn-cs"/>
                        </a:rPr>
                        <a:t>Once Per Turn </a:t>
                      </a:r>
                      <a:r>
                        <a:rPr lang="en-US" sz="2400" b="0" i="0" kern="1200">
                          <a:solidFill>
                            <a:schemeClr val="lt1"/>
                          </a:solidFill>
                          <a:effectLst/>
                          <a:latin typeface="+mn-lt"/>
                          <a:ea typeface="+mn-ea"/>
                          <a:cs typeface="+mn-cs"/>
                        </a:rPr>
                        <a:t>(army)</a:t>
                      </a:r>
                    </a:p>
                    <a:p>
                      <a:pPr algn="l"/>
                      <a:r>
                        <a:rPr lang="en-US" sz="2400" b="0" i="0" kern="1200">
                          <a:solidFill>
                            <a:schemeClr val="lt1"/>
                          </a:solidFill>
                          <a:effectLst/>
                          <a:latin typeface="+mn-lt"/>
                          <a:ea typeface="+mn-ea"/>
                          <a:cs typeface="+mn-cs"/>
                        </a:rPr>
                        <a:t>Any Combat Phase</a:t>
                      </a:r>
                      <a:endParaRPr lang="fr-CH" sz="2400"/>
                    </a:p>
                  </a:txBody>
                  <a:tcPr anchor="ctr">
                    <a:solidFill>
                      <a:srgbClr val="882024"/>
                    </a:solidFill>
                  </a:tcPr>
                </a:tc>
                <a:extLst>
                  <a:ext uri="{0D108BD9-81ED-4DB2-BD59-A6C34878D82A}">
                    <a16:rowId xmlns:a16="http://schemas.microsoft.com/office/drawing/2014/main" val="2579638233"/>
                  </a:ext>
                </a:extLst>
              </a:tr>
              <a:tr h="410400">
                <a:tc>
                  <a:txBody>
                    <a:bodyPr/>
                    <a:lstStyle/>
                    <a:p>
                      <a:pPr algn="ctr"/>
                      <a:r>
                        <a:rPr lang="en-US" sz="2000" b="0" i="0" kern="1200">
                          <a:solidFill>
                            <a:schemeClr val="dk1"/>
                          </a:solidFill>
                          <a:effectLst/>
                          <a:latin typeface="+mn-lt"/>
                          <a:ea typeface="+mn-ea"/>
                          <a:cs typeface="+mn-cs"/>
                        </a:rPr>
                        <a:t>Ark of Sotek</a:t>
                      </a:r>
                    </a:p>
                  </a:txBody>
                  <a:tcPr anchor="ctr">
                    <a:solidFill>
                      <a:srgbClr val="EEE9D6"/>
                    </a:solidFill>
                  </a:tcPr>
                </a:tc>
                <a:extLst>
                  <a:ext uri="{0D108BD9-81ED-4DB2-BD59-A6C34878D82A}">
                    <a16:rowId xmlns:a16="http://schemas.microsoft.com/office/drawing/2014/main" val="1565754256"/>
                  </a:ext>
                </a:extLst>
              </a:tr>
              <a:tr h="1901721">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Pick up to 3 different enemy units within 9" of this unit to be the targets.</a:t>
                      </a:r>
                      <a:endParaRPr lang="en-US" sz="2400" b="0" i="0" kern="1200">
                        <a:solidFill>
                          <a:schemeClr val="dk1"/>
                        </a:solidFill>
                        <a:effectLst/>
                        <a:latin typeface="+mn-lt"/>
                        <a:ea typeface="+mn-ea"/>
                        <a:cs typeface="+mn-cs"/>
                      </a:endParaRPr>
                    </a:p>
                  </a:txBody>
                  <a:tcPr>
                    <a:solidFill>
                      <a:srgbClr val="DAD0A6"/>
                    </a:solidFill>
                  </a:tcPr>
                </a:tc>
                <a:extLst>
                  <a:ext uri="{0D108BD9-81ED-4DB2-BD59-A6C34878D82A}">
                    <a16:rowId xmlns:a16="http://schemas.microsoft.com/office/drawing/2014/main" val="124102521"/>
                  </a:ext>
                </a:extLst>
              </a:tr>
              <a:tr h="1901721">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Roll a D3 for each target. On a 2+, inflict an amount of mortal damage on the target equal to the roll.</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0" i="0" kern="1200">
                        <a:solidFill>
                          <a:schemeClr val="dk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rgbClr val="FF0000"/>
                          </a:solidFill>
                          <a:effectLst/>
                          <a:latin typeface="+mn-lt"/>
                          <a:ea typeface="+mn-ea"/>
                          <a:cs typeface="+mn-cs"/>
                        </a:rPr>
                        <a:t>Keywords: Rampage</a:t>
                      </a:r>
                    </a:p>
                  </a:txBody>
                  <a:tcPr>
                    <a:solidFill>
                      <a:srgbClr val="EEE9D6"/>
                    </a:solidFill>
                  </a:tcPr>
                </a:tc>
                <a:extLst>
                  <a:ext uri="{0D108BD9-81ED-4DB2-BD59-A6C34878D82A}">
                    <a16:rowId xmlns:a16="http://schemas.microsoft.com/office/drawing/2014/main" val="2596299480"/>
                  </a:ext>
                </a:extLst>
              </a:tr>
            </a:tbl>
          </a:graphicData>
        </a:graphic>
      </p:graphicFrame>
      <p:sp>
        <p:nvSpPr>
          <p:cNvPr id="8" name="Rectangle : coins arrondis 7">
            <a:extLst>
              <a:ext uri="{FF2B5EF4-FFF2-40B4-BE49-F238E27FC236}">
                <a16:creationId xmlns:a16="http://schemas.microsoft.com/office/drawing/2014/main" id="{696A0BDA-EE52-AEAB-0AFF-72ACA5CC9B9D}"/>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BASTILADON WITH ARK OF SOTEK</a:t>
            </a:r>
          </a:p>
        </p:txBody>
      </p:sp>
      <p:sp>
        <p:nvSpPr>
          <p:cNvPr id="11" name="Rectangle : coins arrondis 10">
            <a:extLst>
              <a:ext uri="{FF2B5EF4-FFF2-40B4-BE49-F238E27FC236}">
                <a16:creationId xmlns:a16="http://schemas.microsoft.com/office/drawing/2014/main" id="{0D9AFD2B-992C-A66D-C056-D4FC4682C7E0}"/>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Monster,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9E505880-726F-CFA6-895D-7C2B4248D149}"/>
              </a:ext>
            </a:extLst>
          </p:cNvPr>
          <p:cNvGraphicFramePr>
            <a:graphicFrameLocks noGrp="1"/>
          </p:cNvGraphicFramePr>
          <p:nvPr>
            <p:extLst>
              <p:ext uri="{D42A27DB-BD31-4B8C-83A1-F6EECF244321}">
                <p14:modId xmlns:p14="http://schemas.microsoft.com/office/powerpoint/2010/main" val="521569146"/>
              </p:ext>
            </p:extLst>
          </p:nvPr>
        </p:nvGraphicFramePr>
        <p:xfrm>
          <a:off x="2301660" y="3654545"/>
          <a:ext cx="8890614" cy="237744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400"/>
                        <a:t>Bludgeoning Tail</a:t>
                      </a:r>
                    </a:p>
                    <a:p>
                      <a:pPr algn="ctr"/>
                      <a:r>
                        <a:rPr lang="fr-CH" sz="2400" b="1"/>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D3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259719697"/>
                  </a:ext>
                </a:extLst>
              </a:tr>
              <a:tr h="165788">
                <a:tc>
                  <a:txBody>
                    <a:bodyPr/>
                    <a:lstStyle/>
                    <a:p>
                      <a:pPr algn="ctr"/>
                      <a:r>
                        <a:rPr lang="fr-CH" sz="2400" b="0"/>
                        <a:t>Ark of Sotek</a:t>
                      </a:r>
                    </a:p>
                    <a:p>
                      <a:pPr algn="ctr"/>
                      <a:r>
                        <a:rPr lang="fr-CH" sz="2400" b="1"/>
                        <a:t>Crit (Mortal)</a:t>
                      </a:r>
                    </a:p>
                    <a:p>
                      <a:pPr algn="ctr"/>
                      <a:r>
                        <a:rPr lang="fr-CH" sz="2400" b="1"/>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629342127"/>
                  </a:ext>
                </a:extLst>
              </a:tr>
            </a:tbl>
          </a:graphicData>
        </a:graphic>
      </p:graphicFrame>
      <p:sp>
        <p:nvSpPr>
          <p:cNvPr id="16" name="Rectangle : coins arrondis 15">
            <a:extLst>
              <a:ext uri="{FF2B5EF4-FFF2-40B4-BE49-F238E27FC236}">
                <a16:creationId xmlns:a16="http://schemas.microsoft.com/office/drawing/2014/main" id="{EF950819-88CB-22B2-9DDE-76A77E90F820}"/>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C3AC52A8-1FDD-FC30-B1D5-FE8DA0470FBE}"/>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66DEBBEE-AEA8-EF16-E097-5D5B1814AF0F}"/>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CD0CBC8F-9153-50E4-E349-9559843D2D16}"/>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DA09AF90-3623-7B77-75C8-17975CBE7654}"/>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3" name="Tableau 2">
            <a:extLst>
              <a:ext uri="{FF2B5EF4-FFF2-40B4-BE49-F238E27FC236}">
                <a16:creationId xmlns:a16="http://schemas.microsoft.com/office/drawing/2014/main" id="{831E83C6-3405-C1FD-1A76-3CF74F0D19DA}"/>
              </a:ext>
            </a:extLst>
          </p:cNvPr>
          <p:cNvGraphicFramePr>
            <a:graphicFrameLocks noGrp="1"/>
          </p:cNvGraphicFramePr>
          <p:nvPr>
            <p:extLst>
              <p:ext uri="{D42A27DB-BD31-4B8C-83A1-F6EECF244321}">
                <p14:modId xmlns:p14="http://schemas.microsoft.com/office/powerpoint/2010/main" val="949015622"/>
              </p:ext>
            </p:extLst>
          </p:nvPr>
        </p:nvGraphicFramePr>
        <p:xfrm>
          <a:off x="2301662" y="2263647"/>
          <a:ext cx="8890612" cy="1127760"/>
        </p:xfrm>
        <a:graphic>
          <a:graphicData uri="http://schemas.openxmlformats.org/drawingml/2006/table">
            <a:tbl>
              <a:tblPr firstRow="1" bandRow="1">
                <a:tableStyleId>{5C22544A-7EE6-4342-B048-85BDC9FD1C3A}</a:tableStyleId>
              </a:tblPr>
              <a:tblGrid>
                <a:gridCol w="3127588">
                  <a:extLst>
                    <a:ext uri="{9D8B030D-6E8A-4147-A177-3AD203B41FA5}">
                      <a16:colId xmlns:a16="http://schemas.microsoft.com/office/drawing/2014/main" val="3387291080"/>
                    </a:ext>
                  </a:extLst>
                </a:gridCol>
                <a:gridCol w="960504">
                  <a:extLst>
                    <a:ext uri="{9D8B030D-6E8A-4147-A177-3AD203B41FA5}">
                      <a16:colId xmlns:a16="http://schemas.microsoft.com/office/drawing/2014/main" val="247194197"/>
                    </a:ext>
                  </a:extLst>
                </a:gridCol>
                <a:gridCol w="960504">
                  <a:extLst>
                    <a:ext uri="{9D8B030D-6E8A-4147-A177-3AD203B41FA5}">
                      <a16:colId xmlns:a16="http://schemas.microsoft.com/office/drawing/2014/main" val="3312103115"/>
                    </a:ext>
                  </a:extLst>
                </a:gridCol>
                <a:gridCol w="960504">
                  <a:extLst>
                    <a:ext uri="{9D8B030D-6E8A-4147-A177-3AD203B41FA5}">
                      <a16:colId xmlns:a16="http://schemas.microsoft.com/office/drawing/2014/main" val="597661359"/>
                    </a:ext>
                  </a:extLst>
                </a:gridCol>
                <a:gridCol w="960504">
                  <a:extLst>
                    <a:ext uri="{9D8B030D-6E8A-4147-A177-3AD203B41FA5}">
                      <a16:colId xmlns:a16="http://schemas.microsoft.com/office/drawing/2014/main" val="4146430559"/>
                    </a:ext>
                  </a:extLst>
                </a:gridCol>
                <a:gridCol w="960504">
                  <a:extLst>
                    <a:ext uri="{9D8B030D-6E8A-4147-A177-3AD203B41FA5}">
                      <a16:colId xmlns:a16="http://schemas.microsoft.com/office/drawing/2014/main" val="3239846400"/>
                    </a:ext>
                  </a:extLst>
                </a:gridCol>
                <a:gridCol w="960504">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fr-FR" sz="2000" b="0">
                          <a:solidFill>
                            <a:schemeClr val="tx1">
                              <a:lumMod val="85000"/>
                              <a:lumOff val="15000"/>
                            </a:schemeClr>
                          </a:solidFill>
                        </a:rPr>
                        <a:t>Handlers’ Meteoric Javelins</a:t>
                      </a:r>
                    </a:p>
                    <a:p>
                      <a:pPr algn="ctr"/>
                      <a:r>
                        <a:rPr lang="fr-FR" sz="2400" b="1">
                          <a:solidFill>
                            <a:schemeClr val="tx1">
                              <a:lumMod val="85000"/>
                              <a:lumOff val="15000"/>
                            </a:schemeClr>
                          </a:solidFill>
                        </a:rPr>
                        <a:t>Shoot in combat</a:t>
                      </a:r>
                      <a:endParaRPr lang="fr-CH" sz="2400" b="1">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12’’</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6</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4+</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4+</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0</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960607414"/>
                  </a:ext>
                </a:extLst>
              </a:tr>
            </a:tbl>
          </a:graphicData>
        </a:graphic>
      </p:graphicFrame>
      <p:pic>
        <p:nvPicPr>
          <p:cNvPr id="5" name="Image 4">
            <a:extLst>
              <a:ext uri="{FF2B5EF4-FFF2-40B4-BE49-F238E27FC236}">
                <a16:creationId xmlns:a16="http://schemas.microsoft.com/office/drawing/2014/main" id="{37E5F1C9-A4EB-12A4-DC85-F92B9AB8A3D7}"/>
              </a:ext>
            </a:extLst>
          </p:cNvPr>
          <p:cNvPicPr>
            <a:picLocks noChangeAspect="1"/>
          </p:cNvPicPr>
          <p:nvPr/>
        </p:nvPicPr>
        <p:blipFill>
          <a:blip r:embed="rId4"/>
          <a:stretch>
            <a:fillRect/>
          </a:stretch>
        </p:blipFill>
        <p:spPr>
          <a:xfrm>
            <a:off x="5214571" y="10269196"/>
            <a:ext cx="327478" cy="327478"/>
          </a:xfrm>
          <a:prstGeom prst="rect">
            <a:avLst/>
          </a:prstGeom>
          <a:solidFill>
            <a:srgbClr val="882024"/>
          </a:solidFill>
        </p:spPr>
      </p:pic>
      <p:sp>
        <p:nvSpPr>
          <p:cNvPr id="9" name="Ellipse 8">
            <a:extLst>
              <a:ext uri="{FF2B5EF4-FFF2-40B4-BE49-F238E27FC236}">
                <a16:creationId xmlns:a16="http://schemas.microsoft.com/office/drawing/2014/main" id="{D6E53CCC-14A7-AB0C-8F21-76068D06F302}"/>
              </a:ext>
            </a:extLst>
          </p:cNvPr>
          <p:cNvSpPr/>
          <p:nvPr/>
        </p:nvSpPr>
        <p:spPr>
          <a:xfrm>
            <a:off x="-3619577" y="3065145"/>
            <a:ext cx="589400" cy="589400"/>
          </a:xfrm>
          <a:prstGeom prst="ellipse">
            <a:avLst/>
          </a:prstGeom>
          <a:solidFill>
            <a:srgbClr val="882024"/>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3253935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8D5C4-7716-6BD4-03AF-AA1CB171C654}"/>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9489DE16-1594-1340-CDDA-EBFD91D23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sp>
        <p:nvSpPr>
          <p:cNvPr id="8" name="Rectangle : coins arrondis 7">
            <a:extLst>
              <a:ext uri="{FF2B5EF4-FFF2-40B4-BE49-F238E27FC236}">
                <a16:creationId xmlns:a16="http://schemas.microsoft.com/office/drawing/2014/main" id="{C397D06C-57A8-22FD-0E8E-4A00D7217CFD}"/>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STEGADON</a:t>
            </a:r>
          </a:p>
        </p:txBody>
      </p:sp>
      <p:sp>
        <p:nvSpPr>
          <p:cNvPr id="11" name="Rectangle : coins arrondis 10">
            <a:extLst>
              <a:ext uri="{FF2B5EF4-FFF2-40B4-BE49-F238E27FC236}">
                <a16:creationId xmlns:a16="http://schemas.microsoft.com/office/drawing/2014/main" id="{0ECE1CE7-C73C-85AA-6809-C4C7ADD37557}"/>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Monster,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C63219FA-767F-CEE7-71DB-C724E3288C0C}"/>
              </a:ext>
            </a:extLst>
          </p:cNvPr>
          <p:cNvGraphicFramePr>
            <a:graphicFrameLocks noGrp="1"/>
          </p:cNvGraphicFramePr>
          <p:nvPr>
            <p:extLst>
              <p:ext uri="{D42A27DB-BD31-4B8C-83A1-F6EECF244321}">
                <p14:modId xmlns:p14="http://schemas.microsoft.com/office/powerpoint/2010/main" val="81682849"/>
              </p:ext>
            </p:extLst>
          </p:nvPr>
        </p:nvGraphicFramePr>
        <p:xfrm>
          <a:off x="2301660" y="5536755"/>
          <a:ext cx="8890614" cy="14935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Stegadon’s Horns and Jaws</a:t>
                      </a:r>
                    </a:p>
                    <a:p>
                      <a:pPr algn="ctr"/>
                      <a:r>
                        <a:rPr lang="fr-CH" sz="2400" b="1"/>
                        <a:t>Charge (+1 Damage)</a:t>
                      </a:r>
                    </a:p>
                    <a:p>
                      <a:pPr algn="ctr"/>
                      <a:r>
                        <a:rPr lang="fr-CH" sz="2400" b="1"/>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sp>
        <p:nvSpPr>
          <p:cNvPr id="16" name="Rectangle : coins arrondis 15">
            <a:extLst>
              <a:ext uri="{FF2B5EF4-FFF2-40B4-BE49-F238E27FC236}">
                <a16:creationId xmlns:a16="http://schemas.microsoft.com/office/drawing/2014/main" id="{A38AEB4D-87DD-BC94-3414-0C125C8F8B62}"/>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8’’</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E48D3698-4262-25BB-CD5E-B0785B43472D}"/>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64F911A3-1695-F119-0E1A-823FF9260819}"/>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6331226B-FD29-C594-E08E-5CF92DF9B62B}"/>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ADD6000D-0BA6-2D91-9C77-CE03A6C445D9}"/>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3" name="Tableau 2">
            <a:extLst>
              <a:ext uri="{FF2B5EF4-FFF2-40B4-BE49-F238E27FC236}">
                <a16:creationId xmlns:a16="http://schemas.microsoft.com/office/drawing/2014/main" id="{3BE33842-92AA-6B23-A963-39B134DE94E9}"/>
              </a:ext>
            </a:extLst>
          </p:cNvPr>
          <p:cNvGraphicFramePr>
            <a:graphicFrameLocks noGrp="1"/>
          </p:cNvGraphicFramePr>
          <p:nvPr>
            <p:extLst>
              <p:ext uri="{D42A27DB-BD31-4B8C-83A1-F6EECF244321}">
                <p14:modId xmlns:p14="http://schemas.microsoft.com/office/powerpoint/2010/main" val="3849187940"/>
              </p:ext>
            </p:extLst>
          </p:nvPr>
        </p:nvGraphicFramePr>
        <p:xfrm>
          <a:off x="2301662" y="2263647"/>
          <a:ext cx="8890612" cy="3139440"/>
        </p:xfrm>
        <a:graphic>
          <a:graphicData uri="http://schemas.openxmlformats.org/drawingml/2006/table">
            <a:tbl>
              <a:tblPr firstRow="1" bandRow="1">
                <a:tableStyleId>{5C22544A-7EE6-4342-B048-85BDC9FD1C3A}</a:tableStyleId>
              </a:tblPr>
              <a:tblGrid>
                <a:gridCol w="3127588">
                  <a:extLst>
                    <a:ext uri="{9D8B030D-6E8A-4147-A177-3AD203B41FA5}">
                      <a16:colId xmlns:a16="http://schemas.microsoft.com/office/drawing/2014/main" val="3387291080"/>
                    </a:ext>
                  </a:extLst>
                </a:gridCol>
                <a:gridCol w="960504">
                  <a:extLst>
                    <a:ext uri="{9D8B030D-6E8A-4147-A177-3AD203B41FA5}">
                      <a16:colId xmlns:a16="http://schemas.microsoft.com/office/drawing/2014/main" val="247194197"/>
                    </a:ext>
                  </a:extLst>
                </a:gridCol>
                <a:gridCol w="960504">
                  <a:extLst>
                    <a:ext uri="{9D8B030D-6E8A-4147-A177-3AD203B41FA5}">
                      <a16:colId xmlns:a16="http://schemas.microsoft.com/office/drawing/2014/main" val="3312103115"/>
                    </a:ext>
                  </a:extLst>
                </a:gridCol>
                <a:gridCol w="960504">
                  <a:extLst>
                    <a:ext uri="{9D8B030D-6E8A-4147-A177-3AD203B41FA5}">
                      <a16:colId xmlns:a16="http://schemas.microsoft.com/office/drawing/2014/main" val="597661359"/>
                    </a:ext>
                  </a:extLst>
                </a:gridCol>
                <a:gridCol w="960504">
                  <a:extLst>
                    <a:ext uri="{9D8B030D-6E8A-4147-A177-3AD203B41FA5}">
                      <a16:colId xmlns:a16="http://schemas.microsoft.com/office/drawing/2014/main" val="4146430559"/>
                    </a:ext>
                  </a:extLst>
                </a:gridCol>
                <a:gridCol w="960504">
                  <a:extLst>
                    <a:ext uri="{9D8B030D-6E8A-4147-A177-3AD203B41FA5}">
                      <a16:colId xmlns:a16="http://schemas.microsoft.com/office/drawing/2014/main" val="3239846400"/>
                    </a:ext>
                  </a:extLst>
                </a:gridCol>
                <a:gridCol w="960504">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fr-CH" sz="2000" b="0">
                          <a:solidFill>
                            <a:schemeClr val="tx1">
                              <a:lumMod val="85000"/>
                              <a:lumOff val="15000"/>
                            </a:schemeClr>
                          </a:solidFill>
                        </a:rPr>
                        <a:t>Handlers’ Meteoric Javelins</a:t>
                      </a:r>
                    </a:p>
                    <a:p>
                      <a:pPr algn="ctr"/>
                      <a:r>
                        <a:rPr lang="fr-CH" sz="2400" b="1">
                          <a:solidFill>
                            <a:schemeClr val="tx1">
                              <a:lumMod val="85000"/>
                              <a:lumOff val="15000"/>
                            </a:schemeClr>
                          </a:solidFill>
                        </a:rPr>
                        <a:t>Shoot in combat</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259719697"/>
                  </a:ext>
                </a:extLst>
              </a:tr>
              <a:tr h="0">
                <a:tc>
                  <a:txBody>
                    <a:bodyPr/>
                    <a:lstStyle/>
                    <a:p>
                      <a:pPr algn="ctr"/>
                      <a:r>
                        <a:rPr lang="fr-FR" sz="2400" b="0">
                          <a:solidFill>
                            <a:schemeClr val="tx1">
                              <a:lumMod val="85000"/>
                              <a:lumOff val="15000"/>
                            </a:schemeClr>
                          </a:solidFill>
                        </a:rPr>
                        <a:t>Sunfire Throwers</a:t>
                      </a:r>
                    </a:p>
                    <a:p>
                      <a:pPr algn="ctr"/>
                      <a:r>
                        <a:rPr lang="fr-FR" sz="2400" b="1">
                          <a:solidFill>
                            <a:schemeClr val="tx1">
                              <a:lumMod val="85000"/>
                              <a:lumOff val="15000"/>
                            </a:schemeClr>
                          </a:solidFill>
                        </a:rPr>
                        <a:t>Anti-Infantry (+1 Rend)</a:t>
                      </a:r>
                    </a:p>
                    <a:p>
                      <a:pPr algn="ctr"/>
                      <a:r>
                        <a:rPr lang="fr-FR" sz="2400" b="1">
                          <a:solidFill>
                            <a:schemeClr val="tx1">
                              <a:lumMod val="85000"/>
                              <a:lumOff val="15000"/>
                            </a:schemeClr>
                          </a:solidFill>
                        </a:rPr>
                        <a:t>Crit (2 Hits)</a:t>
                      </a:r>
                      <a:endParaRPr lang="fr-CH" sz="2400" b="1">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10’’</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2D6</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0</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960607414"/>
                  </a:ext>
                </a:extLst>
              </a:tr>
              <a:tr h="0">
                <a:tc>
                  <a:txBody>
                    <a:bodyPr/>
                    <a:lstStyle/>
                    <a:p>
                      <a:pPr algn="ctr"/>
                      <a:r>
                        <a:rPr lang="fr-FR" sz="2400" b="0">
                          <a:solidFill>
                            <a:schemeClr val="tx1">
                              <a:lumMod val="85000"/>
                              <a:lumOff val="15000"/>
                            </a:schemeClr>
                          </a:solidFill>
                        </a:rPr>
                        <a:t>Skystreak Bow</a:t>
                      </a:r>
                    </a:p>
                    <a:p>
                      <a:pPr algn="ctr"/>
                      <a:r>
                        <a:rPr lang="fr-FR" sz="2400" b="1">
                          <a:solidFill>
                            <a:schemeClr val="tx1">
                              <a:lumMod val="85000"/>
                              <a:lumOff val="15000"/>
                            </a:schemeClr>
                          </a:solidFill>
                        </a:rPr>
                        <a:t>Anti-Monster(+1 Rend)</a:t>
                      </a:r>
                      <a:endParaRPr lang="fr-CH" sz="2400" b="1">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a:solidFill>
                            <a:schemeClr val="tx1">
                              <a:lumMod val="85000"/>
                              <a:lumOff val="15000"/>
                            </a:schemeClr>
                          </a:solidFill>
                        </a:rPr>
                        <a:t>18’’</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a:solidFill>
                            <a:schemeClr val="tx1">
                              <a:lumMod val="85000"/>
                              <a:lumOff val="15000"/>
                            </a:schemeClr>
                          </a:solidFill>
                        </a:rPr>
                        <a:t>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a:solidFill>
                            <a:schemeClr val="tx1">
                              <a:lumMod val="85000"/>
                              <a:lumOff val="15000"/>
                            </a:schemeClr>
                          </a:solidFill>
                        </a:rPr>
                        <a:t>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a:solidFill>
                            <a:schemeClr val="tx1">
                              <a:lumMod val="85000"/>
                              <a:lumOff val="15000"/>
                            </a:schemeClr>
                          </a:solidFill>
                        </a:rPr>
                        <a:t>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a:solidFill>
                            <a:schemeClr val="tx1">
                              <a:lumMod val="85000"/>
                              <a:lumOff val="15000"/>
                            </a:schemeClr>
                          </a:solidFill>
                        </a:rPr>
                        <a:t>1</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dirty="0">
                          <a:solidFill>
                            <a:schemeClr val="tx1">
                              <a:lumMod val="85000"/>
                              <a:lumOff val="15000"/>
                            </a:schemeClr>
                          </a:solidFill>
                        </a:rPr>
                        <a:t>2</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702622285"/>
                  </a:ext>
                </a:extLst>
              </a:tr>
            </a:tbl>
          </a:graphicData>
        </a:graphic>
      </p:graphicFrame>
      <p:pic>
        <p:nvPicPr>
          <p:cNvPr id="6" name="Image 5">
            <a:extLst>
              <a:ext uri="{FF2B5EF4-FFF2-40B4-BE49-F238E27FC236}">
                <a16:creationId xmlns:a16="http://schemas.microsoft.com/office/drawing/2014/main" id="{C0B5EEDA-66AC-07F8-9765-9897171BF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50" y="4139714"/>
            <a:ext cx="599078" cy="599078"/>
          </a:xfrm>
          <a:prstGeom prst="rect">
            <a:avLst/>
          </a:prstGeom>
        </p:spPr>
      </p:pic>
      <p:pic>
        <p:nvPicPr>
          <p:cNvPr id="14" name="Image 13">
            <a:extLst>
              <a:ext uri="{FF2B5EF4-FFF2-40B4-BE49-F238E27FC236}">
                <a16:creationId xmlns:a16="http://schemas.microsoft.com/office/drawing/2014/main" id="{8407DA7E-4E37-1209-3AE7-9366879C88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144000" y="4076537"/>
            <a:ext cx="1424842" cy="725433"/>
          </a:xfrm>
          <a:prstGeom prst="rect">
            <a:avLst/>
          </a:prstGeom>
        </p:spPr>
      </p:pic>
      <p:graphicFrame>
        <p:nvGraphicFramePr>
          <p:cNvPr id="15" name="Tableau 14">
            <a:extLst>
              <a:ext uri="{FF2B5EF4-FFF2-40B4-BE49-F238E27FC236}">
                <a16:creationId xmlns:a16="http://schemas.microsoft.com/office/drawing/2014/main" id="{7962A05D-61F3-5A2C-1A80-A5050B47E3DD}"/>
              </a:ext>
            </a:extLst>
          </p:cNvPr>
          <p:cNvGraphicFramePr>
            <a:graphicFrameLocks noGrp="1"/>
          </p:cNvGraphicFramePr>
          <p:nvPr>
            <p:extLst>
              <p:ext uri="{D42A27DB-BD31-4B8C-83A1-F6EECF244321}">
                <p14:modId xmlns:p14="http://schemas.microsoft.com/office/powerpoint/2010/main" val="3237375294"/>
              </p:ext>
            </p:extLst>
          </p:nvPr>
        </p:nvGraphicFramePr>
        <p:xfrm>
          <a:off x="272095" y="10401305"/>
          <a:ext cx="10929600" cy="4766534"/>
        </p:xfrm>
        <a:graphic>
          <a:graphicData uri="http://schemas.openxmlformats.org/drawingml/2006/table">
            <a:tbl>
              <a:tblPr firstRow="1" bandRow="1">
                <a:tableStyleId>{5C22544A-7EE6-4342-B048-85BDC9FD1C3A}</a:tableStyleId>
              </a:tblPr>
              <a:tblGrid>
                <a:gridCol w="5464800">
                  <a:extLst>
                    <a:ext uri="{9D8B030D-6E8A-4147-A177-3AD203B41FA5}">
                      <a16:colId xmlns:a16="http://schemas.microsoft.com/office/drawing/2014/main" val="2061212489"/>
                    </a:ext>
                  </a:extLst>
                </a:gridCol>
                <a:gridCol w="5464800">
                  <a:extLst>
                    <a:ext uri="{9D8B030D-6E8A-4147-A177-3AD203B41FA5}">
                      <a16:colId xmlns:a16="http://schemas.microsoft.com/office/drawing/2014/main" val="2215143103"/>
                    </a:ext>
                  </a:extLst>
                </a:gridCol>
              </a:tblGrid>
              <a:tr h="852294">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404040"/>
                    </a:solidFill>
                  </a:tcPr>
                </a:tc>
                <a:tc>
                  <a:txBody>
                    <a:bodyPr/>
                    <a:lstStyle/>
                    <a:p>
                      <a:pPr algn="ctr"/>
                      <a:r>
                        <a:rPr lang="fr-CH" sz="2400"/>
                        <a:t>Once per Turn (army)</a:t>
                      </a:r>
                    </a:p>
                    <a:p>
                      <a:pPr algn="ctr"/>
                      <a:r>
                        <a:rPr lang="fr-CH" sz="2400"/>
                        <a:t>Any Charge Phase</a:t>
                      </a:r>
                    </a:p>
                  </a:txBody>
                  <a:tcPr anchor="ctr">
                    <a:solidFill>
                      <a:srgbClr val="BF7731"/>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Battle Damaged</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Unstoppable Stampede</a:t>
                      </a: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While this unit has 10 or more damage points, the Attacks characteristic of its </a:t>
                      </a:r>
                      <a:r>
                        <a:rPr lang="en-US" sz="2400" b="1"/>
                        <a:t>Stegadon’s Horns and Jaws</a:t>
                      </a:r>
                      <a:r>
                        <a:rPr lang="en-US" sz="2400"/>
                        <a:t> is 4.</a:t>
                      </a:r>
                      <a:endParaRPr lang="en-US" sz="2400" b="0" i="0" kern="1200">
                        <a:solidFill>
                          <a:srgbClr val="FF0000"/>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If this unit charged this phase, pick an enemy </a:t>
                      </a:r>
                      <a:r>
                        <a:rPr lang="en-US" sz="2400" b="1" i="0" kern="1200" dirty="0">
                          <a:solidFill>
                            <a:schemeClr val="tx1"/>
                          </a:solidFill>
                          <a:effectLst/>
                          <a:latin typeface="+mn-lt"/>
                          <a:ea typeface="+mn-ea"/>
                          <a:cs typeface="+mn-cs"/>
                        </a:rPr>
                        <a:t>INFANTRY</a:t>
                      </a:r>
                      <a:r>
                        <a:rPr lang="en-US" sz="2400" b="0" i="0" kern="1200" dirty="0">
                          <a:solidFill>
                            <a:schemeClr val="tx1"/>
                          </a:solidFill>
                          <a:effectLst/>
                          <a:latin typeface="+mn-lt"/>
                          <a:ea typeface="+mn-ea"/>
                          <a:cs typeface="+mn-cs"/>
                        </a:rPr>
                        <a:t> unit in combat with it to be the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0" i="0" kern="1200" dirty="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Inflict D3 mortal damage on the target. Then, this unit can move 2D6". This unit can pass through models in the target unit but must end that move in combat.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0" i="0" kern="1200" dirty="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rgbClr val="FF0000"/>
                          </a:solidFill>
                          <a:effectLst/>
                          <a:latin typeface="+mn-lt"/>
                          <a:ea typeface="+mn-ea"/>
                          <a:cs typeface="+mn-cs"/>
                        </a:rPr>
                        <a:t>Keywords: Rampage</a:t>
                      </a:r>
                    </a:p>
                  </a:txBody>
                  <a:tcPr anchor="ctr">
                    <a:solidFill>
                      <a:srgbClr val="DAD0A6"/>
                    </a:solidFill>
                  </a:tcPr>
                </a:tc>
                <a:extLst>
                  <a:ext uri="{0D108BD9-81ED-4DB2-BD59-A6C34878D82A}">
                    <a16:rowId xmlns:a16="http://schemas.microsoft.com/office/drawing/2014/main" val="2596299480"/>
                  </a:ext>
                </a:extLst>
              </a:tr>
            </a:tbl>
          </a:graphicData>
        </a:graphic>
      </p:graphicFrame>
      <p:pic>
        <p:nvPicPr>
          <p:cNvPr id="20" name="Image 19">
            <a:extLst>
              <a:ext uri="{FF2B5EF4-FFF2-40B4-BE49-F238E27FC236}">
                <a16:creationId xmlns:a16="http://schemas.microsoft.com/office/drawing/2014/main" id="{91A5EEB4-0ED5-C08B-D68E-6839F34A53A9}"/>
              </a:ext>
            </a:extLst>
          </p:cNvPr>
          <p:cNvPicPr>
            <a:picLocks noChangeAspect="1"/>
          </p:cNvPicPr>
          <p:nvPr/>
        </p:nvPicPr>
        <p:blipFill>
          <a:blip r:embed="rId6"/>
          <a:stretch>
            <a:fillRect/>
          </a:stretch>
        </p:blipFill>
        <p:spPr>
          <a:xfrm>
            <a:off x="5131618" y="10672582"/>
            <a:ext cx="246692" cy="339201"/>
          </a:xfrm>
          <a:prstGeom prst="rect">
            <a:avLst/>
          </a:prstGeom>
        </p:spPr>
      </p:pic>
      <p:pic>
        <p:nvPicPr>
          <p:cNvPr id="25" name="Image 24">
            <a:extLst>
              <a:ext uri="{FF2B5EF4-FFF2-40B4-BE49-F238E27FC236}">
                <a16:creationId xmlns:a16="http://schemas.microsoft.com/office/drawing/2014/main" id="{12430657-C0EC-B8A3-C523-D4FB3C78CD12}"/>
              </a:ext>
            </a:extLst>
          </p:cNvPr>
          <p:cNvPicPr>
            <a:picLocks noChangeAspect="1"/>
          </p:cNvPicPr>
          <p:nvPr/>
        </p:nvPicPr>
        <p:blipFill>
          <a:blip r:embed="rId7"/>
          <a:stretch>
            <a:fillRect/>
          </a:stretch>
        </p:blipFill>
        <p:spPr>
          <a:xfrm>
            <a:off x="10392342" y="10618882"/>
            <a:ext cx="475229" cy="446600"/>
          </a:xfrm>
          <a:prstGeom prst="rect">
            <a:avLst/>
          </a:prstGeom>
        </p:spPr>
      </p:pic>
    </p:spTree>
    <p:extLst>
      <p:ext uri="{BB962C8B-B14F-4D97-AF65-F5344CB8AC3E}">
        <p14:creationId xmlns:p14="http://schemas.microsoft.com/office/powerpoint/2010/main" val="3314977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7445D-1698-346A-ACD1-96EAA1550B0F}"/>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4B736350-D8BD-76C3-C29F-2C7E501AA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sp>
        <p:nvSpPr>
          <p:cNvPr id="8" name="Rectangle : coins arrondis 7">
            <a:extLst>
              <a:ext uri="{FF2B5EF4-FFF2-40B4-BE49-F238E27FC236}">
                <a16:creationId xmlns:a16="http://schemas.microsoft.com/office/drawing/2014/main" id="{D7C07EA4-8E6E-5FDB-FEDB-172F5CFE9028}"/>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ENGINE OF THE GODS</a:t>
            </a:r>
          </a:p>
        </p:txBody>
      </p:sp>
      <p:sp>
        <p:nvSpPr>
          <p:cNvPr id="11" name="Rectangle : coins arrondis 10">
            <a:extLst>
              <a:ext uri="{FF2B5EF4-FFF2-40B4-BE49-F238E27FC236}">
                <a16:creationId xmlns:a16="http://schemas.microsoft.com/office/drawing/2014/main" id="{E7A15976-1C5C-BD0C-A3E9-6841ACACEADC}"/>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Monster,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3EC5E053-6161-BB09-6052-49F95F122840}"/>
              </a:ext>
            </a:extLst>
          </p:cNvPr>
          <p:cNvGraphicFramePr>
            <a:graphicFrameLocks noGrp="1"/>
          </p:cNvGraphicFramePr>
          <p:nvPr>
            <p:extLst>
              <p:ext uri="{D42A27DB-BD31-4B8C-83A1-F6EECF244321}">
                <p14:modId xmlns:p14="http://schemas.microsoft.com/office/powerpoint/2010/main" val="834055926"/>
              </p:ext>
            </p:extLst>
          </p:nvPr>
        </p:nvGraphicFramePr>
        <p:xfrm>
          <a:off x="2301660" y="3518653"/>
          <a:ext cx="8890614" cy="14935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Stegadon’s Horns and Jaws</a:t>
                      </a:r>
                    </a:p>
                    <a:p>
                      <a:pPr marL="0" algn="ctr" defTabSz="1143000" rtl="0" eaLnBrk="1" latinLnBrk="0" hangingPunct="1"/>
                      <a:r>
                        <a:rPr lang="fr-CH" sz="2400" b="1" kern="1200">
                          <a:solidFill>
                            <a:schemeClr val="dk1"/>
                          </a:solidFill>
                          <a:latin typeface="+mn-lt"/>
                          <a:ea typeface="+mn-ea"/>
                          <a:cs typeface="+mn-cs"/>
                        </a:rPr>
                        <a:t>Charge (+1 damage)</a:t>
                      </a:r>
                    </a:p>
                    <a:p>
                      <a:pPr algn="ctr"/>
                      <a:r>
                        <a:rPr lang="fr-CH" sz="2400" b="1"/>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6</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sp>
        <p:nvSpPr>
          <p:cNvPr id="16" name="Rectangle : coins arrondis 15">
            <a:extLst>
              <a:ext uri="{FF2B5EF4-FFF2-40B4-BE49-F238E27FC236}">
                <a16:creationId xmlns:a16="http://schemas.microsoft.com/office/drawing/2014/main" id="{4F010D30-4C3C-985F-B265-18BD878CF513}"/>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8’’</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8519CA1D-8DE2-5EE3-7210-3B8409847B53}"/>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F0208626-47AA-0796-AD79-B6472C2F778A}"/>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0DEFFD4A-515E-9613-81AD-96C983ADB5F1}"/>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9AB5B9EB-28F8-7131-7468-412A253761D8}"/>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3" name="Tableau 2">
            <a:extLst>
              <a:ext uri="{FF2B5EF4-FFF2-40B4-BE49-F238E27FC236}">
                <a16:creationId xmlns:a16="http://schemas.microsoft.com/office/drawing/2014/main" id="{4484DAAF-5952-DF53-B05F-283A08A5479D}"/>
              </a:ext>
            </a:extLst>
          </p:cNvPr>
          <p:cNvGraphicFramePr>
            <a:graphicFrameLocks noGrp="1"/>
          </p:cNvGraphicFramePr>
          <p:nvPr>
            <p:extLst>
              <p:ext uri="{D42A27DB-BD31-4B8C-83A1-F6EECF244321}">
                <p14:modId xmlns:p14="http://schemas.microsoft.com/office/powerpoint/2010/main" val="886737707"/>
              </p:ext>
            </p:extLst>
          </p:nvPr>
        </p:nvGraphicFramePr>
        <p:xfrm>
          <a:off x="2301662" y="2263647"/>
          <a:ext cx="8890612" cy="1127760"/>
        </p:xfrm>
        <a:graphic>
          <a:graphicData uri="http://schemas.openxmlformats.org/drawingml/2006/table">
            <a:tbl>
              <a:tblPr firstRow="1" bandRow="1">
                <a:tableStyleId>{5C22544A-7EE6-4342-B048-85BDC9FD1C3A}</a:tableStyleId>
              </a:tblPr>
              <a:tblGrid>
                <a:gridCol w="3127588">
                  <a:extLst>
                    <a:ext uri="{9D8B030D-6E8A-4147-A177-3AD203B41FA5}">
                      <a16:colId xmlns:a16="http://schemas.microsoft.com/office/drawing/2014/main" val="3387291080"/>
                    </a:ext>
                  </a:extLst>
                </a:gridCol>
                <a:gridCol w="960504">
                  <a:extLst>
                    <a:ext uri="{9D8B030D-6E8A-4147-A177-3AD203B41FA5}">
                      <a16:colId xmlns:a16="http://schemas.microsoft.com/office/drawing/2014/main" val="247194197"/>
                    </a:ext>
                  </a:extLst>
                </a:gridCol>
                <a:gridCol w="960504">
                  <a:extLst>
                    <a:ext uri="{9D8B030D-6E8A-4147-A177-3AD203B41FA5}">
                      <a16:colId xmlns:a16="http://schemas.microsoft.com/office/drawing/2014/main" val="3312103115"/>
                    </a:ext>
                  </a:extLst>
                </a:gridCol>
                <a:gridCol w="960504">
                  <a:extLst>
                    <a:ext uri="{9D8B030D-6E8A-4147-A177-3AD203B41FA5}">
                      <a16:colId xmlns:a16="http://schemas.microsoft.com/office/drawing/2014/main" val="597661359"/>
                    </a:ext>
                  </a:extLst>
                </a:gridCol>
                <a:gridCol w="960504">
                  <a:extLst>
                    <a:ext uri="{9D8B030D-6E8A-4147-A177-3AD203B41FA5}">
                      <a16:colId xmlns:a16="http://schemas.microsoft.com/office/drawing/2014/main" val="4146430559"/>
                    </a:ext>
                  </a:extLst>
                </a:gridCol>
                <a:gridCol w="960504">
                  <a:extLst>
                    <a:ext uri="{9D8B030D-6E8A-4147-A177-3AD203B41FA5}">
                      <a16:colId xmlns:a16="http://schemas.microsoft.com/office/drawing/2014/main" val="3239846400"/>
                    </a:ext>
                  </a:extLst>
                </a:gridCol>
                <a:gridCol w="960504">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fr-FR" sz="2000" b="0">
                          <a:solidFill>
                            <a:schemeClr val="tx1">
                              <a:lumMod val="85000"/>
                              <a:lumOff val="15000"/>
                            </a:schemeClr>
                          </a:solidFill>
                        </a:rPr>
                        <a:t>Handlers’ Meteoric Javelins</a:t>
                      </a:r>
                    </a:p>
                    <a:p>
                      <a:pPr algn="ctr"/>
                      <a:r>
                        <a:rPr lang="fr-FR" sz="2400" b="1">
                          <a:solidFill>
                            <a:schemeClr val="tx1">
                              <a:lumMod val="85000"/>
                              <a:lumOff val="15000"/>
                            </a:schemeClr>
                          </a:solidFill>
                        </a:rPr>
                        <a:t>Shoot in combat</a:t>
                      </a:r>
                      <a:endParaRPr lang="fr-CH" sz="2400" b="1">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12’’</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6</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4+</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4+</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0</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960607414"/>
                  </a:ext>
                </a:extLst>
              </a:tr>
            </a:tbl>
          </a:graphicData>
        </a:graphic>
      </p:graphicFrame>
      <p:graphicFrame>
        <p:nvGraphicFramePr>
          <p:cNvPr id="2" name="Tableau 1">
            <a:extLst>
              <a:ext uri="{FF2B5EF4-FFF2-40B4-BE49-F238E27FC236}">
                <a16:creationId xmlns:a16="http://schemas.microsoft.com/office/drawing/2014/main" id="{26C57773-92C1-A7C0-6FE8-772DE07AF7B2}"/>
              </a:ext>
            </a:extLst>
          </p:cNvPr>
          <p:cNvGraphicFramePr>
            <a:graphicFrameLocks noGrp="1"/>
          </p:cNvGraphicFramePr>
          <p:nvPr>
            <p:extLst>
              <p:ext uri="{D42A27DB-BD31-4B8C-83A1-F6EECF244321}">
                <p14:modId xmlns:p14="http://schemas.microsoft.com/office/powerpoint/2010/main" val="1832657675"/>
              </p:ext>
            </p:extLst>
          </p:nvPr>
        </p:nvGraphicFramePr>
        <p:xfrm>
          <a:off x="277412" y="7977497"/>
          <a:ext cx="10923988" cy="7084338"/>
        </p:xfrm>
        <a:graphic>
          <a:graphicData uri="http://schemas.openxmlformats.org/drawingml/2006/table">
            <a:tbl>
              <a:tblPr firstRow="1" bandRow="1">
                <a:tableStyleId>{5C22544A-7EE6-4342-B048-85BDC9FD1C3A}</a:tableStyleId>
              </a:tblPr>
              <a:tblGrid>
                <a:gridCol w="2730997">
                  <a:extLst>
                    <a:ext uri="{9D8B030D-6E8A-4147-A177-3AD203B41FA5}">
                      <a16:colId xmlns:a16="http://schemas.microsoft.com/office/drawing/2014/main" val="1158755290"/>
                    </a:ext>
                  </a:extLst>
                </a:gridCol>
                <a:gridCol w="2730997">
                  <a:extLst>
                    <a:ext uri="{9D8B030D-6E8A-4147-A177-3AD203B41FA5}">
                      <a16:colId xmlns:a16="http://schemas.microsoft.com/office/drawing/2014/main" val="2324228619"/>
                    </a:ext>
                  </a:extLst>
                </a:gridCol>
                <a:gridCol w="2730997">
                  <a:extLst>
                    <a:ext uri="{9D8B030D-6E8A-4147-A177-3AD203B41FA5}">
                      <a16:colId xmlns:a16="http://schemas.microsoft.com/office/drawing/2014/main" val="2640945612"/>
                    </a:ext>
                  </a:extLst>
                </a:gridCol>
                <a:gridCol w="2730997">
                  <a:extLst>
                    <a:ext uri="{9D8B030D-6E8A-4147-A177-3AD203B41FA5}">
                      <a16:colId xmlns:a16="http://schemas.microsoft.com/office/drawing/2014/main" val="2061212489"/>
                    </a:ext>
                  </a:extLst>
                </a:gridCol>
              </a:tblGrid>
              <a:tr h="852294">
                <a:tc>
                  <a:txBody>
                    <a:bodyPr/>
                    <a:lstStyle/>
                    <a:p>
                      <a:pPr algn="ctr"/>
                      <a:r>
                        <a:rPr lang="fr-CH" sz="2400" b="0" i="0" kern="1200">
                          <a:solidFill>
                            <a:schemeClr val="lt1"/>
                          </a:solidFill>
                          <a:effectLst/>
                          <a:latin typeface="+mn-lt"/>
                          <a:ea typeface="+mn-ea"/>
                          <a:cs typeface="+mn-cs"/>
                        </a:rPr>
                        <a:t>Passive </a:t>
                      </a:r>
                      <a:endParaRPr lang="fr-CH" sz="2400"/>
                    </a:p>
                  </a:txBody>
                  <a:tcPr anchor="ctr">
                    <a:solidFill>
                      <a:schemeClr val="tx1">
                        <a:lumMod val="75000"/>
                        <a:lumOff val="25000"/>
                      </a:schemeClr>
                    </a:solidFill>
                  </a:tcPr>
                </a:tc>
                <a:tc gridSpan="2">
                  <a:txBody>
                    <a:bodyPr/>
                    <a:lstStyle/>
                    <a:p>
                      <a:pPr algn="ctr"/>
                      <a:r>
                        <a:rPr lang="fr-CH" sz="2400" b="0" i="0" kern="1200">
                          <a:solidFill>
                            <a:schemeClr val="lt1"/>
                          </a:solidFill>
                          <a:effectLst/>
                          <a:latin typeface="+mn-lt"/>
                          <a:ea typeface="+mn-ea"/>
                          <a:cs typeface="+mn-cs"/>
                        </a:rPr>
                        <a:t>Your Hero Phase</a:t>
                      </a:r>
                    </a:p>
                  </a:txBody>
                  <a:tcPr anchor="ctr">
                    <a:solidFill>
                      <a:srgbClr val="B2A04F"/>
                    </a:solidFill>
                  </a:tcPr>
                </a:tc>
                <a:tc hMerge="1">
                  <a:txBody>
                    <a:bodyPr/>
                    <a:lstStyle/>
                    <a:p>
                      <a:endParaRPr/>
                    </a:p>
                  </a:txBody>
                  <a:tcPr anchor="ctr">
                    <a:solidFill>
                      <a:srgbClr val="882024"/>
                    </a:solidFill>
                  </a:tcPr>
                </a:tc>
                <a:tc>
                  <a:txBody>
                    <a:bodyPr/>
                    <a:lstStyle/>
                    <a:p>
                      <a:pPr algn="l"/>
                      <a:r>
                        <a:rPr lang="en-US" sz="2400" b="0" i="0" kern="1200">
                          <a:solidFill>
                            <a:schemeClr val="lt1"/>
                          </a:solidFill>
                          <a:effectLst/>
                          <a:latin typeface="+mn-lt"/>
                          <a:ea typeface="+mn-ea"/>
                          <a:cs typeface="+mn-cs"/>
                        </a:rPr>
                        <a:t>Once Per Turn </a:t>
                      </a:r>
                      <a:r>
                        <a:rPr lang="en-US" sz="2000" b="0" i="0" kern="1200">
                          <a:solidFill>
                            <a:schemeClr val="lt1"/>
                          </a:solidFill>
                          <a:effectLst/>
                          <a:latin typeface="+mn-lt"/>
                          <a:ea typeface="+mn-ea"/>
                          <a:cs typeface="+mn-cs"/>
                        </a:rPr>
                        <a:t>(army)</a:t>
                      </a:r>
                    </a:p>
                    <a:p>
                      <a:pPr algn="l"/>
                      <a:r>
                        <a:rPr lang="en-US" sz="2400" b="0" i="0" kern="1200">
                          <a:solidFill>
                            <a:schemeClr val="lt1"/>
                          </a:solidFill>
                          <a:effectLst/>
                          <a:latin typeface="+mn-lt"/>
                          <a:ea typeface="+mn-ea"/>
                          <a:cs typeface="+mn-cs"/>
                        </a:rPr>
                        <a:t>Any Combat Phase</a:t>
                      </a:r>
                    </a:p>
                  </a:txBody>
                  <a:tcPr anchor="ctr">
                    <a:solidFill>
                      <a:srgbClr val="882024"/>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Battle Damaged</a:t>
                      </a:r>
                      <a:endParaRPr lang="en-US" sz="2000" b="0" i="0" kern="1200">
                        <a:solidFill>
                          <a:schemeClr val="dk1"/>
                        </a:solidFill>
                        <a:effectLst/>
                        <a:latin typeface="+mn-lt"/>
                        <a:ea typeface="+mn-ea"/>
                        <a:cs typeface="+mn-cs"/>
                      </a:endParaRPr>
                    </a:p>
                  </a:txBody>
                  <a:tcPr anchor="ctr">
                    <a:solidFill>
                      <a:srgbClr val="EEE9D6"/>
                    </a:solidFill>
                  </a:tcPr>
                </a:tc>
                <a:tc gridSpan="2">
                  <a:txBody>
                    <a:bodyPr/>
                    <a:lstStyle/>
                    <a:p>
                      <a:pPr algn="ctr"/>
                      <a:r>
                        <a:rPr lang="fr-CH" sz="1800" b="0" i="0" kern="1200">
                          <a:solidFill>
                            <a:schemeClr val="dk1"/>
                          </a:solidFill>
                          <a:effectLst/>
                          <a:latin typeface="+mn-lt"/>
                          <a:ea typeface="+mn-ea"/>
                          <a:cs typeface="+mn-cs"/>
                        </a:rPr>
                        <a:t>Cosmic Engine</a:t>
                      </a:r>
                      <a:endParaRPr lang="en-US" sz="2000" b="0" i="0" kern="1200">
                        <a:solidFill>
                          <a:schemeClr val="dk1"/>
                        </a:solidFill>
                        <a:effectLst/>
                        <a:latin typeface="+mn-lt"/>
                        <a:ea typeface="+mn-ea"/>
                        <a:cs typeface="+mn-cs"/>
                      </a:endParaRPr>
                    </a:p>
                  </a:txBody>
                  <a:tcPr anchor="ctr">
                    <a:solidFill>
                      <a:srgbClr val="EEE9D6"/>
                    </a:solidFill>
                  </a:tcPr>
                </a:tc>
                <a:tc hMerge="1">
                  <a:txBody>
                    <a:bodyPr/>
                    <a:lstStyle/>
                    <a:p>
                      <a:endParaRPr/>
                    </a:p>
                  </a:txBody>
                  <a:tcPr anchor="ctr">
                    <a:solidFill>
                      <a:srgbClr val="EEE9D6"/>
                    </a:solidFill>
                  </a:tcPr>
                </a:tc>
                <a:tc>
                  <a:txBody>
                    <a:bodyPr/>
                    <a:lstStyle/>
                    <a:p>
                      <a:pPr algn="ctr"/>
                      <a:r>
                        <a:rPr lang="fr-CH" sz="2000" b="0" i="0" kern="1200">
                          <a:solidFill>
                            <a:schemeClr val="dk1"/>
                          </a:solidFill>
                          <a:effectLst/>
                          <a:latin typeface="+mn-lt"/>
                          <a:ea typeface="+mn-ea"/>
                          <a:cs typeface="+mn-cs"/>
                        </a:rPr>
                        <a:t>Crest of Horns</a:t>
                      </a: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1468009">
                <a:tc rowSpan="4">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While this unit has 10 or more damage points, the Attacks characteristic of its </a:t>
                      </a:r>
                      <a:r>
                        <a:rPr lang="en-US" sz="2400" b="1" i="0" kern="1200">
                          <a:solidFill>
                            <a:schemeClr val="dk1"/>
                          </a:solidFill>
                          <a:effectLst/>
                          <a:latin typeface="+mn-lt"/>
                          <a:ea typeface="+mn-ea"/>
                          <a:cs typeface="+mn-cs"/>
                        </a:rPr>
                        <a:t>Stegadon’s Horns and Jaws </a:t>
                      </a:r>
                      <a:r>
                        <a:rPr lang="en-US" sz="2400" b="0" i="0" kern="1200">
                          <a:solidFill>
                            <a:schemeClr val="dk1"/>
                          </a:solidFill>
                          <a:effectLst/>
                          <a:latin typeface="+mn-lt"/>
                          <a:ea typeface="+mn-ea"/>
                          <a:cs typeface="+mn-cs"/>
                        </a:rPr>
                        <a:t>is 4.</a:t>
                      </a:r>
                      <a:endParaRPr lang="fr-CH" sz="2400"/>
                    </a:p>
                  </a:txBody>
                  <a:tcPr anchor="ctr">
                    <a:solidFill>
                      <a:srgbClr val="DAD0A6"/>
                    </a:solidFill>
                  </a:tcPr>
                </a:tc>
                <a:tc rowSpan="4">
                  <a:txBody>
                    <a:bodyPr/>
                    <a:lstStyle/>
                    <a:p>
                      <a:r>
                        <a:rPr lang="en-US" sz="2400" b="0" i="0" kern="1200">
                          <a:solidFill>
                            <a:schemeClr val="dk1"/>
                          </a:solidFill>
                          <a:effectLst/>
                          <a:latin typeface="+mn-lt"/>
                          <a:ea typeface="+mn-ea"/>
                          <a:cs typeface="+mn-cs"/>
                        </a:rPr>
                        <a:t>If it will reserve the power, place a cosmic power token next to this unit.</a:t>
                      </a:r>
                    </a:p>
                    <a:p>
                      <a:endParaRPr lang="en-US" sz="800" b="0" i="0" kern="1200">
                        <a:solidFill>
                          <a:schemeClr val="dk1"/>
                        </a:solidFill>
                        <a:effectLst/>
                        <a:latin typeface="+mn-lt"/>
                        <a:ea typeface="+mn-ea"/>
                        <a:cs typeface="+mn-cs"/>
                      </a:endParaRPr>
                    </a:p>
                    <a:p>
                      <a:r>
                        <a:rPr lang="en-US" sz="2400" b="0" i="0" kern="1200">
                          <a:solidFill>
                            <a:schemeClr val="dk1"/>
                          </a:solidFill>
                          <a:effectLst/>
                          <a:latin typeface="+mn-lt"/>
                          <a:ea typeface="+mn-ea"/>
                          <a:cs typeface="+mn-cs"/>
                        </a:rPr>
                        <a:t>If it will harness the power, roll a dice and add the number of cosmic power tokens this unit has to the roll. Then, remove all cosmic power tokens.</a:t>
                      </a:r>
                    </a:p>
                    <a:p>
                      <a:endParaRPr lang="en-US" sz="800" b="0" i="0" kern="1200">
                        <a:solidFill>
                          <a:schemeClr val="dk1"/>
                        </a:solidFill>
                        <a:effectLst/>
                        <a:latin typeface="+mn-lt"/>
                        <a:ea typeface="+mn-ea"/>
                        <a:cs typeface="+mn-cs"/>
                      </a:endParaRPr>
                    </a:p>
                    <a:p>
                      <a:r>
                        <a:rPr lang="en-US" sz="2400" b="1" i="0" kern="1200">
                          <a:solidFill>
                            <a:srgbClr val="0070C0"/>
                          </a:solidFill>
                          <a:effectLst/>
                          <a:latin typeface="+mn-lt"/>
                          <a:ea typeface="+mn-ea"/>
                          <a:cs typeface="+mn-cs"/>
                        </a:rPr>
                        <a:t>TARGET</a:t>
                      </a:r>
                      <a:r>
                        <a:rPr lang="en-US" sz="2400" b="0" i="0" kern="1200">
                          <a:solidFill>
                            <a:schemeClr val="dk1"/>
                          </a:solidFill>
                          <a:effectLst/>
                          <a:latin typeface="+mn-lt"/>
                          <a:ea typeface="+mn-ea"/>
                          <a:cs typeface="+mn-cs"/>
                        </a:rPr>
                        <a:t> : friendly </a:t>
                      </a:r>
                      <a:r>
                        <a:rPr lang="en-US" sz="2400" b="1" i="0" kern="1200">
                          <a:solidFill>
                            <a:schemeClr val="dk1"/>
                          </a:solidFill>
                          <a:effectLst/>
                          <a:latin typeface="+mn-lt"/>
                          <a:ea typeface="+mn-ea"/>
                          <a:cs typeface="+mn-cs"/>
                        </a:rPr>
                        <a:t>SERAPHON</a:t>
                      </a:r>
                      <a:r>
                        <a:rPr lang="en-US" sz="2400" b="0" i="0" kern="1200">
                          <a:solidFill>
                            <a:schemeClr val="dk1"/>
                          </a:solidFill>
                          <a:effectLst/>
                          <a:latin typeface="+mn-lt"/>
                          <a:ea typeface="+mn-ea"/>
                          <a:cs typeface="+mn-cs"/>
                        </a:rPr>
                        <a:t> units wholly within 12"</a:t>
                      </a:r>
                      <a:endParaRPr lang="fr-CH" sz="2400"/>
                    </a:p>
                  </a:txBody>
                  <a:tcPr anchor="ctr">
                    <a:solidFill>
                      <a:srgbClr val="DAD0A6"/>
                    </a:solidFill>
                  </a:tcPr>
                </a:tc>
                <a:tc>
                  <a:txBody>
                    <a:bodyPr/>
                    <a:lstStyle/>
                    <a:p>
                      <a:r>
                        <a:rPr lang="en-US" sz="2400" b="0" i="0" kern="1200">
                          <a:solidFill>
                            <a:schemeClr val="dk1"/>
                          </a:solidFill>
                          <a:effectLst/>
                          <a:latin typeface="+mn-lt"/>
                          <a:ea typeface="+mn-ea"/>
                          <a:cs typeface="+mn-cs"/>
                        </a:rPr>
                        <a:t>Healing Light: </a:t>
                      </a:r>
                    </a:p>
                    <a:p>
                      <a:r>
                        <a:rPr lang="en-US" sz="2400" b="0" i="0" kern="1200">
                          <a:solidFill>
                            <a:schemeClr val="dk1"/>
                          </a:solidFill>
                          <a:effectLst/>
                          <a:latin typeface="+mn-lt"/>
                          <a:ea typeface="+mn-ea"/>
                          <a:cs typeface="+mn-cs"/>
                        </a:rPr>
                        <a:t>On a 3+, you can </a:t>
                      </a:r>
                      <a:r>
                        <a:rPr lang="en-US" sz="2400" b="1" i="0" kern="1200">
                          <a:solidFill>
                            <a:schemeClr val="dk1"/>
                          </a:solidFill>
                          <a:effectLst/>
                          <a:latin typeface="+mn-lt"/>
                          <a:ea typeface="+mn-ea"/>
                          <a:cs typeface="+mn-cs"/>
                        </a:rPr>
                        <a:t>Heal (D3) </a:t>
                      </a:r>
                      <a:r>
                        <a:rPr lang="en-US" sz="2400" b="0" i="0" kern="1200">
                          <a:solidFill>
                            <a:schemeClr val="dk1"/>
                          </a:solidFill>
                          <a:effectLst/>
                          <a:latin typeface="+mn-lt"/>
                          <a:ea typeface="+mn-ea"/>
                          <a:cs typeface="+mn-cs"/>
                        </a:rPr>
                        <a:t>all </a:t>
                      </a:r>
                      <a:r>
                        <a:rPr lang="en-US" sz="2400" b="1" i="0" kern="1200">
                          <a:solidFill>
                            <a:srgbClr val="0070C0"/>
                          </a:solidFill>
                          <a:effectLst/>
                          <a:latin typeface="+mn-lt"/>
                          <a:ea typeface="+mn-ea"/>
                          <a:cs typeface="+mn-cs"/>
                        </a:rPr>
                        <a:t>TARGET.</a:t>
                      </a:r>
                      <a:endParaRPr lang="en-US" sz="2400" b="0" i="0" kern="1200">
                        <a:solidFill>
                          <a:schemeClr val="dk1"/>
                        </a:solidFill>
                        <a:effectLst/>
                        <a:latin typeface="+mn-lt"/>
                        <a:ea typeface="+mn-ea"/>
                        <a:cs typeface="+mn-cs"/>
                      </a:endParaRPr>
                    </a:p>
                  </a:txBody>
                  <a:tcPr anchor="ctr">
                    <a:solidFill>
                      <a:srgbClr val="DAD0A6"/>
                    </a:solidFill>
                  </a:tcPr>
                </a:tc>
                <a:tc rowSpan="2">
                  <a:txBody>
                    <a:bodyPr/>
                    <a:lstStyle/>
                    <a:p>
                      <a:r>
                        <a:rPr lang="en-US" sz="2400" b="0" i="0" kern="1200">
                          <a:solidFill>
                            <a:schemeClr val="dk1"/>
                          </a:solidFill>
                          <a:effectLst/>
                          <a:latin typeface="+mn-lt"/>
                          <a:ea typeface="+mn-ea"/>
                          <a:cs typeface="+mn-cs"/>
                        </a:rPr>
                        <a:t>Pick an enemy unit that charged this turn and is in combat with this unit to be the target.</a:t>
                      </a:r>
                      <a:endParaRPr lang="en-US" sz="2400" b="0" i="0" kern="120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r h="940165">
                <a:tc vMerge="1">
                  <a:txBody>
                    <a:bodyPr/>
                    <a:lstStyle/>
                    <a:p>
                      <a:endParaRPr lang="fr-CH"/>
                    </a:p>
                  </a:txBody>
                  <a:tcPr/>
                </a:tc>
                <a:tc vMerge="1">
                  <a:txBody>
                    <a:bodyPr/>
                    <a:lstStyle/>
                    <a:p>
                      <a:endParaRPr lang="fr-CH"/>
                    </a:p>
                  </a:txBody>
                  <a:tcPr/>
                </a:tc>
                <a:tc rowSpan="2">
                  <a:txBody>
                    <a:bodyPr/>
                    <a:lstStyle/>
                    <a:p>
                      <a:pPr marL="0" marR="0" lvl="0" indent="0" algn="l" defTabSz="1143000"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Starlight Summons: On a 5+, you can pick up to 3 </a:t>
                      </a:r>
                      <a:r>
                        <a:rPr lang="en-US" sz="2400" b="1" i="0" kern="1200">
                          <a:solidFill>
                            <a:srgbClr val="0070C0"/>
                          </a:solidFill>
                          <a:effectLst/>
                          <a:latin typeface="+mn-lt"/>
                          <a:ea typeface="+mn-ea"/>
                          <a:cs typeface="+mn-cs"/>
                        </a:rPr>
                        <a:t>TARGET</a:t>
                      </a:r>
                      <a:r>
                        <a:rPr lang="en-US" sz="2400" b="0" i="0" kern="1200">
                          <a:solidFill>
                            <a:schemeClr val="dk1"/>
                          </a:solidFill>
                          <a:effectLst/>
                          <a:latin typeface="+mn-lt"/>
                          <a:ea typeface="+mn-ea"/>
                          <a:cs typeface="+mn-cs"/>
                        </a:rPr>
                        <a:t> Return 1 slain model to each unit.</a:t>
                      </a:r>
                    </a:p>
                  </a:txBody>
                  <a:tcPr anchor="ctr">
                    <a:solidFill>
                      <a:srgbClr val="EEE9D6"/>
                    </a:solidFill>
                  </a:tcPr>
                </a:tc>
                <a:tc vMerge="1">
                  <a:txBody>
                    <a:bodyPr/>
                    <a:lstStyle/>
                    <a:p>
                      <a:endParaRPr lang="fr-CH"/>
                    </a:p>
                  </a:txBody>
                  <a:tcPr/>
                </a:tc>
                <a:extLst>
                  <a:ext uri="{0D108BD9-81ED-4DB2-BD59-A6C34878D82A}">
                    <a16:rowId xmlns:a16="http://schemas.microsoft.com/office/drawing/2014/main" val="600379342"/>
                  </a:ext>
                </a:extLst>
              </a:tr>
              <a:tr h="672465">
                <a:tc vMerge="1">
                  <a:txBody>
                    <a:bodyPr/>
                    <a:lstStyle/>
                    <a:p>
                      <a:endParaRPr lang="fr-CH"/>
                    </a:p>
                  </a:txBody>
                  <a:tcPr/>
                </a:tc>
                <a:tc vMerge="1">
                  <a:txBody>
                    <a:bodyPr/>
                    <a:lstStyle/>
                    <a:p>
                      <a:endParaRPr lang="fr-CH"/>
                    </a:p>
                  </a:txBody>
                  <a:tcPr/>
                </a:tc>
                <a:tc vMerge="1">
                  <a:txBody>
                    <a:bodyPr/>
                    <a:lstStyle/>
                    <a:p>
                      <a:endParaRPr lang="fr-CH"/>
                    </a:p>
                  </a:txBody>
                  <a:tcPr/>
                </a:tc>
                <a:tc rowSpan="2">
                  <a:txBody>
                    <a:bodyPr/>
                    <a:lstStyle/>
                    <a:p>
                      <a:r>
                        <a:rPr lang="en-US" sz="2400" b="0" i="0" kern="1200">
                          <a:solidFill>
                            <a:schemeClr val="tx1"/>
                          </a:solidFill>
                          <a:effectLst/>
                          <a:latin typeface="+mn-lt"/>
                          <a:ea typeface="+mn-ea"/>
                          <a:cs typeface="+mn-cs"/>
                        </a:rPr>
                        <a:t>Roll a D3. On a 2+:</a:t>
                      </a:r>
                    </a:p>
                    <a:p>
                      <a:endParaRPr lang="en-US" sz="800" b="0" i="0" kern="1200">
                        <a:solidFill>
                          <a:schemeClr val="tx1"/>
                        </a:solidFill>
                        <a:effectLst/>
                        <a:latin typeface="+mn-lt"/>
                        <a:ea typeface="+mn-ea"/>
                        <a:cs typeface="+mn-cs"/>
                      </a:endParaRPr>
                    </a:p>
                    <a:p>
                      <a:r>
                        <a:rPr lang="en-US" sz="2400" b="0" i="0" kern="1200">
                          <a:solidFill>
                            <a:schemeClr val="tx1"/>
                          </a:solidFill>
                          <a:effectLst/>
                          <a:latin typeface="+mn-lt"/>
                          <a:ea typeface="+mn-ea"/>
                          <a:cs typeface="+mn-cs"/>
                        </a:rPr>
                        <a:t>• Inflict an amount of mortal damage </a:t>
                      </a:r>
                    </a:p>
                    <a:p>
                      <a:r>
                        <a:rPr lang="en-US" sz="2400" b="0" i="0" kern="1200">
                          <a:solidFill>
                            <a:schemeClr val="tx1"/>
                          </a:solidFill>
                          <a:effectLst/>
                          <a:latin typeface="+mn-lt"/>
                          <a:ea typeface="+mn-ea"/>
                          <a:cs typeface="+mn-cs"/>
                        </a:rPr>
                        <a:t>• Add 1 to save rolls for attacks made by that enemy unit for the rest of the turn.</a:t>
                      </a:r>
                    </a:p>
                    <a:p>
                      <a:r>
                        <a:rPr lang="en-US" sz="2400" b="0" i="0" kern="1200">
                          <a:solidFill>
                            <a:srgbClr val="FF0000"/>
                          </a:solidFill>
                          <a:effectLst/>
                          <a:latin typeface="+mn-lt"/>
                          <a:ea typeface="+mn-ea"/>
                          <a:cs typeface="+mn-cs"/>
                        </a:rPr>
                        <a:t>Keywords: </a:t>
                      </a:r>
                      <a:r>
                        <a:rPr lang="en-US" sz="2400" b="1" i="0" kern="1200">
                          <a:solidFill>
                            <a:srgbClr val="FF0000"/>
                          </a:solidFill>
                          <a:effectLst/>
                          <a:latin typeface="+mn-lt"/>
                          <a:ea typeface="+mn-ea"/>
                          <a:cs typeface="+mn-cs"/>
                        </a:rPr>
                        <a:t>Rampage</a:t>
                      </a:r>
                    </a:p>
                  </a:txBody>
                  <a:tcPr anchor="ctr">
                    <a:solidFill>
                      <a:srgbClr val="DAD0A6"/>
                    </a:solidFill>
                  </a:tcPr>
                </a:tc>
                <a:extLst>
                  <a:ext uri="{0D108BD9-81ED-4DB2-BD59-A6C34878D82A}">
                    <a16:rowId xmlns:a16="http://schemas.microsoft.com/office/drawing/2014/main" val="1437533679"/>
                  </a:ext>
                </a:extLst>
              </a:tr>
              <a:tr h="1981200">
                <a:tc vMerge="1">
                  <a:txBody>
                    <a:bodyPr/>
                    <a:lstStyle/>
                    <a:p>
                      <a:endParaRPr lang="fr-CH"/>
                    </a:p>
                  </a:txBody>
                  <a:tcPr/>
                </a:tc>
                <a:tc vMerge="1">
                  <a:txBody>
                    <a:bodyPr/>
                    <a:lstStyle/>
                    <a:p>
                      <a:endParaRPr lang="fr-CH"/>
                    </a:p>
                  </a:txBody>
                  <a:tcPr/>
                </a:tc>
                <a:tc>
                  <a:txBody>
                    <a:bodyPr/>
                    <a:lstStyle/>
                    <a:p>
                      <a:r>
                        <a:rPr lang="en-US" sz="2400" b="0" i="0" kern="1200">
                          <a:solidFill>
                            <a:schemeClr val="dk1"/>
                          </a:solidFill>
                          <a:effectLst/>
                          <a:latin typeface="+mn-lt"/>
                          <a:ea typeface="+mn-ea"/>
                          <a:cs typeface="+mn-cs"/>
                        </a:rPr>
                        <a:t>Time Slows: </a:t>
                      </a:r>
                    </a:p>
                    <a:p>
                      <a:r>
                        <a:rPr lang="en-US" sz="2400" b="0" i="0" kern="1200">
                          <a:solidFill>
                            <a:schemeClr val="dk1"/>
                          </a:solidFill>
                          <a:effectLst/>
                          <a:latin typeface="+mn-lt"/>
                          <a:ea typeface="+mn-ea"/>
                          <a:cs typeface="+mn-cs"/>
                        </a:rPr>
                        <a:t>On a 6+, you can pick up to 3 </a:t>
                      </a:r>
                      <a:r>
                        <a:rPr lang="en-US" sz="2400" b="1" i="0" kern="1200">
                          <a:solidFill>
                            <a:srgbClr val="0070C0"/>
                          </a:solidFill>
                          <a:effectLst/>
                          <a:latin typeface="+mn-lt"/>
                          <a:ea typeface="+mn-ea"/>
                          <a:cs typeface="+mn-cs"/>
                        </a:rPr>
                        <a:t>TARGET</a:t>
                      </a:r>
                      <a:endParaRPr lang="en-US" sz="2400" b="0" i="0" kern="1200">
                        <a:solidFill>
                          <a:schemeClr val="dk1"/>
                        </a:solidFill>
                        <a:effectLst/>
                        <a:latin typeface="+mn-lt"/>
                        <a:ea typeface="+mn-ea"/>
                        <a:cs typeface="+mn-cs"/>
                      </a:endParaRPr>
                    </a:p>
                    <a:p>
                      <a:r>
                        <a:rPr lang="en-US" sz="2400" b="0" i="0" kern="1200">
                          <a:solidFill>
                            <a:schemeClr val="dk1"/>
                          </a:solidFill>
                          <a:effectLst/>
                          <a:latin typeface="+mn-lt"/>
                          <a:ea typeface="+mn-ea"/>
                          <a:cs typeface="+mn-cs"/>
                        </a:rPr>
                        <a:t>Those units have </a:t>
                      </a:r>
                      <a:r>
                        <a:rPr lang="en-US" sz="2400" b="1" i="0" kern="1200">
                          <a:solidFill>
                            <a:schemeClr val="dk1"/>
                          </a:solidFill>
                          <a:effectLst/>
                          <a:latin typeface="+mn-lt"/>
                          <a:ea typeface="+mn-ea"/>
                          <a:cs typeface="+mn-cs"/>
                        </a:rPr>
                        <a:t>STRIKE-FIRST</a:t>
                      </a:r>
                      <a:r>
                        <a:rPr lang="en-US" sz="2400" b="0" i="0" kern="1200">
                          <a:solidFill>
                            <a:schemeClr val="dk1"/>
                          </a:solidFill>
                          <a:effectLst/>
                          <a:latin typeface="+mn-lt"/>
                          <a:ea typeface="+mn-ea"/>
                          <a:cs typeface="+mn-cs"/>
                        </a:rPr>
                        <a:t> for the rest of the turn.</a:t>
                      </a:r>
                      <a:endParaRPr lang="en-US" sz="2400" b="0" i="0" kern="1200">
                        <a:solidFill>
                          <a:srgbClr val="FF0000"/>
                        </a:solidFill>
                        <a:effectLst/>
                        <a:latin typeface="+mn-lt"/>
                        <a:ea typeface="+mn-ea"/>
                        <a:cs typeface="+mn-cs"/>
                      </a:endParaRPr>
                    </a:p>
                  </a:txBody>
                  <a:tcPr anchor="ctr">
                    <a:solidFill>
                      <a:srgbClr val="DAD0A6"/>
                    </a:solidFill>
                  </a:tcPr>
                </a:tc>
                <a:tc vMerge="1">
                  <a:txBody>
                    <a:bodyPr/>
                    <a:lstStyle/>
                    <a:p>
                      <a:endParaRPr lang="fr-CH"/>
                    </a:p>
                  </a:txBody>
                  <a:tcPr/>
                </a:tc>
                <a:extLst>
                  <a:ext uri="{0D108BD9-81ED-4DB2-BD59-A6C34878D82A}">
                    <a16:rowId xmlns:a16="http://schemas.microsoft.com/office/drawing/2014/main" val="4070364517"/>
                  </a:ext>
                </a:extLst>
              </a:tr>
            </a:tbl>
          </a:graphicData>
        </a:graphic>
      </p:graphicFrame>
      <p:pic>
        <p:nvPicPr>
          <p:cNvPr id="6" name="Image 5">
            <a:extLst>
              <a:ext uri="{FF2B5EF4-FFF2-40B4-BE49-F238E27FC236}">
                <a16:creationId xmlns:a16="http://schemas.microsoft.com/office/drawing/2014/main" id="{E9F5BA4C-F0E2-2C91-98DD-45D2B6E71F81}"/>
              </a:ext>
            </a:extLst>
          </p:cNvPr>
          <p:cNvPicPr>
            <a:picLocks noChangeAspect="1"/>
          </p:cNvPicPr>
          <p:nvPr/>
        </p:nvPicPr>
        <p:blipFill>
          <a:blip r:embed="rId4"/>
          <a:stretch>
            <a:fillRect/>
          </a:stretch>
        </p:blipFill>
        <p:spPr>
          <a:xfrm>
            <a:off x="2596009" y="8148985"/>
            <a:ext cx="246692" cy="339201"/>
          </a:xfrm>
          <a:prstGeom prst="rect">
            <a:avLst/>
          </a:prstGeom>
        </p:spPr>
      </p:pic>
      <p:pic>
        <p:nvPicPr>
          <p:cNvPr id="12" name="Image 11">
            <a:extLst>
              <a:ext uri="{FF2B5EF4-FFF2-40B4-BE49-F238E27FC236}">
                <a16:creationId xmlns:a16="http://schemas.microsoft.com/office/drawing/2014/main" id="{A122E175-BDA4-F587-A728-F4285D3DC9A9}"/>
              </a:ext>
            </a:extLst>
          </p:cNvPr>
          <p:cNvPicPr>
            <a:picLocks noChangeAspect="1"/>
          </p:cNvPicPr>
          <p:nvPr/>
        </p:nvPicPr>
        <p:blipFill>
          <a:blip r:embed="rId5"/>
          <a:stretch>
            <a:fillRect/>
          </a:stretch>
        </p:blipFill>
        <p:spPr>
          <a:xfrm>
            <a:off x="10865199" y="8684420"/>
            <a:ext cx="327478" cy="327478"/>
          </a:xfrm>
          <a:prstGeom prst="rect">
            <a:avLst/>
          </a:prstGeom>
          <a:solidFill>
            <a:srgbClr val="882024"/>
          </a:solidFill>
        </p:spPr>
      </p:pic>
      <p:pic>
        <p:nvPicPr>
          <p:cNvPr id="14" name="Image 13">
            <a:extLst>
              <a:ext uri="{FF2B5EF4-FFF2-40B4-BE49-F238E27FC236}">
                <a16:creationId xmlns:a16="http://schemas.microsoft.com/office/drawing/2014/main" id="{184C00B3-36E2-A027-B7A9-08536AC93CF5}"/>
              </a:ext>
            </a:extLst>
          </p:cNvPr>
          <p:cNvPicPr>
            <a:picLocks noChangeAspect="1"/>
          </p:cNvPicPr>
          <p:nvPr/>
        </p:nvPicPr>
        <p:blipFill>
          <a:blip r:embed="rId6"/>
          <a:stretch>
            <a:fillRect/>
          </a:stretch>
        </p:blipFill>
        <p:spPr>
          <a:xfrm>
            <a:off x="7921004" y="8134392"/>
            <a:ext cx="373091" cy="353794"/>
          </a:xfrm>
          <a:prstGeom prst="rect">
            <a:avLst/>
          </a:prstGeom>
          <a:solidFill>
            <a:srgbClr val="B2A04F"/>
          </a:solidFill>
        </p:spPr>
      </p:pic>
      <p:pic>
        <p:nvPicPr>
          <p:cNvPr id="15" name="Image 14">
            <a:extLst>
              <a:ext uri="{FF2B5EF4-FFF2-40B4-BE49-F238E27FC236}">
                <a16:creationId xmlns:a16="http://schemas.microsoft.com/office/drawing/2014/main" id="{8B673F4E-D883-CD5E-ADAE-027F4BB66357}"/>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61056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21" name="Ellipse 20">
            <a:extLst>
              <a:ext uri="{FF2B5EF4-FFF2-40B4-BE49-F238E27FC236}">
                <a16:creationId xmlns:a16="http://schemas.microsoft.com/office/drawing/2014/main" id="{F3DFB941-6B28-65FC-DFBF-0640C9F8D1AB}"/>
              </a:ext>
            </a:extLst>
          </p:cNvPr>
          <p:cNvSpPr/>
          <p:nvPr/>
        </p:nvSpPr>
        <p:spPr>
          <a:xfrm>
            <a:off x="-6057977" y="3065145"/>
            <a:ext cx="589400" cy="589400"/>
          </a:xfrm>
          <a:prstGeom prst="ellipse">
            <a:avLst/>
          </a:prstGeom>
          <a:solidFill>
            <a:srgbClr val="B2A04F"/>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3" name="Ellipse 22">
            <a:extLst>
              <a:ext uri="{FF2B5EF4-FFF2-40B4-BE49-F238E27FC236}">
                <a16:creationId xmlns:a16="http://schemas.microsoft.com/office/drawing/2014/main" id="{7B21050C-7FBA-A602-EECB-0A3A7DBEE689}"/>
              </a:ext>
            </a:extLst>
          </p:cNvPr>
          <p:cNvSpPr/>
          <p:nvPr/>
        </p:nvSpPr>
        <p:spPr>
          <a:xfrm>
            <a:off x="-4809750" y="3065145"/>
            <a:ext cx="589400" cy="589400"/>
          </a:xfrm>
          <a:prstGeom prst="ellipse">
            <a:avLst/>
          </a:prstGeom>
          <a:solidFill>
            <a:srgbClr val="882024"/>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4156730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C2040-6DE8-0513-8F81-6987E2246F5C}"/>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DAF386F9-B868-8B9B-B37C-6FC4295C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graphicFrame>
        <p:nvGraphicFramePr>
          <p:cNvPr id="2" name="Tableau 1">
            <a:extLst>
              <a:ext uri="{FF2B5EF4-FFF2-40B4-BE49-F238E27FC236}">
                <a16:creationId xmlns:a16="http://schemas.microsoft.com/office/drawing/2014/main" id="{D5A70DAB-2CA8-BA38-BFF3-5536F24935F7}"/>
              </a:ext>
            </a:extLst>
          </p:cNvPr>
          <p:cNvGraphicFramePr>
            <a:graphicFrameLocks noGrp="1"/>
          </p:cNvGraphicFramePr>
          <p:nvPr>
            <p:extLst>
              <p:ext uri="{D42A27DB-BD31-4B8C-83A1-F6EECF244321}">
                <p14:modId xmlns:p14="http://schemas.microsoft.com/office/powerpoint/2010/main" val="1750047061"/>
              </p:ext>
            </p:extLst>
          </p:nvPr>
        </p:nvGraphicFramePr>
        <p:xfrm>
          <a:off x="272095" y="9919109"/>
          <a:ext cx="10929600" cy="5248730"/>
        </p:xfrm>
        <a:graphic>
          <a:graphicData uri="http://schemas.openxmlformats.org/drawingml/2006/table">
            <a:tbl>
              <a:tblPr firstRow="1" bandRow="1">
                <a:tableStyleId>{5C22544A-7EE6-4342-B048-85BDC9FD1C3A}</a:tableStyleId>
              </a:tblPr>
              <a:tblGrid>
                <a:gridCol w="3643200">
                  <a:extLst>
                    <a:ext uri="{9D8B030D-6E8A-4147-A177-3AD203B41FA5}">
                      <a16:colId xmlns:a16="http://schemas.microsoft.com/office/drawing/2014/main" val="2061212489"/>
                    </a:ext>
                  </a:extLst>
                </a:gridCol>
                <a:gridCol w="3643200">
                  <a:extLst>
                    <a:ext uri="{9D8B030D-6E8A-4147-A177-3AD203B41FA5}">
                      <a16:colId xmlns:a16="http://schemas.microsoft.com/office/drawing/2014/main" val="1872162020"/>
                    </a:ext>
                  </a:extLst>
                </a:gridCol>
                <a:gridCol w="3643200">
                  <a:extLst>
                    <a:ext uri="{9D8B030D-6E8A-4147-A177-3AD203B41FA5}">
                      <a16:colId xmlns:a16="http://schemas.microsoft.com/office/drawing/2014/main" val="2215143103"/>
                    </a:ext>
                  </a:extLst>
                </a:gridCol>
              </a:tblGrid>
              <a:tr h="847699">
                <a:tc>
                  <a:txBody>
                    <a:bodyPr/>
                    <a:lstStyle/>
                    <a:p>
                      <a:pPr algn="ctr"/>
                      <a:r>
                        <a:rPr lang="fr-CH" sz="2400" b="1" i="0" kern="1200">
                          <a:solidFill>
                            <a:schemeClr val="lt1"/>
                          </a:solidFill>
                          <a:effectLst/>
                          <a:latin typeface="+mn-lt"/>
                          <a:ea typeface="+mn-ea"/>
                          <a:cs typeface="+mn-cs"/>
                        </a:rPr>
                        <a:t>Passive</a:t>
                      </a:r>
                      <a:endParaRPr lang="fr-CH" sz="2400" b="1" dirty="0"/>
                    </a:p>
                  </a:txBody>
                  <a:tcPr anchor="ctr">
                    <a:solidFill>
                      <a:srgbClr val="404040"/>
                    </a:solidFill>
                  </a:tcPr>
                </a:tc>
                <a:tc>
                  <a:txBody>
                    <a:bodyPr/>
                    <a:lstStyle/>
                    <a:p>
                      <a:pPr algn="ctr"/>
                      <a:r>
                        <a:rPr lang="fr-CH" sz="2400" dirty="0"/>
                        <a:t> Passive</a:t>
                      </a:r>
                    </a:p>
                  </a:txBody>
                  <a:tcPr anchor="ctr">
                    <a:solidFill>
                      <a:srgbClr val="595959"/>
                    </a:solidFill>
                  </a:tcPr>
                </a:tc>
                <a:tc>
                  <a:txBody>
                    <a:bodyPr/>
                    <a:lstStyle/>
                    <a:p>
                      <a:pPr algn="l"/>
                      <a:r>
                        <a:rPr lang="fr-CH" sz="2400"/>
                        <a:t>Once Per Turn (Army),</a:t>
                      </a:r>
                    </a:p>
                    <a:p>
                      <a:pPr algn="l"/>
                      <a:r>
                        <a:rPr lang="fr-CH" sz="2400"/>
                        <a:t>Any Combat Phase</a:t>
                      </a:r>
                      <a:endParaRPr lang="fr-CH" sz="2400" dirty="0"/>
                    </a:p>
                  </a:txBody>
                  <a:tcPr anchor="ctr">
                    <a:solidFill>
                      <a:srgbClr val="882024"/>
                    </a:solidFill>
                  </a:tcPr>
                </a:tc>
                <a:extLst>
                  <a:ext uri="{0D108BD9-81ED-4DB2-BD59-A6C34878D82A}">
                    <a16:rowId xmlns:a16="http://schemas.microsoft.com/office/drawing/2014/main" val="2579638233"/>
                  </a:ext>
                </a:extLst>
              </a:tr>
              <a:tr h="408151">
                <a:tc>
                  <a:txBody>
                    <a:bodyPr/>
                    <a:lstStyle/>
                    <a:p>
                      <a:pPr algn="ctr"/>
                      <a:r>
                        <a:rPr lang="fr-CH" sz="2000" b="0" i="0" kern="1200">
                          <a:solidFill>
                            <a:schemeClr val="dk1"/>
                          </a:solidFill>
                          <a:effectLst/>
                          <a:latin typeface="+mn-lt"/>
                          <a:ea typeface="+mn-ea"/>
                          <a:cs typeface="+mn-cs"/>
                        </a:rPr>
                        <a:t>Battle damaged</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dirty="0">
                          <a:solidFill>
                            <a:schemeClr val="dk1"/>
                          </a:solidFill>
                          <a:effectLst/>
                          <a:latin typeface="+mn-lt"/>
                          <a:ea typeface="+mn-ea"/>
                          <a:cs typeface="+mn-cs"/>
                        </a:rPr>
                        <a:t>Skink Coordination</a:t>
                      </a:r>
                    </a:p>
                  </a:txBody>
                  <a:tcPr anchor="ctr">
                    <a:solidFill>
                      <a:srgbClr val="EEE9D6"/>
                    </a:solidFill>
                  </a:tcPr>
                </a:tc>
                <a:tc>
                  <a:txBody>
                    <a:bodyPr/>
                    <a:lstStyle/>
                    <a:p>
                      <a:pPr algn="ctr"/>
                      <a:r>
                        <a:rPr lang="en-US" sz="2000" b="0" i="0" kern="1200">
                          <a:solidFill>
                            <a:schemeClr val="dk1"/>
                          </a:solidFill>
                          <a:effectLst/>
                          <a:latin typeface="+mn-lt"/>
                          <a:ea typeface="+mn-ea"/>
                          <a:cs typeface="+mn-cs"/>
                        </a:rPr>
                        <a:t>Crushing Stomps</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42928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While this unit has 10 or more damage points, the Attacks characteristic of its </a:t>
                      </a:r>
                      <a:r>
                        <a:rPr lang="en-US" sz="2400" b="1"/>
                        <a:t>Stegadon’s Horns and Jaws </a:t>
                      </a:r>
                      <a:r>
                        <a:rPr lang="en-US" sz="2400"/>
                        <a:t>is 4.</a:t>
                      </a:r>
                      <a:endParaRPr lang="en-US" sz="2400" b="0" i="0" kern="1200" dirty="0">
                        <a:solidFill>
                          <a:srgbClr val="FF0000"/>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If a friendly </a:t>
                      </a:r>
                      <a:r>
                        <a:rPr lang="en-US" sz="2400" b="1" i="0" kern="1200" dirty="0">
                          <a:solidFill>
                            <a:schemeClr val="tx1"/>
                          </a:solidFill>
                          <a:effectLst/>
                          <a:latin typeface="+mn-lt"/>
                          <a:ea typeface="+mn-ea"/>
                          <a:cs typeface="+mn-cs"/>
                        </a:rPr>
                        <a:t>non-MONSTER SKINK</a:t>
                      </a:r>
                      <a:r>
                        <a:rPr lang="en-US" sz="2400" b="0" i="0" kern="1200" dirty="0">
                          <a:solidFill>
                            <a:schemeClr val="tx1"/>
                          </a:solidFill>
                          <a:effectLst/>
                          <a:latin typeface="+mn-lt"/>
                          <a:ea typeface="+mn-ea"/>
                          <a:cs typeface="+mn-cs"/>
                        </a:rPr>
                        <a:t> unit uses the ‘Redeploy’ command while it is wholly within 18" of this unit, no command points are spent.</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Pick an enemy unit in combat with this unit.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0" i="0" kern="1200" dirty="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Roll a D3. On a 2+, inflict an amount of mortal damage on the target equal to the roll. Add 2 to the amount of mortal damage inflicted, if any, if this unit charged this turn.</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1" i="0" kern="1200" dirty="0">
                        <a:solidFill>
                          <a:srgbClr val="FF0000"/>
                        </a:solidFill>
                        <a:effectLst/>
                        <a:latin typeface="+mn-lt"/>
                        <a:ea typeface="+mn-ea"/>
                        <a:cs typeface="+mn-cs"/>
                      </a:endParaRPr>
                    </a:p>
                    <a:p>
                      <a:r>
                        <a:rPr lang="en-US" sz="2400" b="0" i="0" kern="1200" dirty="0">
                          <a:solidFill>
                            <a:srgbClr val="FF0000"/>
                          </a:solidFill>
                          <a:effectLst/>
                          <a:latin typeface="+mn-lt"/>
                          <a:ea typeface="+mn-ea"/>
                          <a:cs typeface="+mn-cs"/>
                        </a:rPr>
                        <a:t>Keywords: </a:t>
                      </a:r>
                      <a:r>
                        <a:rPr lang="en-US" sz="2400" b="1" i="0" kern="1200" dirty="0">
                          <a:solidFill>
                            <a:srgbClr val="FF0000"/>
                          </a:solidFill>
                          <a:effectLst/>
                          <a:latin typeface="+mn-lt"/>
                          <a:ea typeface="+mn-ea"/>
                          <a:cs typeface="+mn-cs"/>
                        </a:rPr>
                        <a:t>Rampage</a:t>
                      </a: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8" name="Rectangle : coins arrondis 7">
            <a:extLst>
              <a:ext uri="{FF2B5EF4-FFF2-40B4-BE49-F238E27FC236}">
                <a16:creationId xmlns:a16="http://schemas.microsoft.com/office/drawing/2014/main" id="{58765A64-51E4-80FA-55AF-E682131A3AFD}"/>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STEGADON CHIEF</a:t>
            </a:r>
          </a:p>
        </p:txBody>
      </p:sp>
      <p:sp>
        <p:nvSpPr>
          <p:cNvPr id="11" name="Rectangle : coins arrondis 10">
            <a:extLst>
              <a:ext uri="{FF2B5EF4-FFF2-40B4-BE49-F238E27FC236}">
                <a16:creationId xmlns:a16="http://schemas.microsoft.com/office/drawing/2014/main" id="{3881BAAD-81E9-9FAF-3DA2-1DCD2D727B3C}"/>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Hero, Monster,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305EC35F-BFC3-B637-A33C-BB0568C3D43E}"/>
              </a:ext>
            </a:extLst>
          </p:cNvPr>
          <p:cNvGraphicFramePr>
            <a:graphicFrameLocks noGrp="1"/>
          </p:cNvGraphicFramePr>
          <p:nvPr>
            <p:extLst>
              <p:ext uri="{D42A27DB-BD31-4B8C-83A1-F6EECF244321}">
                <p14:modId xmlns:p14="http://schemas.microsoft.com/office/powerpoint/2010/main" val="2696756305"/>
              </p:ext>
            </p:extLst>
          </p:nvPr>
        </p:nvGraphicFramePr>
        <p:xfrm>
          <a:off x="2301660" y="5536755"/>
          <a:ext cx="8890614" cy="201168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Stegadon’s Horns and Jaws</a:t>
                      </a:r>
                    </a:p>
                    <a:p>
                      <a:pPr algn="ctr"/>
                      <a:r>
                        <a:rPr lang="fr-CH" sz="2400" b="1"/>
                        <a:t>Charge (+1 Damage)</a:t>
                      </a:r>
                    </a:p>
                    <a:p>
                      <a:pPr algn="ctr"/>
                      <a:r>
                        <a:rPr lang="fr-CH" sz="2400" b="1"/>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r h="165788">
                <a:tc>
                  <a:txBody>
                    <a:bodyPr/>
                    <a:lstStyle/>
                    <a:p>
                      <a:pPr algn="ctr"/>
                      <a:r>
                        <a:rPr lang="fr-CH" sz="2400" b="0"/>
                        <a:t>Meteoric Warspear</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383183570"/>
                  </a:ext>
                </a:extLst>
              </a:tr>
            </a:tbl>
          </a:graphicData>
        </a:graphic>
      </p:graphicFrame>
      <p:sp>
        <p:nvSpPr>
          <p:cNvPr id="16" name="Rectangle : coins arrondis 15">
            <a:extLst>
              <a:ext uri="{FF2B5EF4-FFF2-40B4-BE49-F238E27FC236}">
                <a16:creationId xmlns:a16="http://schemas.microsoft.com/office/drawing/2014/main" id="{6AA8318A-E6E0-D6C1-74CC-6B838C105467}"/>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8’’</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63EDB1A4-8F26-3E8A-DE8B-27084AD686F8}"/>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E3D2812B-A7B2-332A-A2A9-766A1E559A13}"/>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675D3BF8-DFA6-E092-AACA-CD55D1472D69}"/>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C20F15AA-6D83-16CB-906F-7815BDD9BEF2}"/>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3" name="Tableau 2">
            <a:extLst>
              <a:ext uri="{FF2B5EF4-FFF2-40B4-BE49-F238E27FC236}">
                <a16:creationId xmlns:a16="http://schemas.microsoft.com/office/drawing/2014/main" id="{FD41C1DF-9964-C26D-3056-CA7176C6DDB7}"/>
              </a:ext>
            </a:extLst>
          </p:cNvPr>
          <p:cNvGraphicFramePr>
            <a:graphicFrameLocks noGrp="1"/>
          </p:cNvGraphicFramePr>
          <p:nvPr>
            <p:extLst>
              <p:ext uri="{D42A27DB-BD31-4B8C-83A1-F6EECF244321}">
                <p14:modId xmlns:p14="http://schemas.microsoft.com/office/powerpoint/2010/main" val="364370547"/>
              </p:ext>
            </p:extLst>
          </p:nvPr>
        </p:nvGraphicFramePr>
        <p:xfrm>
          <a:off x="2301662" y="2263647"/>
          <a:ext cx="8890612" cy="3139440"/>
        </p:xfrm>
        <a:graphic>
          <a:graphicData uri="http://schemas.openxmlformats.org/drawingml/2006/table">
            <a:tbl>
              <a:tblPr firstRow="1" bandRow="1">
                <a:tableStyleId>{5C22544A-7EE6-4342-B048-85BDC9FD1C3A}</a:tableStyleId>
              </a:tblPr>
              <a:tblGrid>
                <a:gridCol w="3127588">
                  <a:extLst>
                    <a:ext uri="{9D8B030D-6E8A-4147-A177-3AD203B41FA5}">
                      <a16:colId xmlns:a16="http://schemas.microsoft.com/office/drawing/2014/main" val="3387291080"/>
                    </a:ext>
                  </a:extLst>
                </a:gridCol>
                <a:gridCol w="960504">
                  <a:extLst>
                    <a:ext uri="{9D8B030D-6E8A-4147-A177-3AD203B41FA5}">
                      <a16:colId xmlns:a16="http://schemas.microsoft.com/office/drawing/2014/main" val="247194197"/>
                    </a:ext>
                  </a:extLst>
                </a:gridCol>
                <a:gridCol w="960504">
                  <a:extLst>
                    <a:ext uri="{9D8B030D-6E8A-4147-A177-3AD203B41FA5}">
                      <a16:colId xmlns:a16="http://schemas.microsoft.com/office/drawing/2014/main" val="3312103115"/>
                    </a:ext>
                  </a:extLst>
                </a:gridCol>
                <a:gridCol w="960504">
                  <a:extLst>
                    <a:ext uri="{9D8B030D-6E8A-4147-A177-3AD203B41FA5}">
                      <a16:colId xmlns:a16="http://schemas.microsoft.com/office/drawing/2014/main" val="597661359"/>
                    </a:ext>
                  </a:extLst>
                </a:gridCol>
                <a:gridCol w="960504">
                  <a:extLst>
                    <a:ext uri="{9D8B030D-6E8A-4147-A177-3AD203B41FA5}">
                      <a16:colId xmlns:a16="http://schemas.microsoft.com/office/drawing/2014/main" val="4146430559"/>
                    </a:ext>
                  </a:extLst>
                </a:gridCol>
                <a:gridCol w="960504">
                  <a:extLst>
                    <a:ext uri="{9D8B030D-6E8A-4147-A177-3AD203B41FA5}">
                      <a16:colId xmlns:a16="http://schemas.microsoft.com/office/drawing/2014/main" val="3239846400"/>
                    </a:ext>
                  </a:extLst>
                </a:gridCol>
                <a:gridCol w="960504">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fr-CH" sz="2000" b="0">
                          <a:solidFill>
                            <a:schemeClr val="tx1">
                              <a:lumMod val="85000"/>
                              <a:lumOff val="15000"/>
                            </a:schemeClr>
                          </a:solidFill>
                        </a:rPr>
                        <a:t>Handlers’ Meteoric Javelins</a:t>
                      </a:r>
                    </a:p>
                    <a:p>
                      <a:pPr algn="ctr"/>
                      <a:r>
                        <a:rPr lang="fr-CH" sz="2400" b="1">
                          <a:solidFill>
                            <a:schemeClr val="tx1">
                              <a:lumMod val="85000"/>
                              <a:lumOff val="15000"/>
                            </a:schemeClr>
                          </a:solidFill>
                        </a:rPr>
                        <a:t>Shoot in combat</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DCE5"/>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259719697"/>
                  </a:ext>
                </a:extLst>
              </a:tr>
              <a:tr h="0">
                <a:tc>
                  <a:txBody>
                    <a:bodyPr/>
                    <a:lstStyle/>
                    <a:p>
                      <a:pPr algn="ctr"/>
                      <a:r>
                        <a:rPr lang="fr-FR" sz="2400" b="0">
                          <a:solidFill>
                            <a:schemeClr val="tx1">
                              <a:lumMod val="85000"/>
                              <a:lumOff val="15000"/>
                            </a:schemeClr>
                          </a:solidFill>
                        </a:rPr>
                        <a:t>Sunfire Throwers</a:t>
                      </a:r>
                    </a:p>
                    <a:p>
                      <a:pPr algn="ctr"/>
                      <a:r>
                        <a:rPr lang="fr-FR" sz="2400" b="1">
                          <a:solidFill>
                            <a:schemeClr val="tx1">
                              <a:lumMod val="85000"/>
                              <a:lumOff val="15000"/>
                            </a:schemeClr>
                          </a:solidFill>
                        </a:rPr>
                        <a:t>Anti-Infantry (+1 Rend)</a:t>
                      </a:r>
                    </a:p>
                    <a:p>
                      <a:pPr algn="ctr"/>
                      <a:r>
                        <a:rPr lang="fr-FR" sz="2400" b="1">
                          <a:solidFill>
                            <a:schemeClr val="tx1">
                              <a:lumMod val="85000"/>
                              <a:lumOff val="15000"/>
                            </a:schemeClr>
                          </a:solidFill>
                        </a:rPr>
                        <a:t>Crit (2 Hits)</a:t>
                      </a:r>
                      <a:endParaRPr lang="fr-CH" sz="2400" b="1">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10’’</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2D6</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0</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960607414"/>
                  </a:ext>
                </a:extLst>
              </a:tr>
              <a:tr h="0">
                <a:tc>
                  <a:txBody>
                    <a:bodyPr/>
                    <a:lstStyle/>
                    <a:p>
                      <a:pPr algn="ctr"/>
                      <a:r>
                        <a:rPr lang="fr-FR" sz="2400" b="0">
                          <a:solidFill>
                            <a:schemeClr val="tx1">
                              <a:lumMod val="85000"/>
                              <a:lumOff val="15000"/>
                            </a:schemeClr>
                          </a:solidFill>
                        </a:rPr>
                        <a:t>Skystreak Bow</a:t>
                      </a:r>
                    </a:p>
                    <a:p>
                      <a:pPr algn="ctr"/>
                      <a:r>
                        <a:rPr lang="fr-FR" sz="2400" b="1">
                          <a:solidFill>
                            <a:schemeClr val="tx1">
                              <a:lumMod val="85000"/>
                              <a:lumOff val="15000"/>
                            </a:schemeClr>
                          </a:solidFill>
                        </a:rPr>
                        <a:t>Anti-Monster(+1 Rend)</a:t>
                      </a:r>
                      <a:endParaRPr lang="fr-CH" sz="2400" b="1">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a:solidFill>
                            <a:schemeClr val="tx1">
                              <a:lumMod val="85000"/>
                              <a:lumOff val="15000"/>
                            </a:schemeClr>
                          </a:solidFill>
                        </a:rPr>
                        <a:t>18’’</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a:solidFill>
                            <a:schemeClr val="tx1">
                              <a:lumMod val="85000"/>
                              <a:lumOff val="15000"/>
                            </a:schemeClr>
                          </a:solidFill>
                        </a:rPr>
                        <a:t>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a:solidFill>
                            <a:schemeClr val="tx1">
                              <a:lumMod val="85000"/>
                              <a:lumOff val="15000"/>
                            </a:schemeClr>
                          </a:solidFill>
                        </a:rPr>
                        <a:t>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a:solidFill>
                            <a:schemeClr val="tx1">
                              <a:lumMod val="85000"/>
                              <a:lumOff val="15000"/>
                            </a:schemeClr>
                          </a:solidFill>
                        </a:rPr>
                        <a:t>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a:solidFill>
                            <a:schemeClr val="tx1">
                              <a:lumMod val="85000"/>
                              <a:lumOff val="15000"/>
                            </a:schemeClr>
                          </a:solidFill>
                        </a:rPr>
                        <a:t>1</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tc>
                  <a:txBody>
                    <a:bodyPr/>
                    <a:lstStyle/>
                    <a:p>
                      <a:pPr algn="ctr"/>
                      <a:r>
                        <a:rPr lang="fr-FR" sz="2800" b="1">
                          <a:solidFill>
                            <a:schemeClr val="tx1">
                              <a:lumMod val="85000"/>
                              <a:lumOff val="15000"/>
                            </a:schemeClr>
                          </a:solidFill>
                        </a:rPr>
                        <a:t>2</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D6DCE5"/>
                    </a:solidFill>
                  </a:tcPr>
                </a:tc>
                <a:extLst>
                  <a:ext uri="{0D108BD9-81ED-4DB2-BD59-A6C34878D82A}">
                    <a16:rowId xmlns:a16="http://schemas.microsoft.com/office/drawing/2014/main" val="2702622285"/>
                  </a:ext>
                </a:extLst>
              </a:tr>
            </a:tbl>
          </a:graphicData>
        </a:graphic>
      </p:graphicFrame>
      <p:pic>
        <p:nvPicPr>
          <p:cNvPr id="6" name="Image 5">
            <a:extLst>
              <a:ext uri="{FF2B5EF4-FFF2-40B4-BE49-F238E27FC236}">
                <a16:creationId xmlns:a16="http://schemas.microsoft.com/office/drawing/2014/main" id="{F11F3ED6-DA3A-8FDB-E4EE-ACDC23835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50" y="4139714"/>
            <a:ext cx="599078" cy="599078"/>
          </a:xfrm>
          <a:prstGeom prst="rect">
            <a:avLst/>
          </a:prstGeom>
        </p:spPr>
      </p:pic>
      <p:pic>
        <p:nvPicPr>
          <p:cNvPr id="14" name="Image 13">
            <a:extLst>
              <a:ext uri="{FF2B5EF4-FFF2-40B4-BE49-F238E27FC236}">
                <a16:creationId xmlns:a16="http://schemas.microsoft.com/office/drawing/2014/main" id="{2F0CCB9F-FE45-73E4-C5CF-F8A3C8CC7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144000" y="4076537"/>
            <a:ext cx="1424842" cy="725433"/>
          </a:xfrm>
          <a:prstGeom prst="rect">
            <a:avLst/>
          </a:prstGeom>
        </p:spPr>
      </p:pic>
      <p:pic>
        <p:nvPicPr>
          <p:cNvPr id="20" name="Image 19">
            <a:extLst>
              <a:ext uri="{FF2B5EF4-FFF2-40B4-BE49-F238E27FC236}">
                <a16:creationId xmlns:a16="http://schemas.microsoft.com/office/drawing/2014/main" id="{D8E61F7F-58A1-469B-80E6-2B3C4E12C2FD}"/>
              </a:ext>
            </a:extLst>
          </p:cNvPr>
          <p:cNvPicPr>
            <a:picLocks noChangeAspect="1"/>
          </p:cNvPicPr>
          <p:nvPr/>
        </p:nvPicPr>
        <p:blipFill>
          <a:blip r:embed="rId6"/>
          <a:stretch>
            <a:fillRect/>
          </a:stretch>
        </p:blipFill>
        <p:spPr>
          <a:xfrm>
            <a:off x="3359078" y="10164415"/>
            <a:ext cx="246692" cy="339201"/>
          </a:xfrm>
          <a:prstGeom prst="rect">
            <a:avLst/>
          </a:prstGeom>
        </p:spPr>
      </p:pic>
      <p:pic>
        <p:nvPicPr>
          <p:cNvPr id="4" name="Image 3">
            <a:extLst>
              <a:ext uri="{FF2B5EF4-FFF2-40B4-BE49-F238E27FC236}">
                <a16:creationId xmlns:a16="http://schemas.microsoft.com/office/drawing/2014/main" id="{945E7AAF-9CE5-A917-7BFC-4992823A038E}"/>
              </a:ext>
            </a:extLst>
          </p:cNvPr>
          <p:cNvPicPr>
            <a:picLocks noChangeAspect="1"/>
          </p:cNvPicPr>
          <p:nvPr/>
        </p:nvPicPr>
        <p:blipFill>
          <a:blip r:embed="rId7"/>
          <a:stretch>
            <a:fillRect/>
          </a:stretch>
        </p:blipFill>
        <p:spPr>
          <a:xfrm>
            <a:off x="10705542" y="10176138"/>
            <a:ext cx="327478" cy="327478"/>
          </a:xfrm>
          <a:prstGeom prst="rect">
            <a:avLst/>
          </a:prstGeom>
          <a:solidFill>
            <a:srgbClr val="882024"/>
          </a:solidFill>
        </p:spPr>
      </p:pic>
      <p:pic>
        <p:nvPicPr>
          <p:cNvPr id="5" name="Image 4">
            <a:extLst>
              <a:ext uri="{FF2B5EF4-FFF2-40B4-BE49-F238E27FC236}">
                <a16:creationId xmlns:a16="http://schemas.microsoft.com/office/drawing/2014/main" id="{3B0F7E5F-5597-4FA5-D658-E6725A38DECB}"/>
              </a:ext>
            </a:extLst>
          </p:cNvPr>
          <p:cNvPicPr>
            <a:picLocks noChangeAspect="1"/>
          </p:cNvPicPr>
          <p:nvPr/>
        </p:nvPicPr>
        <p:blipFill>
          <a:blip r:embed="rId8"/>
          <a:stretch>
            <a:fillRect/>
          </a:stretch>
        </p:blipFill>
        <p:spPr>
          <a:xfrm>
            <a:off x="6953139" y="10164415"/>
            <a:ext cx="321057" cy="327478"/>
          </a:xfrm>
          <a:prstGeom prst="rect">
            <a:avLst/>
          </a:prstGeom>
        </p:spPr>
      </p:pic>
      <p:pic>
        <p:nvPicPr>
          <p:cNvPr id="9" name="Image 8">
            <a:extLst>
              <a:ext uri="{FF2B5EF4-FFF2-40B4-BE49-F238E27FC236}">
                <a16:creationId xmlns:a16="http://schemas.microsoft.com/office/drawing/2014/main" id="{D37A3EAB-A264-31AE-6E2A-129179B5FB21}"/>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61056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10" name="Ellipse 9">
            <a:extLst>
              <a:ext uri="{FF2B5EF4-FFF2-40B4-BE49-F238E27FC236}">
                <a16:creationId xmlns:a16="http://schemas.microsoft.com/office/drawing/2014/main" id="{3221DA73-6783-C37D-1306-B1D071398B06}"/>
              </a:ext>
            </a:extLst>
          </p:cNvPr>
          <p:cNvSpPr/>
          <p:nvPr/>
        </p:nvSpPr>
        <p:spPr>
          <a:xfrm>
            <a:off x="-4809750" y="3065145"/>
            <a:ext cx="589400" cy="589400"/>
          </a:xfrm>
          <a:prstGeom prst="ellipse">
            <a:avLst/>
          </a:prstGeom>
          <a:solidFill>
            <a:srgbClr val="882024"/>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133469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6D986-0D02-B395-882E-B4BA58BAFD2E}"/>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98CA9696-22DE-0316-4F92-59203EFA8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sp>
        <p:nvSpPr>
          <p:cNvPr id="8" name="Rectangle : coins arrondis 7">
            <a:extLst>
              <a:ext uri="{FF2B5EF4-FFF2-40B4-BE49-F238E27FC236}">
                <a16:creationId xmlns:a16="http://schemas.microsoft.com/office/drawing/2014/main" id="{85CF15F3-CCE7-B220-E6DE-F77CA682658D}"/>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SPAWN OF CHOTEC</a:t>
            </a:r>
          </a:p>
        </p:txBody>
      </p:sp>
      <p:sp>
        <p:nvSpPr>
          <p:cNvPr id="11" name="Rectangle : coins arrondis 10">
            <a:extLst>
              <a:ext uri="{FF2B5EF4-FFF2-40B4-BE49-F238E27FC236}">
                <a16:creationId xmlns:a16="http://schemas.microsoft.com/office/drawing/2014/main" id="{334E583F-4D9F-1082-2E0F-17A04A68701C}"/>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Beast,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2CF1C3A1-EAB4-EA90-2C32-3A9BA5BAD52C}"/>
              </a:ext>
            </a:extLst>
          </p:cNvPr>
          <p:cNvGraphicFramePr>
            <a:graphicFrameLocks noGrp="1"/>
          </p:cNvGraphicFramePr>
          <p:nvPr>
            <p:extLst>
              <p:ext uri="{D42A27DB-BD31-4B8C-83A1-F6EECF244321}">
                <p14:modId xmlns:p14="http://schemas.microsoft.com/office/powerpoint/2010/main" val="2562574258"/>
              </p:ext>
            </p:extLst>
          </p:nvPr>
        </p:nvGraphicFramePr>
        <p:xfrm>
          <a:off x="2301660" y="4646413"/>
          <a:ext cx="8890614" cy="112776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Flery Maw</a:t>
                      </a:r>
                    </a:p>
                    <a:p>
                      <a:pPr algn="ctr"/>
                      <a:r>
                        <a:rPr lang="fr-CH" sz="2400" b="1"/>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sp>
        <p:nvSpPr>
          <p:cNvPr id="16" name="Rectangle : coins arrondis 15">
            <a:extLst>
              <a:ext uri="{FF2B5EF4-FFF2-40B4-BE49-F238E27FC236}">
                <a16:creationId xmlns:a16="http://schemas.microsoft.com/office/drawing/2014/main" id="{7C592B5C-47B8-6886-BF1A-291B326E63D1}"/>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19A24E99-2B8D-2084-CDD8-3A44CB449C61}"/>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8</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97372CAC-251F-1620-CD81-444176E204E0}"/>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DF26C959-C732-A1C8-9E72-219730979C3D}"/>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14C41A5A-4010-8E18-02A2-5B0BEF422B27}"/>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3" name="Tableau 2">
            <a:extLst>
              <a:ext uri="{FF2B5EF4-FFF2-40B4-BE49-F238E27FC236}">
                <a16:creationId xmlns:a16="http://schemas.microsoft.com/office/drawing/2014/main" id="{B35506DF-1049-8C1F-15BB-EF0A390DBC80}"/>
              </a:ext>
            </a:extLst>
          </p:cNvPr>
          <p:cNvGraphicFramePr>
            <a:graphicFrameLocks noGrp="1"/>
          </p:cNvGraphicFramePr>
          <p:nvPr>
            <p:extLst>
              <p:ext uri="{D42A27DB-BD31-4B8C-83A1-F6EECF244321}">
                <p14:modId xmlns:p14="http://schemas.microsoft.com/office/powerpoint/2010/main" val="384788921"/>
              </p:ext>
            </p:extLst>
          </p:nvPr>
        </p:nvGraphicFramePr>
        <p:xfrm>
          <a:off x="2301662" y="2263647"/>
          <a:ext cx="8890612" cy="2255520"/>
        </p:xfrm>
        <a:graphic>
          <a:graphicData uri="http://schemas.openxmlformats.org/drawingml/2006/table">
            <a:tbl>
              <a:tblPr firstRow="1" bandRow="1">
                <a:tableStyleId>{5C22544A-7EE6-4342-B048-85BDC9FD1C3A}</a:tableStyleId>
              </a:tblPr>
              <a:tblGrid>
                <a:gridCol w="3127588">
                  <a:extLst>
                    <a:ext uri="{9D8B030D-6E8A-4147-A177-3AD203B41FA5}">
                      <a16:colId xmlns:a16="http://schemas.microsoft.com/office/drawing/2014/main" val="3387291080"/>
                    </a:ext>
                  </a:extLst>
                </a:gridCol>
                <a:gridCol w="960504">
                  <a:extLst>
                    <a:ext uri="{9D8B030D-6E8A-4147-A177-3AD203B41FA5}">
                      <a16:colId xmlns:a16="http://schemas.microsoft.com/office/drawing/2014/main" val="247194197"/>
                    </a:ext>
                  </a:extLst>
                </a:gridCol>
                <a:gridCol w="960504">
                  <a:extLst>
                    <a:ext uri="{9D8B030D-6E8A-4147-A177-3AD203B41FA5}">
                      <a16:colId xmlns:a16="http://schemas.microsoft.com/office/drawing/2014/main" val="3312103115"/>
                    </a:ext>
                  </a:extLst>
                </a:gridCol>
                <a:gridCol w="960504">
                  <a:extLst>
                    <a:ext uri="{9D8B030D-6E8A-4147-A177-3AD203B41FA5}">
                      <a16:colId xmlns:a16="http://schemas.microsoft.com/office/drawing/2014/main" val="597661359"/>
                    </a:ext>
                  </a:extLst>
                </a:gridCol>
                <a:gridCol w="960504">
                  <a:extLst>
                    <a:ext uri="{9D8B030D-6E8A-4147-A177-3AD203B41FA5}">
                      <a16:colId xmlns:a16="http://schemas.microsoft.com/office/drawing/2014/main" val="4146430559"/>
                    </a:ext>
                  </a:extLst>
                </a:gridCol>
                <a:gridCol w="960504">
                  <a:extLst>
                    <a:ext uri="{9D8B030D-6E8A-4147-A177-3AD203B41FA5}">
                      <a16:colId xmlns:a16="http://schemas.microsoft.com/office/drawing/2014/main" val="3239846400"/>
                    </a:ext>
                  </a:extLst>
                </a:gridCol>
                <a:gridCol w="960504">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en-US" sz="2000" b="0">
                          <a:solidFill>
                            <a:schemeClr val="tx1">
                              <a:lumMod val="85000"/>
                              <a:lumOff val="15000"/>
                            </a:schemeClr>
                          </a:solidFill>
                        </a:rPr>
                        <a:t>Glob of Flame Acid</a:t>
                      </a:r>
                    </a:p>
                    <a:p>
                      <a:pPr algn="ctr"/>
                      <a:r>
                        <a:rPr lang="en-US" sz="2400" b="1">
                          <a:solidFill>
                            <a:schemeClr val="tx1">
                              <a:lumMod val="85000"/>
                              <a:lumOff val="15000"/>
                            </a:schemeClr>
                          </a:solidFill>
                        </a:rPr>
                        <a:t>Companion</a:t>
                      </a:r>
                      <a:endParaRPr lang="fr-CH" sz="2400" b="1">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16’’</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4+</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2+</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2</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D3+3</a:t>
                      </a:r>
                      <a:endParaRPr lang="fr-CH" sz="2800" b="1">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960607414"/>
                  </a:ext>
                </a:extLst>
              </a:tr>
              <a:tr h="0">
                <a:tc>
                  <a:txBody>
                    <a:bodyPr/>
                    <a:lstStyle/>
                    <a:p>
                      <a:pPr algn="ctr"/>
                      <a:r>
                        <a:rPr lang="fr-CH" sz="2000" b="0">
                          <a:solidFill>
                            <a:schemeClr val="tx1">
                              <a:lumMod val="85000"/>
                              <a:lumOff val="15000"/>
                            </a:schemeClr>
                          </a:solidFill>
                        </a:rPr>
                        <a:t>Stream of Fire</a:t>
                      </a:r>
                    </a:p>
                    <a:p>
                      <a:pPr algn="ctr"/>
                      <a:r>
                        <a:rPr lang="fr-CH" sz="2400" b="1">
                          <a:solidFill>
                            <a:schemeClr val="tx1">
                              <a:lumMod val="85000"/>
                              <a:lumOff val="15000"/>
                            </a:schemeClr>
                          </a:solidFill>
                        </a:rPr>
                        <a:t>Anti-Infantry (+1 Rend)</a:t>
                      </a:r>
                    </a:p>
                    <a:p>
                      <a:pPr algn="ctr"/>
                      <a:r>
                        <a:rPr lang="fr-CH" sz="2400" b="1">
                          <a:solidFill>
                            <a:schemeClr val="tx1">
                              <a:lumMod val="85000"/>
                              <a:lumOff val="15000"/>
                            </a:schemeClr>
                          </a:solidFill>
                        </a:rPr>
                        <a:t>Companion</a:t>
                      </a:r>
                      <a:endParaRPr lang="fr-CH" sz="2800" b="1">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732380216"/>
                  </a:ext>
                </a:extLst>
              </a:tr>
            </a:tbl>
          </a:graphicData>
        </a:graphic>
      </p:graphicFrame>
      <p:graphicFrame>
        <p:nvGraphicFramePr>
          <p:cNvPr id="2" name="Tableau 1">
            <a:extLst>
              <a:ext uri="{FF2B5EF4-FFF2-40B4-BE49-F238E27FC236}">
                <a16:creationId xmlns:a16="http://schemas.microsoft.com/office/drawing/2014/main" id="{CEE6ECD6-2423-9698-0654-637464BE6ADA}"/>
              </a:ext>
            </a:extLst>
          </p:cNvPr>
          <p:cNvGraphicFramePr>
            <a:graphicFrameLocks noGrp="1"/>
          </p:cNvGraphicFramePr>
          <p:nvPr>
            <p:extLst>
              <p:ext uri="{D42A27DB-BD31-4B8C-83A1-F6EECF244321}">
                <p14:modId xmlns:p14="http://schemas.microsoft.com/office/powerpoint/2010/main" val="2724429510"/>
              </p:ext>
            </p:extLst>
          </p:nvPr>
        </p:nvGraphicFramePr>
        <p:xfrm>
          <a:off x="277412" y="9253781"/>
          <a:ext cx="10923988" cy="5914058"/>
        </p:xfrm>
        <a:graphic>
          <a:graphicData uri="http://schemas.openxmlformats.org/drawingml/2006/table">
            <a:tbl>
              <a:tblPr firstRow="1" bandRow="1">
                <a:tableStyleId>{5C22544A-7EE6-4342-B048-85BDC9FD1C3A}</a:tableStyleId>
              </a:tblPr>
              <a:tblGrid>
                <a:gridCol w="5461994">
                  <a:extLst>
                    <a:ext uri="{9D8B030D-6E8A-4147-A177-3AD203B41FA5}">
                      <a16:colId xmlns:a16="http://schemas.microsoft.com/office/drawing/2014/main" val="1158755290"/>
                    </a:ext>
                  </a:extLst>
                </a:gridCol>
                <a:gridCol w="5461994">
                  <a:extLst>
                    <a:ext uri="{9D8B030D-6E8A-4147-A177-3AD203B41FA5}">
                      <a16:colId xmlns:a16="http://schemas.microsoft.com/office/drawing/2014/main" val="2061212489"/>
                    </a:ext>
                  </a:extLst>
                </a:gridCol>
              </a:tblGrid>
              <a:tr h="852294">
                <a:tc>
                  <a:txBody>
                    <a:bodyPr/>
                    <a:lstStyle/>
                    <a:p>
                      <a:pPr algn="ctr"/>
                      <a:r>
                        <a:rPr lang="fr-CH" sz="2400" b="0" i="0" kern="1200">
                          <a:solidFill>
                            <a:schemeClr val="lt1"/>
                          </a:solidFill>
                          <a:effectLst/>
                          <a:latin typeface="+mn-lt"/>
                          <a:ea typeface="+mn-ea"/>
                          <a:cs typeface="+mn-cs"/>
                        </a:rPr>
                        <a:t>Passive </a:t>
                      </a:r>
                      <a:endParaRPr lang="fr-CH" sz="2400"/>
                    </a:p>
                  </a:txBody>
                  <a:tcPr anchor="ctr">
                    <a:solidFill>
                      <a:srgbClr val="225C6F"/>
                    </a:solidFill>
                  </a:tcPr>
                </a:tc>
                <a:tc>
                  <a:txBody>
                    <a:bodyPr/>
                    <a:lstStyle/>
                    <a:p>
                      <a:pPr algn="ctr"/>
                      <a:r>
                        <a:rPr lang="en-US" sz="2400" b="0" i="0" kern="1200">
                          <a:solidFill>
                            <a:schemeClr val="lt1"/>
                          </a:solidFill>
                          <a:effectLst/>
                          <a:latin typeface="+mn-lt"/>
                          <a:ea typeface="+mn-ea"/>
                          <a:cs typeface="+mn-cs"/>
                        </a:rPr>
                        <a:t>Passive</a:t>
                      </a:r>
                    </a:p>
                  </a:txBody>
                  <a:tcPr anchor="ctr">
                    <a:solidFill>
                      <a:srgbClr val="6D4882"/>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Acid-fuelled Flame</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fr-CH" sz="2000" b="0" i="0" kern="1200">
                          <a:solidFill>
                            <a:schemeClr val="dk1"/>
                          </a:solidFill>
                          <a:effectLst/>
                          <a:latin typeface="+mn-lt"/>
                          <a:ea typeface="+mn-ea"/>
                          <a:cs typeface="+mn-cs"/>
                        </a:rPr>
                        <a:t>Sun Acolytes</a:t>
                      </a: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4651400">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Each time this unit uses a SHOOT ability, you must pick either its </a:t>
                      </a:r>
                      <a:r>
                        <a:rPr lang="en-US" sz="2400" b="1" i="0" kern="1200">
                          <a:solidFill>
                            <a:schemeClr val="dk1"/>
                          </a:solidFill>
                          <a:effectLst/>
                          <a:latin typeface="+mn-lt"/>
                          <a:ea typeface="+mn-ea"/>
                          <a:cs typeface="+mn-cs"/>
                        </a:rPr>
                        <a:t>Glob of Flame Acid </a:t>
                      </a:r>
                      <a:r>
                        <a:rPr lang="en-US" sz="2400" b="0" i="0" kern="1200">
                          <a:solidFill>
                            <a:schemeClr val="dk1"/>
                          </a:solidFill>
                          <a:effectLst/>
                          <a:latin typeface="+mn-lt"/>
                          <a:ea typeface="+mn-ea"/>
                          <a:cs typeface="+mn-cs"/>
                        </a:rPr>
                        <a:t>or its </a:t>
                      </a:r>
                      <a:r>
                        <a:rPr lang="en-US" sz="2400" b="1" i="0" kern="1200">
                          <a:solidFill>
                            <a:schemeClr val="dk1"/>
                          </a:solidFill>
                          <a:effectLst/>
                          <a:latin typeface="+mn-lt"/>
                          <a:ea typeface="+mn-ea"/>
                          <a:cs typeface="+mn-cs"/>
                        </a:rPr>
                        <a:t>Stream of Fire</a:t>
                      </a:r>
                      <a:r>
                        <a:rPr lang="en-US" sz="2400" b="0" i="0" kern="1200">
                          <a:solidFill>
                            <a:schemeClr val="dk1"/>
                          </a:solidFill>
                          <a:effectLst/>
                          <a:latin typeface="+mn-lt"/>
                          <a:ea typeface="+mn-ea"/>
                          <a:cs typeface="+mn-cs"/>
                        </a:rPr>
                        <a:t> ranged weapon.</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a:solidFill>
                          <a:schemeClr val="dk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In addition, after resolving shooting attacks made with this unit’s </a:t>
                      </a:r>
                      <a:r>
                        <a:rPr lang="en-US" sz="2400" b="1" i="0" kern="1200">
                          <a:solidFill>
                            <a:schemeClr val="dk1"/>
                          </a:solidFill>
                          <a:effectLst/>
                          <a:latin typeface="+mn-lt"/>
                          <a:ea typeface="+mn-ea"/>
                          <a:cs typeface="+mn-cs"/>
                        </a:rPr>
                        <a:t>Glob of Flame Acid</a:t>
                      </a:r>
                      <a:r>
                        <a:rPr lang="en-US" sz="2400" b="0" i="0" kern="1200">
                          <a:solidFill>
                            <a:schemeClr val="dk1"/>
                          </a:solidFill>
                          <a:effectLst/>
                          <a:latin typeface="+mn-lt"/>
                          <a:ea typeface="+mn-ea"/>
                          <a:cs typeface="+mn-cs"/>
                        </a:rPr>
                        <a:t>, if any damage points were allocated to an enemy unit by those attacks, subtract 1 from save rolls for that enemy unit for the rest of the turn.</a:t>
                      </a:r>
                      <a:endParaRPr lang="fr-CH" sz="2400"/>
                    </a:p>
                  </a:txBody>
                  <a:tcPr anchor="ctr">
                    <a:solidFill>
                      <a:srgbClr val="DAD0A6"/>
                    </a:solidFill>
                  </a:tcPr>
                </a:tc>
                <a:tc>
                  <a:txBody>
                    <a:bodyPr/>
                    <a:lstStyle/>
                    <a:p>
                      <a:r>
                        <a:rPr lang="en-US" sz="2400" b="0" i="0" kern="1200">
                          <a:solidFill>
                            <a:schemeClr val="tx1"/>
                          </a:solidFill>
                          <a:effectLst/>
                          <a:latin typeface="+mn-lt"/>
                          <a:ea typeface="+mn-ea"/>
                          <a:cs typeface="+mn-cs"/>
                        </a:rPr>
                        <a:t>This unit has a crew of 3 </a:t>
                      </a:r>
                      <a:r>
                        <a:rPr lang="en-US" sz="2400" b="1" i="0" kern="1200">
                          <a:solidFill>
                            <a:schemeClr val="tx1"/>
                          </a:solidFill>
                          <a:effectLst/>
                          <a:latin typeface="+mn-lt"/>
                          <a:ea typeface="+mn-ea"/>
                          <a:cs typeface="+mn-cs"/>
                        </a:rPr>
                        <a:t>Sun Acolytes </a:t>
                      </a:r>
                      <a:r>
                        <a:rPr lang="en-US" sz="2400" b="0" i="0" kern="1200">
                          <a:solidFill>
                            <a:schemeClr val="tx1"/>
                          </a:solidFill>
                          <a:effectLst/>
                          <a:latin typeface="+mn-lt"/>
                          <a:ea typeface="+mn-ea"/>
                          <a:cs typeface="+mn-cs"/>
                        </a:rPr>
                        <a:t>that are tokens.</a:t>
                      </a:r>
                    </a:p>
                    <a:p>
                      <a:endParaRPr lang="en-US" sz="800" b="0" i="0" kern="1200">
                        <a:solidFill>
                          <a:schemeClr val="tx1"/>
                        </a:solidFill>
                        <a:effectLst/>
                        <a:latin typeface="+mn-lt"/>
                        <a:ea typeface="+mn-ea"/>
                        <a:cs typeface="+mn-cs"/>
                      </a:endParaRPr>
                    </a:p>
                    <a:p>
                      <a:r>
                        <a:rPr lang="en-US" sz="2400" b="0" i="0" kern="1200">
                          <a:solidFill>
                            <a:schemeClr val="tx1"/>
                          </a:solidFill>
                          <a:effectLst/>
                          <a:latin typeface="+mn-lt"/>
                          <a:ea typeface="+mn-ea"/>
                          <a:cs typeface="+mn-cs"/>
                        </a:rPr>
                        <a:t>Add 1 to this unit’s control score for each </a:t>
                      </a:r>
                      <a:r>
                        <a:rPr lang="en-US" sz="2400" b="1" i="0" kern="1200">
                          <a:solidFill>
                            <a:schemeClr val="tx1"/>
                          </a:solidFill>
                          <a:effectLst/>
                          <a:latin typeface="+mn-lt"/>
                          <a:ea typeface="+mn-ea"/>
                          <a:cs typeface="+mn-cs"/>
                        </a:rPr>
                        <a:t>Sun Acolyte </a:t>
                      </a:r>
                      <a:r>
                        <a:rPr lang="en-US" sz="2400" b="0" i="0" kern="1200">
                          <a:solidFill>
                            <a:schemeClr val="tx1"/>
                          </a:solidFill>
                          <a:effectLst/>
                          <a:latin typeface="+mn-lt"/>
                          <a:ea typeface="+mn-ea"/>
                          <a:cs typeface="+mn-cs"/>
                        </a:rPr>
                        <a:t>it has. If this unit has no </a:t>
                      </a:r>
                      <a:r>
                        <a:rPr lang="en-US" sz="2400" b="1" i="0" kern="1200">
                          <a:solidFill>
                            <a:schemeClr val="tx1"/>
                          </a:solidFill>
                          <a:effectLst/>
                          <a:latin typeface="+mn-lt"/>
                          <a:ea typeface="+mn-ea"/>
                          <a:cs typeface="+mn-cs"/>
                        </a:rPr>
                        <a:t>Sun Acolytes</a:t>
                      </a:r>
                      <a:r>
                        <a:rPr lang="en-US" sz="2400" b="0" i="0" kern="1200">
                          <a:solidFill>
                            <a:schemeClr val="tx1"/>
                          </a:solidFill>
                          <a:effectLst/>
                          <a:latin typeface="+mn-lt"/>
                          <a:ea typeface="+mn-ea"/>
                          <a:cs typeface="+mn-cs"/>
                        </a:rPr>
                        <a:t>, it has a maximum control score of 1 for the rest of the battle.</a:t>
                      </a:r>
                    </a:p>
                    <a:p>
                      <a:endParaRPr lang="en-US" sz="800" b="0" i="0" kern="1200">
                        <a:solidFill>
                          <a:schemeClr val="tx1"/>
                        </a:solidFill>
                        <a:effectLst/>
                        <a:latin typeface="+mn-lt"/>
                        <a:ea typeface="+mn-ea"/>
                        <a:cs typeface="+mn-cs"/>
                      </a:endParaRPr>
                    </a:p>
                    <a:p>
                      <a:r>
                        <a:rPr lang="en-US" sz="2400" b="0" i="0" kern="1200">
                          <a:solidFill>
                            <a:schemeClr val="tx1"/>
                          </a:solidFill>
                          <a:effectLst/>
                          <a:latin typeface="+mn-lt"/>
                          <a:ea typeface="+mn-ea"/>
                          <a:cs typeface="+mn-cs"/>
                        </a:rPr>
                        <a:t>Each time you make an unmodified save roll of 1 for this unit, remove 1 of its </a:t>
                      </a:r>
                      <a:r>
                        <a:rPr lang="en-US" sz="2400" b="1" i="0" kern="1200">
                          <a:solidFill>
                            <a:schemeClr val="tx1"/>
                          </a:solidFill>
                          <a:effectLst/>
                          <a:latin typeface="+mn-lt"/>
                          <a:ea typeface="+mn-ea"/>
                          <a:cs typeface="+mn-cs"/>
                        </a:rPr>
                        <a:t>Sun Acolytes</a:t>
                      </a:r>
                      <a:r>
                        <a:rPr lang="en-US" sz="2400" b="0" i="0" kern="1200">
                          <a:solidFill>
                            <a:schemeClr val="tx1"/>
                          </a:solidFill>
                          <a:effectLst/>
                          <a:latin typeface="+mn-lt"/>
                          <a:ea typeface="+mn-ea"/>
                          <a:cs typeface="+mn-cs"/>
                        </a:rPr>
                        <a:t> from the battlefield after the </a:t>
                      </a:r>
                      <a:r>
                        <a:rPr lang="en-US" sz="2400" b="1" i="0" kern="1200">
                          <a:solidFill>
                            <a:schemeClr val="tx1"/>
                          </a:solidFill>
                          <a:effectLst/>
                          <a:latin typeface="+mn-lt"/>
                          <a:ea typeface="+mn-ea"/>
                          <a:cs typeface="+mn-cs"/>
                        </a:rPr>
                        <a:t>ATTACK</a:t>
                      </a:r>
                      <a:r>
                        <a:rPr lang="en-US" sz="2400" b="0" i="0" kern="1200">
                          <a:solidFill>
                            <a:schemeClr val="tx1"/>
                          </a:solidFill>
                          <a:effectLst/>
                          <a:latin typeface="+mn-lt"/>
                          <a:ea typeface="+mn-ea"/>
                          <a:cs typeface="+mn-cs"/>
                        </a:rPr>
                        <a:t> ability has been resolved (the damage point is still inflicted).</a:t>
                      </a:r>
                    </a:p>
                  </a:txBody>
                  <a:tcPr anchor="ctr">
                    <a:solidFill>
                      <a:srgbClr val="DAD0A6"/>
                    </a:solidFill>
                  </a:tcPr>
                </a:tc>
                <a:extLst>
                  <a:ext uri="{0D108BD9-81ED-4DB2-BD59-A6C34878D82A}">
                    <a16:rowId xmlns:a16="http://schemas.microsoft.com/office/drawing/2014/main" val="2596299480"/>
                  </a:ext>
                </a:extLst>
              </a:tr>
            </a:tbl>
          </a:graphicData>
        </a:graphic>
      </p:graphicFrame>
      <p:pic>
        <p:nvPicPr>
          <p:cNvPr id="15" name="Image 14">
            <a:extLst>
              <a:ext uri="{FF2B5EF4-FFF2-40B4-BE49-F238E27FC236}">
                <a16:creationId xmlns:a16="http://schemas.microsoft.com/office/drawing/2014/main" id="{76D8BF2D-2718-685E-D2ED-5733D42188B2}"/>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61056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21" name="Ellipse 20">
            <a:extLst>
              <a:ext uri="{FF2B5EF4-FFF2-40B4-BE49-F238E27FC236}">
                <a16:creationId xmlns:a16="http://schemas.microsoft.com/office/drawing/2014/main" id="{FFFA5D67-ABD2-FC92-56B9-13B89AFF6B21}"/>
              </a:ext>
            </a:extLst>
          </p:cNvPr>
          <p:cNvSpPr/>
          <p:nvPr/>
        </p:nvSpPr>
        <p:spPr>
          <a:xfrm>
            <a:off x="-6057977" y="3065145"/>
            <a:ext cx="589400" cy="589400"/>
          </a:xfrm>
          <a:prstGeom prst="ellipse">
            <a:avLst/>
          </a:prstGeom>
          <a:solidFill>
            <a:srgbClr val="6D4882"/>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5" name="Image 4">
            <a:extLst>
              <a:ext uri="{FF2B5EF4-FFF2-40B4-BE49-F238E27FC236}">
                <a16:creationId xmlns:a16="http://schemas.microsoft.com/office/drawing/2014/main" id="{A95FAE71-691E-5F0A-8EE0-DD11F519A743}"/>
              </a:ext>
            </a:extLst>
          </p:cNvPr>
          <p:cNvPicPr>
            <a:picLocks noChangeAspect="1"/>
          </p:cNvPicPr>
          <p:nvPr/>
        </p:nvPicPr>
        <p:blipFill>
          <a:blip r:embed="rId4"/>
          <a:stretch>
            <a:fillRect/>
          </a:stretch>
        </p:blipFill>
        <p:spPr>
          <a:xfrm>
            <a:off x="4615769" y="9488883"/>
            <a:ext cx="485775" cy="390525"/>
          </a:xfrm>
          <a:prstGeom prst="rect">
            <a:avLst/>
          </a:prstGeom>
        </p:spPr>
      </p:pic>
      <p:sp>
        <p:nvSpPr>
          <p:cNvPr id="13" name="Ellipse 12">
            <a:extLst>
              <a:ext uri="{FF2B5EF4-FFF2-40B4-BE49-F238E27FC236}">
                <a16:creationId xmlns:a16="http://schemas.microsoft.com/office/drawing/2014/main" id="{EEE9C57C-5E00-5FF1-935D-8ACF0DFDF869}"/>
              </a:ext>
            </a:extLst>
          </p:cNvPr>
          <p:cNvSpPr/>
          <p:nvPr/>
        </p:nvSpPr>
        <p:spPr>
          <a:xfrm>
            <a:off x="10320236" y="9510916"/>
            <a:ext cx="321057" cy="32105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972725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BEDA1-EE79-F397-2A6A-B5B80A726F8A}"/>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B739D83E-43FE-0986-A376-9EB1F356C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sp>
        <p:nvSpPr>
          <p:cNvPr id="8" name="Rectangle : coins arrondis 7">
            <a:extLst>
              <a:ext uri="{FF2B5EF4-FFF2-40B4-BE49-F238E27FC236}">
                <a16:creationId xmlns:a16="http://schemas.microsoft.com/office/drawing/2014/main" id="{7BE195E9-2D18-642E-CC62-341806A213EC}"/>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latin typeface="Roboto"/>
              </a:rPr>
              <a:t>TERRADON RIDERS</a:t>
            </a:r>
            <a:endParaRPr lang="fr-CH" sz="2800" b="1" dirty="0">
              <a:latin typeface="Roboto"/>
            </a:endParaRPr>
          </a:p>
        </p:txBody>
      </p:sp>
      <p:sp>
        <p:nvSpPr>
          <p:cNvPr id="11" name="Rectangle : coins arrondis 10">
            <a:extLst>
              <a:ext uri="{FF2B5EF4-FFF2-40B4-BE49-F238E27FC236}">
                <a16:creationId xmlns:a16="http://schemas.microsoft.com/office/drawing/2014/main" id="{CBEC7DBE-43E6-D0D9-6982-BFCF95B70522}"/>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a:t>
            </a:r>
            <a:r>
              <a:rPr lang="en-US" sz="1600" b="1">
                <a:latin typeface="Roboto"/>
              </a:rPr>
              <a:t>: </a:t>
            </a:r>
            <a:r>
              <a:rPr lang="en-US">
                <a:latin typeface="Roboto"/>
              </a:rPr>
              <a:t>Cavalry, Champion, Fly, Order, Seraphon, Skink</a:t>
            </a:r>
            <a:endParaRPr lang="en-US" sz="1400" dirty="0">
              <a:latin typeface="Roboto"/>
            </a:endParaRPr>
          </a:p>
        </p:txBody>
      </p:sp>
      <p:graphicFrame>
        <p:nvGraphicFramePr>
          <p:cNvPr id="22" name="Tableau 21">
            <a:extLst>
              <a:ext uri="{FF2B5EF4-FFF2-40B4-BE49-F238E27FC236}">
                <a16:creationId xmlns:a16="http://schemas.microsoft.com/office/drawing/2014/main" id="{737E345D-E3CC-042C-3BB5-F81F234C6C84}"/>
              </a:ext>
            </a:extLst>
          </p:cNvPr>
          <p:cNvGraphicFramePr>
            <a:graphicFrameLocks noGrp="1"/>
          </p:cNvGraphicFramePr>
          <p:nvPr>
            <p:extLst>
              <p:ext uri="{D42A27DB-BD31-4B8C-83A1-F6EECF244321}">
                <p14:modId xmlns:p14="http://schemas.microsoft.com/office/powerpoint/2010/main" val="2708170418"/>
              </p:ext>
            </p:extLst>
          </p:nvPr>
        </p:nvGraphicFramePr>
        <p:xfrm>
          <a:off x="2301660" y="3675338"/>
          <a:ext cx="8890614" cy="112776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err="1">
                          <a:solidFill>
                            <a:schemeClr val="bg1"/>
                          </a:solidFill>
                        </a:rPr>
                        <a:t>Attacks</a:t>
                      </a:r>
                      <a:endParaRPr lang="fr-CH" sz="1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kern="1200">
                          <a:solidFill>
                            <a:schemeClr val="dk1"/>
                          </a:solidFill>
                          <a:latin typeface="+mn-lt"/>
                          <a:ea typeface="+mn-ea"/>
                          <a:cs typeface="+mn-cs"/>
                        </a:rPr>
                        <a:t>Terradon’s Razor-sharp Jaws</a:t>
                      </a:r>
                    </a:p>
                    <a:p>
                      <a:pPr algn="ctr"/>
                      <a:r>
                        <a:rPr lang="fr-CH" sz="2400" b="1" kern="1200">
                          <a:solidFill>
                            <a:schemeClr val="dk1"/>
                          </a:solidFill>
                          <a:latin typeface="+mn-lt"/>
                          <a:ea typeface="+mn-ea"/>
                          <a:cs typeface="+mn-cs"/>
                        </a:rPr>
                        <a:t>Companion</a:t>
                      </a:r>
                      <a:endParaRPr lang="fr-CH" sz="2400" b="1" kern="1200" dirty="0">
                        <a:solidFill>
                          <a:schemeClr val="dk1"/>
                        </a:solidFill>
                        <a:latin typeface="+mn-lt"/>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2614552732"/>
                  </a:ext>
                </a:extLst>
              </a:tr>
            </a:tbl>
          </a:graphicData>
        </a:graphic>
      </p:graphicFrame>
      <p:pic>
        <p:nvPicPr>
          <p:cNvPr id="35" name="Image 34">
            <a:extLst>
              <a:ext uri="{FF2B5EF4-FFF2-40B4-BE49-F238E27FC236}">
                <a16:creationId xmlns:a16="http://schemas.microsoft.com/office/drawing/2014/main" id="{0F8B1DF5-C802-66C7-9508-E879DB0FB63B}"/>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3" name="Tableau 2">
            <a:extLst>
              <a:ext uri="{FF2B5EF4-FFF2-40B4-BE49-F238E27FC236}">
                <a16:creationId xmlns:a16="http://schemas.microsoft.com/office/drawing/2014/main" id="{5A20522F-8C18-FBAA-5298-1CD2665F42AF}"/>
              </a:ext>
            </a:extLst>
          </p:cNvPr>
          <p:cNvGraphicFramePr>
            <a:graphicFrameLocks noGrp="1"/>
          </p:cNvGraphicFramePr>
          <p:nvPr>
            <p:extLst>
              <p:ext uri="{D42A27DB-BD31-4B8C-83A1-F6EECF244321}">
                <p14:modId xmlns:p14="http://schemas.microsoft.com/office/powerpoint/2010/main" val="3073435021"/>
              </p:ext>
            </p:extLst>
          </p:nvPr>
        </p:nvGraphicFramePr>
        <p:xfrm>
          <a:off x="2301662" y="2263647"/>
          <a:ext cx="8890612" cy="1188720"/>
        </p:xfrm>
        <a:graphic>
          <a:graphicData uri="http://schemas.openxmlformats.org/drawingml/2006/table">
            <a:tbl>
              <a:tblPr firstRow="1" bandRow="1">
                <a:tableStyleId>{5C22544A-7EE6-4342-B048-85BDC9FD1C3A}</a:tableStyleId>
              </a:tblPr>
              <a:tblGrid>
                <a:gridCol w="2708002">
                  <a:extLst>
                    <a:ext uri="{9D8B030D-6E8A-4147-A177-3AD203B41FA5}">
                      <a16:colId xmlns:a16="http://schemas.microsoft.com/office/drawing/2014/main" val="3387291080"/>
                    </a:ext>
                  </a:extLst>
                </a:gridCol>
                <a:gridCol w="1030435">
                  <a:extLst>
                    <a:ext uri="{9D8B030D-6E8A-4147-A177-3AD203B41FA5}">
                      <a16:colId xmlns:a16="http://schemas.microsoft.com/office/drawing/2014/main" val="247194197"/>
                    </a:ext>
                  </a:extLst>
                </a:gridCol>
                <a:gridCol w="1030435">
                  <a:extLst>
                    <a:ext uri="{9D8B030D-6E8A-4147-A177-3AD203B41FA5}">
                      <a16:colId xmlns:a16="http://schemas.microsoft.com/office/drawing/2014/main" val="3312103115"/>
                    </a:ext>
                  </a:extLst>
                </a:gridCol>
                <a:gridCol w="1030435">
                  <a:extLst>
                    <a:ext uri="{9D8B030D-6E8A-4147-A177-3AD203B41FA5}">
                      <a16:colId xmlns:a16="http://schemas.microsoft.com/office/drawing/2014/main" val="597661359"/>
                    </a:ext>
                  </a:extLst>
                </a:gridCol>
                <a:gridCol w="1030435">
                  <a:extLst>
                    <a:ext uri="{9D8B030D-6E8A-4147-A177-3AD203B41FA5}">
                      <a16:colId xmlns:a16="http://schemas.microsoft.com/office/drawing/2014/main" val="4146430559"/>
                    </a:ext>
                  </a:extLst>
                </a:gridCol>
                <a:gridCol w="1030435">
                  <a:extLst>
                    <a:ext uri="{9D8B030D-6E8A-4147-A177-3AD203B41FA5}">
                      <a16:colId xmlns:a16="http://schemas.microsoft.com/office/drawing/2014/main" val="3239846400"/>
                    </a:ext>
                  </a:extLst>
                </a:gridCol>
                <a:gridCol w="1030435">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en-US" sz="2400" b="0">
                          <a:solidFill>
                            <a:schemeClr val="tx1">
                              <a:lumMod val="85000"/>
                              <a:lumOff val="15000"/>
                            </a:schemeClr>
                          </a:solidFill>
                        </a:rPr>
                        <a:t>Javelin and Bolas</a:t>
                      </a:r>
                      <a:endParaRPr lang="en-US" sz="2400" b="0" dirty="0">
                        <a:solidFill>
                          <a:schemeClr val="tx1">
                            <a:lumMod val="85000"/>
                            <a:lumOff val="15000"/>
                          </a:schemeClr>
                        </a:solidFill>
                      </a:endParaRPr>
                    </a:p>
                    <a:p>
                      <a:pPr marL="0" marR="0" lvl="0" indent="0" algn="ctr" defTabSz="1143000" rtl="0" eaLnBrk="1" fontAlgn="auto" latinLnBrk="0" hangingPunct="1">
                        <a:lnSpc>
                          <a:spcPct val="100000"/>
                        </a:lnSpc>
                        <a:spcBef>
                          <a:spcPts val="0"/>
                        </a:spcBef>
                        <a:spcAft>
                          <a:spcPts val="0"/>
                        </a:spcAft>
                        <a:buClrTx/>
                        <a:buSzTx/>
                        <a:buFontTx/>
                        <a:buNone/>
                        <a:tabLst/>
                        <a:defRPr/>
                      </a:pPr>
                      <a:r>
                        <a:rPr lang="en-US" sz="2400" b="1">
                          <a:solidFill>
                            <a:schemeClr val="tx1">
                              <a:lumMod val="85000"/>
                              <a:lumOff val="15000"/>
                            </a:schemeClr>
                          </a:solidFill>
                        </a:rPr>
                        <a:t>Crit (Auto wound)</a:t>
                      </a:r>
                      <a:endParaRPr lang="en-US" sz="2400" b="1" dirty="0">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4+</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5+</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0</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259719697"/>
                  </a:ext>
                </a:extLst>
              </a:tr>
            </a:tbl>
          </a:graphicData>
        </a:graphic>
      </p:graphicFrame>
      <p:sp>
        <p:nvSpPr>
          <p:cNvPr id="5" name="Rectangle : coins arrondis 4">
            <a:extLst>
              <a:ext uri="{FF2B5EF4-FFF2-40B4-BE49-F238E27FC236}">
                <a16:creationId xmlns:a16="http://schemas.microsoft.com/office/drawing/2014/main" id="{A78AAB86-12B1-749A-87FB-D3820D58FAC5}"/>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6" name="Rectangle : coins arrondis 5">
            <a:extLst>
              <a:ext uri="{FF2B5EF4-FFF2-40B4-BE49-F238E27FC236}">
                <a16:creationId xmlns:a16="http://schemas.microsoft.com/office/drawing/2014/main" id="{2616FFAD-22A0-6C08-1297-B615A71F2C59}"/>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3</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7" name="Rectangle : coins arrondis 6">
            <a:extLst>
              <a:ext uri="{FF2B5EF4-FFF2-40B4-BE49-F238E27FC236}">
                <a16:creationId xmlns:a16="http://schemas.microsoft.com/office/drawing/2014/main" id="{C7C8643C-5673-AD97-2B13-CCD2323FB024}"/>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9" name="Rectangle : coins arrondis 8">
            <a:extLst>
              <a:ext uri="{FF2B5EF4-FFF2-40B4-BE49-F238E27FC236}">
                <a16:creationId xmlns:a16="http://schemas.microsoft.com/office/drawing/2014/main" id="{16D95476-4FF0-E316-5DB8-E50FB0B838F0}"/>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graphicFrame>
        <p:nvGraphicFramePr>
          <p:cNvPr id="12" name="Tableau 11">
            <a:extLst>
              <a:ext uri="{FF2B5EF4-FFF2-40B4-BE49-F238E27FC236}">
                <a16:creationId xmlns:a16="http://schemas.microsoft.com/office/drawing/2014/main" id="{CC2754C7-1698-1CA8-DEA5-4CFEB5137434}"/>
              </a:ext>
            </a:extLst>
          </p:cNvPr>
          <p:cNvGraphicFramePr>
            <a:graphicFrameLocks noGrp="1"/>
          </p:cNvGraphicFramePr>
          <p:nvPr>
            <p:extLst>
              <p:ext uri="{D42A27DB-BD31-4B8C-83A1-F6EECF244321}">
                <p14:modId xmlns:p14="http://schemas.microsoft.com/office/powerpoint/2010/main" val="833670799"/>
              </p:ext>
            </p:extLst>
          </p:nvPr>
        </p:nvGraphicFramePr>
        <p:xfrm>
          <a:off x="272095" y="7846469"/>
          <a:ext cx="10929600" cy="7321370"/>
        </p:xfrm>
        <a:graphic>
          <a:graphicData uri="http://schemas.openxmlformats.org/drawingml/2006/table">
            <a:tbl>
              <a:tblPr firstRow="1" bandRow="1">
                <a:tableStyleId>{5C22544A-7EE6-4342-B048-85BDC9FD1C3A}</a:tableStyleId>
              </a:tblPr>
              <a:tblGrid>
                <a:gridCol w="3643200">
                  <a:extLst>
                    <a:ext uri="{9D8B030D-6E8A-4147-A177-3AD203B41FA5}">
                      <a16:colId xmlns:a16="http://schemas.microsoft.com/office/drawing/2014/main" val="2061212489"/>
                    </a:ext>
                  </a:extLst>
                </a:gridCol>
                <a:gridCol w="3643200">
                  <a:extLst>
                    <a:ext uri="{9D8B030D-6E8A-4147-A177-3AD203B41FA5}">
                      <a16:colId xmlns:a16="http://schemas.microsoft.com/office/drawing/2014/main" val="1872162020"/>
                    </a:ext>
                  </a:extLst>
                </a:gridCol>
                <a:gridCol w="3643200">
                  <a:extLst>
                    <a:ext uri="{9D8B030D-6E8A-4147-A177-3AD203B41FA5}">
                      <a16:colId xmlns:a16="http://schemas.microsoft.com/office/drawing/2014/main" val="2215143103"/>
                    </a:ext>
                  </a:extLst>
                </a:gridCol>
              </a:tblGrid>
              <a:tr h="847699">
                <a:tc>
                  <a:txBody>
                    <a:bodyPr/>
                    <a:lstStyle/>
                    <a:p>
                      <a:pPr algn="ctr"/>
                      <a:r>
                        <a:rPr lang="fr-CH" sz="2400" b="1" i="0" kern="1200">
                          <a:solidFill>
                            <a:schemeClr val="lt1"/>
                          </a:solidFill>
                          <a:effectLst/>
                          <a:latin typeface="+mn-lt"/>
                          <a:ea typeface="+mn-ea"/>
                          <a:cs typeface="+mn-cs"/>
                        </a:rPr>
                        <a:t>Passive</a:t>
                      </a:r>
                      <a:endParaRPr lang="fr-CH" sz="2400" b="1" dirty="0"/>
                    </a:p>
                  </a:txBody>
                  <a:tcPr anchor="ctr">
                    <a:solidFill>
                      <a:srgbClr val="404040"/>
                    </a:solidFill>
                  </a:tcPr>
                </a:tc>
                <a:tc>
                  <a:txBody>
                    <a:bodyPr/>
                    <a:lstStyle/>
                    <a:p>
                      <a:pPr algn="l"/>
                      <a:r>
                        <a:rPr lang="fr-CH" sz="2400" dirty="0"/>
                        <a:t> </a:t>
                      </a:r>
                      <a:r>
                        <a:rPr lang="fr-CH" sz="2400" dirty="0" err="1"/>
                        <a:t>Your</a:t>
                      </a:r>
                      <a:r>
                        <a:rPr lang="fr-CH" sz="2400" dirty="0"/>
                        <a:t> Mouvement Phase</a:t>
                      </a:r>
                    </a:p>
                  </a:txBody>
                  <a:tcPr anchor="ctr">
                    <a:solidFill>
                      <a:srgbClr val="595959"/>
                    </a:solidFill>
                  </a:tcPr>
                </a:tc>
                <a:tc>
                  <a:txBody>
                    <a:bodyPr/>
                    <a:lstStyle/>
                    <a:p>
                      <a:pPr algn="ctr"/>
                      <a:r>
                        <a:rPr lang="fr-CH" sz="2400"/>
                        <a:t>Passive</a:t>
                      </a:r>
                      <a:endParaRPr lang="fr-CH" sz="2400" dirty="0"/>
                    </a:p>
                  </a:txBody>
                  <a:tcPr anchor="ctr">
                    <a:solidFill>
                      <a:srgbClr val="3D5218"/>
                    </a:solidFill>
                  </a:tcPr>
                </a:tc>
                <a:extLst>
                  <a:ext uri="{0D108BD9-81ED-4DB2-BD59-A6C34878D82A}">
                    <a16:rowId xmlns:a16="http://schemas.microsoft.com/office/drawing/2014/main" val="2579638233"/>
                  </a:ext>
                </a:extLst>
              </a:tr>
              <a:tr h="408151">
                <a:tc>
                  <a:txBody>
                    <a:bodyPr/>
                    <a:lstStyle/>
                    <a:p>
                      <a:pPr algn="ctr"/>
                      <a:r>
                        <a:rPr lang="fr-CH" sz="2000" b="0" i="0" kern="1200">
                          <a:solidFill>
                            <a:schemeClr val="dk1"/>
                          </a:solidFill>
                          <a:effectLst/>
                          <a:latin typeface="+mn-lt"/>
                          <a:ea typeface="+mn-ea"/>
                          <a:cs typeface="+mn-cs"/>
                        </a:rPr>
                        <a:t>Dispersed Formation</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Deadly Cargo</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Attack From on High</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42928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This unit has a coherency range of 2’’</a:t>
                      </a:r>
                      <a:endParaRPr lang="en-US" sz="2400" b="1" i="0" kern="1200" dirty="0">
                        <a:solidFill>
                          <a:srgbClr val="FF0000"/>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Pick an enemy unit that this unit passed across this phase to be the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0" i="0" kern="120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Roll a dice for each model in this unit, and add 2 to each roll if this unit is within the combat ranges of any friendly </a:t>
                      </a:r>
                      <a:r>
                        <a:rPr lang="en-US" sz="2400" b="1" i="0" kern="1200">
                          <a:solidFill>
                            <a:schemeClr val="tx1"/>
                          </a:solidFill>
                          <a:effectLst/>
                          <a:latin typeface="+mn-lt"/>
                          <a:ea typeface="+mn-ea"/>
                          <a:cs typeface="+mn-cs"/>
                        </a:rPr>
                        <a:t>Terradon</a:t>
                      </a:r>
                      <a:r>
                        <a:rPr lang="en-US" sz="2400" b="0" i="0" kern="1200">
                          <a:solidFill>
                            <a:schemeClr val="tx1"/>
                          </a:solidFill>
                          <a:effectLst/>
                          <a:latin typeface="+mn-lt"/>
                          <a:ea typeface="+mn-ea"/>
                          <a:cs typeface="+mn-cs"/>
                        </a:rPr>
                        <a:t> </a:t>
                      </a:r>
                      <a:r>
                        <a:rPr lang="en-US" sz="2400" b="1" i="0" kern="1200">
                          <a:solidFill>
                            <a:schemeClr val="tx1"/>
                          </a:solidFill>
                          <a:effectLst/>
                          <a:latin typeface="+mn-lt"/>
                          <a:ea typeface="+mn-ea"/>
                          <a:cs typeface="+mn-cs"/>
                        </a:rPr>
                        <a:t>Chief</a:t>
                      </a:r>
                      <a:r>
                        <a:rPr lang="en-US" sz="2400" b="0" i="0" kern="1200">
                          <a:solidFill>
                            <a:schemeClr val="tx1"/>
                          </a:solidFill>
                          <a:effectLst/>
                          <a:latin typeface="+mn-lt"/>
                          <a:ea typeface="+mn-ea"/>
                          <a:cs typeface="+mn-cs"/>
                        </a:rPr>
                        <a:t> units. For each 5+:</a:t>
                      </a: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 Inflict 1 mortal damage</a:t>
                      </a: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 If any damage points are allocated by this ability and the target does not have </a:t>
                      </a:r>
                      <a:r>
                        <a:rPr lang="en-US" sz="2400" b="1" i="0" kern="1200">
                          <a:solidFill>
                            <a:schemeClr val="tx1"/>
                          </a:solidFill>
                          <a:effectLst/>
                          <a:latin typeface="+mn-lt"/>
                          <a:ea typeface="+mn-ea"/>
                          <a:cs typeface="+mn-cs"/>
                        </a:rPr>
                        <a:t>FLY</a:t>
                      </a:r>
                      <a:r>
                        <a:rPr lang="en-US" sz="2400" b="0" i="0" kern="1200">
                          <a:solidFill>
                            <a:schemeClr val="tx1"/>
                          </a:solidFill>
                          <a:effectLst/>
                          <a:latin typeface="+mn-lt"/>
                          <a:ea typeface="+mn-ea"/>
                          <a:cs typeface="+mn-cs"/>
                        </a:rPr>
                        <a:t>, the target cannot use </a:t>
                      </a:r>
                      <a:r>
                        <a:rPr lang="en-US" sz="2400" b="1" i="0" kern="1200">
                          <a:solidFill>
                            <a:schemeClr val="tx1"/>
                          </a:solidFill>
                          <a:effectLst/>
                          <a:latin typeface="+mn-lt"/>
                          <a:ea typeface="+mn-ea"/>
                          <a:cs typeface="+mn-cs"/>
                        </a:rPr>
                        <a:t>RUN</a:t>
                      </a:r>
                      <a:r>
                        <a:rPr lang="en-US" sz="2400" b="0" i="0" kern="1200">
                          <a:solidFill>
                            <a:schemeClr val="tx1"/>
                          </a:solidFill>
                          <a:effectLst/>
                          <a:latin typeface="+mn-lt"/>
                          <a:ea typeface="+mn-ea"/>
                          <a:cs typeface="+mn-cs"/>
                        </a:rPr>
                        <a:t> abilities until the start of your next turn.</a:t>
                      </a:r>
                      <a:endParaRPr lang="en-US" sz="2400" b="0" i="0" kern="1200" dirty="0">
                        <a:solidFill>
                          <a:schemeClr val="tx1"/>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Subtract 1 from hit rolls for shooting attacks that target this unit.</a:t>
                      </a:r>
                      <a:endParaRPr lang="en-US" sz="2400" b="1" i="0" kern="1200" dirty="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pic>
        <p:nvPicPr>
          <p:cNvPr id="14" name="Image 13">
            <a:extLst>
              <a:ext uri="{FF2B5EF4-FFF2-40B4-BE49-F238E27FC236}">
                <a16:creationId xmlns:a16="http://schemas.microsoft.com/office/drawing/2014/main" id="{46862FA9-05C1-522C-2FAC-CDCD66B74974}"/>
              </a:ext>
            </a:extLst>
          </p:cNvPr>
          <p:cNvPicPr>
            <a:picLocks noChangeAspect="1"/>
          </p:cNvPicPr>
          <p:nvPr/>
        </p:nvPicPr>
        <p:blipFill>
          <a:blip r:embed="rId4"/>
          <a:stretch>
            <a:fillRect/>
          </a:stretch>
        </p:blipFill>
        <p:spPr>
          <a:xfrm>
            <a:off x="7165540" y="8129001"/>
            <a:ext cx="321057" cy="327478"/>
          </a:xfrm>
          <a:prstGeom prst="rect">
            <a:avLst/>
          </a:prstGeom>
        </p:spPr>
      </p:pic>
      <p:pic>
        <p:nvPicPr>
          <p:cNvPr id="16" name="Image 15">
            <a:extLst>
              <a:ext uri="{FF2B5EF4-FFF2-40B4-BE49-F238E27FC236}">
                <a16:creationId xmlns:a16="http://schemas.microsoft.com/office/drawing/2014/main" id="{0DC77228-1A81-B393-CEF0-88836C260508}"/>
              </a:ext>
            </a:extLst>
          </p:cNvPr>
          <p:cNvPicPr>
            <a:picLocks noChangeAspect="1"/>
          </p:cNvPicPr>
          <p:nvPr/>
        </p:nvPicPr>
        <p:blipFill>
          <a:blip r:embed="rId5"/>
          <a:stretch>
            <a:fillRect/>
          </a:stretch>
        </p:blipFill>
        <p:spPr>
          <a:xfrm>
            <a:off x="3378004" y="8069440"/>
            <a:ext cx="475229" cy="446600"/>
          </a:xfrm>
          <a:prstGeom prst="rect">
            <a:avLst/>
          </a:prstGeom>
        </p:spPr>
      </p:pic>
      <p:pic>
        <p:nvPicPr>
          <p:cNvPr id="2" name="Image 1">
            <a:extLst>
              <a:ext uri="{FF2B5EF4-FFF2-40B4-BE49-F238E27FC236}">
                <a16:creationId xmlns:a16="http://schemas.microsoft.com/office/drawing/2014/main" id="{C409A43C-CC6B-6AE4-FD60-D9C1331A9B6A}"/>
              </a:ext>
            </a:extLst>
          </p:cNvPr>
          <p:cNvPicPr>
            <a:picLocks noChangeAspect="1"/>
          </p:cNvPicPr>
          <p:nvPr/>
        </p:nvPicPr>
        <p:blipFill>
          <a:blip r:embed="rId6"/>
          <a:stretch>
            <a:fillRect/>
          </a:stretch>
        </p:blipFill>
        <p:spPr>
          <a:xfrm>
            <a:off x="10633275" y="8065129"/>
            <a:ext cx="331258" cy="389228"/>
          </a:xfrm>
          <a:prstGeom prst="rect">
            <a:avLst/>
          </a:prstGeom>
        </p:spPr>
      </p:pic>
    </p:spTree>
    <p:extLst>
      <p:ext uri="{BB962C8B-B14F-4D97-AF65-F5344CB8AC3E}">
        <p14:creationId xmlns:p14="http://schemas.microsoft.com/office/powerpoint/2010/main" val="1806508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C64E1-B192-28DB-71DC-A713484FD583}"/>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B8BF330E-E39E-B047-9A7B-243BA5111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sp>
        <p:nvSpPr>
          <p:cNvPr id="8" name="Rectangle : coins arrondis 7">
            <a:extLst>
              <a:ext uri="{FF2B5EF4-FFF2-40B4-BE49-F238E27FC236}">
                <a16:creationId xmlns:a16="http://schemas.microsoft.com/office/drawing/2014/main" id="{81DD693D-D698-929D-B22A-00383CF13177}"/>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latin typeface="Roboto"/>
              </a:rPr>
              <a:t>RIPPERDACTYL RIDERS</a:t>
            </a:r>
            <a:endParaRPr lang="fr-CH" sz="2800" b="1" dirty="0">
              <a:latin typeface="Roboto"/>
            </a:endParaRPr>
          </a:p>
        </p:txBody>
      </p:sp>
      <p:sp>
        <p:nvSpPr>
          <p:cNvPr id="11" name="Rectangle : coins arrondis 10">
            <a:extLst>
              <a:ext uri="{FF2B5EF4-FFF2-40B4-BE49-F238E27FC236}">
                <a16:creationId xmlns:a16="http://schemas.microsoft.com/office/drawing/2014/main" id="{64B5BC67-E77D-0400-C926-4A28CFE336FB}"/>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a:t>
            </a:r>
            <a:r>
              <a:rPr lang="en-US" sz="1600" b="1">
                <a:latin typeface="Roboto"/>
              </a:rPr>
              <a:t>: </a:t>
            </a:r>
            <a:r>
              <a:rPr lang="en-US">
                <a:latin typeface="Roboto"/>
              </a:rPr>
              <a:t>Cavalry, Champion, Fly, Order, Seraphon, Skink</a:t>
            </a:r>
            <a:endParaRPr lang="en-US" sz="1400" dirty="0">
              <a:latin typeface="Roboto"/>
            </a:endParaRPr>
          </a:p>
        </p:txBody>
      </p:sp>
      <p:graphicFrame>
        <p:nvGraphicFramePr>
          <p:cNvPr id="22" name="Tableau 21">
            <a:extLst>
              <a:ext uri="{FF2B5EF4-FFF2-40B4-BE49-F238E27FC236}">
                <a16:creationId xmlns:a16="http://schemas.microsoft.com/office/drawing/2014/main" id="{2780FB34-7B58-A883-5D5F-DF0A31327E64}"/>
              </a:ext>
            </a:extLst>
          </p:cNvPr>
          <p:cNvGraphicFramePr>
            <a:graphicFrameLocks noGrp="1"/>
          </p:cNvGraphicFramePr>
          <p:nvPr>
            <p:extLst>
              <p:ext uri="{D42A27DB-BD31-4B8C-83A1-F6EECF244321}">
                <p14:modId xmlns:p14="http://schemas.microsoft.com/office/powerpoint/2010/main" val="3247441183"/>
              </p:ext>
            </p:extLst>
          </p:nvPr>
        </p:nvGraphicFramePr>
        <p:xfrm>
          <a:off x="2301662" y="2355061"/>
          <a:ext cx="8890614" cy="231648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err="1">
                          <a:solidFill>
                            <a:schemeClr val="bg1"/>
                          </a:solidFill>
                        </a:rPr>
                        <a:t>Attacks</a:t>
                      </a:r>
                      <a:endParaRPr lang="fr-CH" sz="1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kern="1200">
                          <a:solidFill>
                            <a:schemeClr val="dk1"/>
                          </a:solidFill>
                          <a:latin typeface="+mn-lt"/>
                          <a:ea typeface="+mn-ea"/>
                          <a:cs typeface="+mn-cs"/>
                        </a:rPr>
                        <a:t>Ripperdactyl’s Tearing Jaws</a:t>
                      </a:r>
                    </a:p>
                    <a:p>
                      <a:pPr algn="ctr"/>
                      <a:r>
                        <a:rPr lang="fr-CH" sz="2400" b="1" kern="1200">
                          <a:solidFill>
                            <a:schemeClr val="dk1"/>
                          </a:solidFill>
                          <a:latin typeface="+mn-lt"/>
                          <a:ea typeface="+mn-ea"/>
                          <a:cs typeface="+mn-cs"/>
                        </a:rPr>
                        <a:t>Charge (+1 Damage)</a:t>
                      </a:r>
                    </a:p>
                    <a:p>
                      <a:pPr algn="ctr"/>
                      <a:r>
                        <a:rPr lang="fr-CH" sz="2400" b="1" kern="1200">
                          <a:solidFill>
                            <a:schemeClr val="dk1"/>
                          </a:solidFill>
                          <a:latin typeface="+mn-lt"/>
                          <a:ea typeface="+mn-ea"/>
                          <a:cs typeface="+mn-cs"/>
                        </a:rPr>
                        <a:t>Companion</a:t>
                      </a:r>
                      <a:endParaRPr lang="fr-CH" sz="2400" b="1" kern="1200" dirty="0">
                        <a:solidFill>
                          <a:schemeClr val="dk1"/>
                        </a:solidFill>
                        <a:latin typeface="+mn-lt"/>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2614552732"/>
                  </a:ext>
                </a:extLst>
              </a:tr>
              <a:tr h="165788">
                <a:tc>
                  <a:txBody>
                    <a:bodyPr/>
                    <a:lstStyle/>
                    <a:p>
                      <a:pPr algn="ctr"/>
                      <a:r>
                        <a:rPr lang="fr-CH" sz="2400" b="0" kern="1200">
                          <a:solidFill>
                            <a:schemeClr val="dk1"/>
                          </a:solidFill>
                          <a:latin typeface="+mn-lt"/>
                          <a:ea typeface="+mn-ea"/>
                          <a:cs typeface="+mn-cs"/>
                        </a:rPr>
                        <a:t>Moonstone Warspear</a:t>
                      </a:r>
                    </a:p>
                    <a:p>
                      <a:pPr algn="ctr"/>
                      <a:r>
                        <a:rPr lang="fr-CH" sz="2400" b="1" kern="1200">
                          <a:solidFill>
                            <a:schemeClr val="dk1"/>
                          </a:solidFill>
                          <a:latin typeface="+mn-lt"/>
                          <a:ea typeface="+mn-ea"/>
                          <a:cs typeface="+mn-cs"/>
                        </a:rPr>
                        <a:t>Anti-CAVALRY (+1 Rend)</a:t>
                      </a:r>
                      <a:endParaRPr lang="fr-CH" sz="2400" b="1" kern="1200" dirty="0">
                        <a:solidFill>
                          <a:schemeClr val="dk1"/>
                        </a:solidFill>
                        <a:latin typeface="+mn-lt"/>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0</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279999052"/>
                  </a:ext>
                </a:extLst>
              </a:tr>
            </a:tbl>
          </a:graphicData>
        </a:graphic>
      </p:graphicFrame>
      <p:pic>
        <p:nvPicPr>
          <p:cNvPr id="35" name="Image 34">
            <a:extLst>
              <a:ext uri="{FF2B5EF4-FFF2-40B4-BE49-F238E27FC236}">
                <a16:creationId xmlns:a16="http://schemas.microsoft.com/office/drawing/2014/main" id="{E06A1497-8011-5163-29D5-E05A3E62954C}"/>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5" name="Rectangle : coins arrondis 4">
            <a:extLst>
              <a:ext uri="{FF2B5EF4-FFF2-40B4-BE49-F238E27FC236}">
                <a16:creationId xmlns:a16="http://schemas.microsoft.com/office/drawing/2014/main" id="{C038DF99-1B0E-5EDC-A281-329838C957BB}"/>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6" name="Rectangle : coins arrondis 5">
            <a:extLst>
              <a:ext uri="{FF2B5EF4-FFF2-40B4-BE49-F238E27FC236}">
                <a16:creationId xmlns:a16="http://schemas.microsoft.com/office/drawing/2014/main" id="{8678291A-4128-DC96-8F73-1A1F3C5F3D2E}"/>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3</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7" name="Rectangle : coins arrondis 6">
            <a:extLst>
              <a:ext uri="{FF2B5EF4-FFF2-40B4-BE49-F238E27FC236}">
                <a16:creationId xmlns:a16="http://schemas.microsoft.com/office/drawing/2014/main" id="{1F1657B5-D93C-1B11-BC1F-3C027693474C}"/>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9" name="Rectangle : coins arrondis 8">
            <a:extLst>
              <a:ext uri="{FF2B5EF4-FFF2-40B4-BE49-F238E27FC236}">
                <a16:creationId xmlns:a16="http://schemas.microsoft.com/office/drawing/2014/main" id="{486A1B5A-B95A-B33E-3627-9352259BD4D6}"/>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graphicFrame>
        <p:nvGraphicFramePr>
          <p:cNvPr id="12" name="Tableau 11">
            <a:extLst>
              <a:ext uri="{FF2B5EF4-FFF2-40B4-BE49-F238E27FC236}">
                <a16:creationId xmlns:a16="http://schemas.microsoft.com/office/drawing/2014/main" id="{0FD27034-9085-61F2-A399-84C3008D9E0A}"/>
              </a:ext>
            </a:extLst>
          </p:cNvPr>
          <p:cNvGraphicFramePr>
            <a:graphicFrameLocks noGrp="1"/>
          </p:cNvGraphicFramePr>
          <p:nvPr>
            <p:extLst>
              <p:ext uri="{D42A27DB-BD31-4B8C-83A1-F6EECF244321}">
                <p14:modId xmlns:p14="http://schemas.microsoft.com/office/powerpoint/2010/main" val="1617431796"/>
              </p:ext>
            </p:extLst>
          </p:nvPr>
        </p:nvGraphicFramePr>
        <p:xfrm>
          <a:off x="272095" y="9593871"/>
          <a:ext cx="10929600" cy="5492570"/>
        </p:xfrm>
        <a:graphic>
          <a:graphicData uri="http://schemas.openxmlformats.org/drawingml/2006/table">
            <a:tbl>
              <a:tblPr firstRow="1" bandRow="1">
                <a:tableStyleId>{5C22544A-7EE6-4342-B048-85BDC9FD1C3A}</a:tableStyleId>
              </a:tblPr>
              <a:tblGrid>
                <a:gridCol w="3643200">
                  <a:extLst>
                    <a:ext uri="{9D8B030D-6E8A-4147-A177-3AD203B41FA5}">
                      <a16:colId xmlns:a16="http://schemas.microsoft.com/office/drawing/2014/main" val="2061212489"/>
                    </a:ext>
                  </a:extLst>
                </a:gridCol>
                <a:gridCol w="3643200">
                  <a:extLst>
                    <a:ext uri="{9D8B030D-6E8A-4147-A177-3AD203B41FA5}">
                      <a16:colId xmlns:a16="http://schemas.microsoft.com/office/drawing/2014/main" val="1872162020"/>
                    </a:ext>
                  </a:extLst>
                </a:gridCol>
                <a:gridCol w="3643200">
                  <a:extLst>
                    <a:ext uri="{9D8B030D-6E8A-4147-A177-3AD203B41FA5}">
                      <a16:colId xmlns:a16="http://schemas.microsoft.com/office/drawing/2014/main" val="2215143103"/>
                    </a:ext>
                  </a:extLst>
                </a:gridCol>
              </a:tblGrid>
              <a:tr h="847699">
                <a:tc>
                  <a:txBody>
                    <a:bodyPr/>
                    <a:lstStyle/>
                    <a:p>
                      <a:pPr algn="ctr"/>
                      <a:r>
                        <a:rPr lang="fr-CH" sz="2400" b="1" i="0" kern="1200">
                          <a:solidFill>
                            <a:schemeClr val="lt1"/>
                          </a:solidFill>
                          <a:effectLst/>
                          <a:latin typeface="+mn-lt"/>
                          <a:ea typeface="+mn-ea"/>
                          <a:cs typeface="+mn-cs"/>
                        </a:rPr>
                        <a:t>Passive</a:t>
                      </a:r>
                      <a:endParaRPr lang="fr-CH" sz="2400" b="1" dirty="0"/>
                    </a:p>
                  </a:txBody>
                  <a:tcPr anchor="ctr">
                    <a:solidFill>
                      <a:srgbClr val="404040"/>
                    </a:solidFill>
                  </a:tcPr>
                </a:tc>
                <a:tc>
                  <a:txBody>
                    <a:bodyPr/>
                    <a:lstStyle/>
                    <a:p>
                      <a:pPr algn="l"/>
                      <a:r>
                        <a:rPr lang="fr-CH" sz="2400"/>
                        <a:t>Once Per Battle (Army)</a:t>
                      </a:r>
                    </a:p>
                    <a:p>
                      <a:pPr algn="l"/>
                      <a:r>
                        <a:rPr lang="fr-CH" sz="2400"/>
                        <a:t>Deployment Phase</a:t>
                      </a:r>
                      <a:endParaRPr lang="fr-CH" sz="2400" dirty="0"/>
                    </a:p>
                  </a:txBody>
                  <a:tcPr anchor="ctr">
                    <a:solidFill>
                      <a:srgbClr val="404040"/>
                    </a:solidFill>
                  </a:tcPr>
                </a:tc>
                <a:tc>
                  <a:txBody>
                    <a:bodyPr/>
                    <a:lstStyle/>
                    <a:p>
                      <a:pPr algn="ctr"/>
                      <a:r>
                        <a:rPr lang="fr-CH" sz="2400"/>
                        <a:t>Passive</a:t>
                      </a:r>
                      <a:endParaRPr lang="fr-CH" sz="2400" dirty="0"/>
                    </a:p>
                  </a:txBody>
                  <a:tcPr anchor="ctr">
                    <a:solidFill>
                      <a:srgbClr val="882024"/>
                    </a:solidFill>
                  </a:tcPr>
                </a:tc>
                <a:extLst>
                  <a:ext uri="{0D108BD9-81ED-4DB2-BD59-A6C34878D82A}">
                    <a16:rowId xmlns:a16="http://schemas.microsoft.com/office/drawing/2014/main" val="2579638233"/>
                  </a:ext>
                </a:extLst>
              </a:tr>
              <a:tr h="408151">
                <a:tc>
                  <a:txBody>
                    <a:bodyPr/>
                    <a:lstStyle/>
                    <a:p>
                      <a:pPr algn="ctr"/>
                      <a:r>
                        <a:rPr lang="fr-CH" sz="2000" b="0" i="0" kern="1200">
                          <a:solidFill>
                            <a:schemeClr val="dk1"/>
                          </a:solidFill>
                          <a:effectLst/>
                          <a:latin typeface="+mn-lt"/>
                          <a:ea typeface="+mn-ea"/>
                          <a:cs typeface="+mn-cs"/>
                        </a:rPr>
                        <a:t>Dispersed Formation</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Bloat Toad</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Toad Rage</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42928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This unit has a coherency range of 2’’</a:t>
                      </a:r>
                      <a:endParaRPr lang="en-US" sz="2400" b="1" i="0" kern="1200" dirty="0">
                        <a:solidFill>
                          <a:srgbClr val="FF0000"/>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You receive 1 </a:t>
                      </a:r>
                      <a:r>
                        <a:rPr lang="en-US" sz="2400" b="1" i="0" kern="1200">
                          <a:solidFill>
                            <a:schemeClr val="tx1"/>
                          </a:solidFill>
                          <a:effectLst/>
                          <a:latin typeface="+mn-lt"/>
                          <a:ea typeface="+mn-ea"/>
                          <a:cs typeface="+mn-cs"/>
                        </a:rPr>
                        <a:t>Blot</a:t>
                      </a:r>
                      <a:r>
                        <a:rPr lang="en-US" sz="2400" b="0" i="0" kern="1200">
                          <a:solidFill>
                            <a:schemeClr val="tx1"/>
                          </a:solidFill>
                          <a:effectLst/>
                          <a:latin typeface="+mn-lt"/>
                          <a:ea typeface="+mn-ea"/>
                          <a:cs typeface="+mn-cs"/>
                        </a:rPr>
                        <a:t> </a:t>
                      </a:r>
                      <a:r>
                        <a:rPr lang="en-US" sz="2400" b="1" i="0" kern="1200">
                          <a:solidFill>
                            <a:schemeClr val="tx1"/>
                          </a:solidFill>
                          <a:effectLst/>
                          <a:latin typeface="+mn-lt"/>
                          <a:ea typeface="+mn-ea"/>
                          <a:cs typeface="+mn-cs"/>
                        </a:rPr>
                        <a:t>Toad</a:t>
                      </a:r>
                      <a:r>
                        <a:rPr lang="en-US" sz="2400" b="0" i="0" kern="1200">
                          <a:solidFill>
                            <a:schemeClr val="tx1"/>
                          </a:solidFill>
                          <a:effectLst/>
                          <a:latin typeface="+mn-lt"/>
                          <a:ea typeface="+mn-ea"/>
                          <a:cs typeface="+mn-cs"/>
                        </a:rPr>
                        <a:t> token for each </a:t>
                      </a:r>
                      <a:r>
                        <a:rPr lang="en-US" sz="2400" b="1" i="0" kern="1200">
                          <a:solidFill>
                            <a:schemeClr val="tx1"/>
                          </a:solidFill>
                          <a:effectLst/>
                          <a:latin typeface="+mn-lt"/>
                          <a:ea typeface="+mn-ea"/>
                          <a:cs typeface="+mn-cs"/>
                        </a:rPr>
                        <a:t>Ripperdactyl</a:t>
                      </a:r>
                      <a:r>
                        <a:rPr lang="en-US" sz="2400" b="0" i="0" kern="1200">
                          <a:solidFill>
                            <a:schemeClr val="tx1"/>
                          </a:solidFill>
                          <a:effectLst/>
                          <a:latin typeface="+mn-lt"/>
                          <a:ea typeface="+mn-ea"/>
                          <a:cs typeface="+mn-cs"/>
                        </a:rPr>
                        <a:t> </a:t>
                      </a:r>
                      <a:r>
                        <a:rPr lang="en-US" sz="2400" b="1" i="0" kern="1200">
                          <a:solidFill>
                            <a:schemeClr val="tx1"/>
                          </a:solidFill>
                          <a:effectLst/>
                          <a:latin typeface="+mn-lt"/>
                          <a:ea typeface="+mn-ea"/>
                          <a:cs typeface="+mn-cs"/>
                        </a:rPr>
                        <a:t>Chief</a:t>
                      </a:r>
                      <a:r>
                        <a:rPr lang="en-US" sz="2400" b="0" i="0" kern="1200">
                          <a:solidFill>
                            <a:schemeClr val="tx1"/>
                          </a:solidFill>
                          <a:effectLst/>
                          <a:latin typeface="+mn-lt"/>
                          <a:ea typeface="+mn-ea"/>
                          <a:cs typeface="+mn-cs"/>
                        </a:rPr>
                        <a:t> or </a:t>
                      </a:r>
                      <a:r>
                        <a:rPr lang="en-US" sz="2400" b="1" i="0" kern="1200">
                          <a:solidFill>
                            <a:schemeClr val="tx1"/>
                          </a:solidFill>
                          <a:effectLst/>
                          <a:latin typeface="+mn-lt"/>
                          <a:ea typeface="+mn-ea"/>
                          <a:cs typeface="+mn-cs"/>
                        </a:rPr>
                        <a:t>Ripperdactyl</a:t>
                      </a:r>
                      <a:r>
                        <a:rPr lang="en-US" sz="2400" b="0" i="0" kern="1200">
                          <a:solidFill>
                            <a:schemeClr val="tx1"/>
                          </a:solidFill>
                          <a:effectLst/>
                          <a:latin typeface="+mn-lt"/>
                          <a:ea typeface="+mn-ea"/>
                          <a:cs typeface="+mn-cs"/>
                        </a:rPr>
                        <a:t> </a:t>
                      </a:r>
                      <a:r>
                        <a:rPr lang="en-US" sz="2400" b="1" i="0" kern="1200">
                          <a:solidFill>
                            <a:schemeClr val="tx1"/>
                          </a:solidFill>
                          <a:effectLst/>
                          <a:latin typeface="+mn-lt"/>
                          <a:ea typeface="+mn-ea"/>
                          <a:cs typeface="+mn-cs"/>
                        </a:rPr>
                        <a:t>Riders</a:t>
                      </a:r>
                      <a:r>
                        <a:rPr lang="en-US" sz="2400" b="0" i="0" kern="1200">
                          <a:solidFill>
                            <a:schemeClr val="tx1"/>
                          </a:solidFill>
                          <a:effectLst/>
                          <a:latin typeface="+mn-lt"/>
                          <a:ea typeface="+mn-ea"/>
                          <a:cs typeface="+mn-cs"/>
                        </a:rPr>
                        <a:t> unit in your army, to a maximum of 3 tokens. Pick a number of enemy units equal to the number of </a:t>
                      </a:r>
                      <a:r>
                        <a:rPr lang="en-US" sz="2400" b="1" i="0" kern="1200">
                          <a:solidFill>
                            <a:schemeClr val="tx1"/>
                          </a:solidFill>
                          <a:effectLst/>
                          <a:latin typeface="+mn-lt"/>
                          <a:ea typeface="+mn-ea"/>
                          <a:cs typeface="+mn-cs"/>
                        </a:rPr>
                        <a:t>Blot</a:t>
                      </a:r>
                      <a:r>
                        <a:rPr lang="en-US" sz="2400" b="0" i="0" kern="1200">
                          <a:solidFill>
                            <a:schemeClr val="tx1"/>
                          </a:solidFill>
                          <a:effectLst/>
                          <a:latin typeface="+mn-lt"/>
                          <a:ea typeface="+mn-ea"/>
                          <a:cs typeface="+mn-cs"/>
                        </a:rPr>
                        <a:t> </a:t>
                      </a:r>
                      <a:r>
                        <a:rPr lang="en-US" sz="2400" b="1" i="0" kern="1200">
                          <a:solidFill>
                            <a:schemeClr val="tx1"/>
                          </a:solidFill>
                          <a:effectLst/>
                          <a:latin typeface="+mn-lt"/>
                          <a:ea typeface="+mn-ea"/>
                          <a:cs typeface="+mn-cs"/>
                        </a:rPr>
                        <a:t>Toads</a:t>
                      </a:r>
                      <a:r>
                        <a:rPr lang="en-US" sz="2400" b="0" i="0" kern="1200">
                          <a:solidFill>
                            <a:schemeClr val="tx1"/>
                          </a:solidFill>
                          <a:effectLst/>
                          <a:latin typeface="+mn-lt"/>
                          <a:ea typeface="+mn-ea"/>
                          <a:cs typeface="+mn-cs"/>
                        </a:rPr>
                        <a:t> you have to be the targets.</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0" i="0" kern="120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Place a </a:t>
                      </a:r>
                      <a:r>
                        <a:rPr lang="en-US" sz="2400" b="1" i="0" kern="1200">
                          <a:solidFill>
                            <a:schemeClr val="tx1"/>
                          </a:solidFill>
                          <a:effectLst/>
                          <a:latin typeface="+mn-lt"/>
                          <a:ea typeface="+mn-ea"/>
                          <a:cs typeface="+mn-cs"/>
                        </a:rPr>
                        <a:t>Blot</a:t>
                      </a:r>
                      <a:r>
                        <a:rPr lang="en-US" sz="2400" b="0" i="0" kern="1200">
                          <a:solidFill>
                            <a:schemeClr val="tx1"/>
                          </a:solidFill>
                          <a:effectLst/>
                          <a:latin typeface="+mn-lt"/>
                          <a:ea typeface="+mn-ea"/>
                          <a:cs typeface="+mn-cs"/>
                        </a:rPr>
                        <a:t> </a:t>
                      </a:r>
                      <a:r>
                        <a:rPr lang="en-US" sz="2400" b="1" i="0" kern="1200">
                          <a:solidFill>
                            <a:schemeClr val="tx1"/>
                          </a:solidFill>
                          <a:effectLst/>
                          <a:latin typeface="+mn-lt"/>
                          <a:ea typeface="+mn-ea"/>
                          <a:cs typeface="+mn-cs"/>
                        </a:rPr>
                        <a:t>Toad</a:t>
                      </a:r>
                      <a:r>
                        <a:rPr lang="en-US" sz="2400" b="0" i="0" kern="1200">
                          <a:solidFill>
                            <a:schemeClr val="tx1"/>
                          </a:solidFill>
                          <a:effectLst/>
                          <a:latin typeface="+mn-lt"/>
                          <a:ea typeface="+mn-ea"/>
                          <a:cs typeface="+mn-cs"/>
                        </a:rPr>
                        <a:t> next to each target.</a:t>
                      </a:r>
                      <a:endParaRPr lang="en-US" sz="2400" b="0" i="0" kern="1200" dirty="0">
                        <a:solidFill>
                          <a:schemeClr val="tx1"/>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Add 1 to the Attacks characteristic of this unit’s </a:t>
                      </a:r>
                      <a:r>
                        <a:rPr lang="en-US" sz="2400" b="1" i="0" kern="1200">
                          <a:solidFill>
                            <a:schemeClr val="tx1"/>
                          </a:solidFill>
                          <a:effectLst/>
                          <a:latin typeface="+mn-lt"/>
                          <a:ea typeface="+mn-ea"/>
                          <a:cs typeface="+mn-cs"/>
                        </a:rPr>
                        <a:t>Ripperdactyl’s</a:t>
                      </a:r>
                      <a:r>
                        <a:rPr lang="en-US" sz="2400" b="0" i="0" kern="1200">
                          <a:solidFill>
                            <a:schemeClr val="tx1"/>
                          </a:solidFill>
                          <a:effectLst/>
                          <a:latin typeface="+mn-lt"/>
                          <a:ea typeface="+mn-ea"/>
                          <a:cs typeface="+mn-cs"/>
                        </a:rPr>
                        <a:t> </a:t>
                      </a:r>
                      <a:r>
                        <a:rPr lang="en-US" sz="2400" b="1" i="0" kern="1200">
                          <a:solidFill>
                            <a:schemeClr val="tx1"/>
                          </a:solidFill>
                          <a:effectLst/>
                          <a:latin typeface="+mn-lt"/>
                          <a:ea typeface="+mn-ea"/>
                          <a:cs typeface="+mn-cs"/>
                        </a:rPr>
                        <a:t>Tearing</a:t>
                      </a:r>
                      <a:r>
                        <a:rPr lang="en-US" sz="2400" b="0" i="0" kern="1200">
                          <a:solidFill>
                            <a:schemeClr val="tx1"/>
                          </a:solidFill>
                          <a:effectLst/>
                          <a:latin typeface="+mn-lt"/>
                          <a:ea typeface="+mn-ea"/>
                          <a:cs typeface="+mn-cs"/>
                        </a:rPr>
                        <a:t> </a:t>
                      </a:r>
                      <a:r>
                        <a:rPr lang="en-US" sz="2400" b="1" i="0" kern="1200">
                          <a:solidFill>
                            <a:schemeClr val="tx1"/>
                          </a:solidFill>
                          <a:effectLst/>
                          <a:latin typeface="+mn-lt"/>
                          <a:ea typeface="+mn-ea"/>
                          <a:cs typeface="+mn-cs"/>
                        </a:rPr>
                        <a:t>Jaws</a:t>
                      </a:r>
                      <a:r>
                        <a:rPr lang="en-US" sz="2400" b="0" i="0" kern="1200">
                          <a:solidFill>
                            <a:schemeClr val="tx1"/>
                          </a:solidFill>
                          <a:effectLst/>
                          <a:latin typeface="+mn-lt"/>
                          <a:ea typeface="+mn-ea"/>
                          <a:cs typeface="+mn-cs"/>
                        </a:rPr>
                        <a:t> while it is in combat with any units that have a </a:t>
                      </a:r>
                      <a:r>
                        <a:rPr lang="en-US" sz="2400" b="1" i="0" kern="1200">
                          <a:solidFill>
                            <a:schemeClr val="tx1"/>
                          </a:solidFill>
                          <a:effectLst/>
                          <a:latin typeface="+mn-lt"/>
                          <a:ea typeface="+mn-ea"/>
                          <a:cs typeface="+mn-cs"/>
                        </a:rPr>
                        <a:t>Blot</a:t>
                      </a:r>
                      <a:r>
                        <a:rPr lang="en-US" sz="2400" b="0" i="0" kern="1200">
                          <a:solidFill>
                            <a:schemeClr val="tx1"/>
                          </a:solidFill>
                          <a:effectLst/>
                          <a:latin typeface="+mn-lt"/>
                          <a:ea typeface="+mn-ea"/>
                          <a:cs typeface="+mn-cs"/>
                        </a:rPr>
                        <a:t> </a:t>
                      </a:r>
                      <a:r>
                        <a:rPr lang="en-US" sz="2400" b="1" i="0" kern="1200">
                          <a:solidFill>
                            <a:schemeClr val="tx1"/>
                          </a:solidFill>
                          <a:effectLst/>
                          <a:latin typeface="+mn-lt"/>
                          <a:ea typeface="+mn-ea"/>
                          <a:cs typeface="+mn-cs"/>
                        </a:rPr>
                        <a:t>Toad</a:t>
                      </a:r>
                      <a:r>
                        <a:rPr lang="en-US" sz="2400" b="0" i="0" kern="1200">
                          <a:solidFill>
                            <a:schemeClr val="tx1"/>
                          </a:solidFill>
                          <a:effectLst/>
                          <a:latin typeface="+mn-lt"/>
                          <a:ea typeface="+mn-ea"/>
                          <a:cs typeface="+mn-cs"/>
                        </a:rPr>
                        <a:t>.</a:t>
                      </a:r>
                      <a:endParaRPr lang="en-US" sz="2400" b="1" i="0" kern="1200" dirty="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pic>
        <p:nvPicPr>
          <p:cNvPr id="16" name="Image 15">
            <a:extLst>
              <a:ext uri="{FF2B5EF4-FFF2-40B4-BE49-F238E27FC236}">
                <a16:creationId xmlns:a16="http://schemas.microsoft.com/office/drawing/2014/main" id="{A56A1040-96E7-26A0-E076-491DF4592306}"/>
              </a:ext>
            </a:extLst>
          </p:cNvPr>
          <p:cNvPicPr>
            <a:picLocks noChangeAspect="1"/>
          </p:cNvPicPr>
          <p:nvPr/>
        </p:nvPicPr>
        <p:blipFill>
          <a:blip r:embed="rId4"/>
          <a:stretch>
            <a:fillRect/>
          </a:stretch>
        </p:blipFill>
        <p:spPr>
          <a:xfrm>
            <a:off x="3378004" y="9816842"/>
            <a:ext cx="475229" cy="446600"/>
          </a:xfrm>
          <a:prstGeom prst="rect">
            <a:avLst/>
          </a:prstGeom>
        </p:spPr>
      </p:pic>
      <p:pic>
        <p:nvPicPr>
          <p:cNvPr id="4" name="Image 3">
            <a:extLst>
              <a:ext uri="{FF2B5EF4-FFF2-40B4-BE49-F238E27FC236}">
                <a16:creationId xmlns:a16="http://schemas.microsoft.com/office/drawing/2014/main" id="{CD59FB2C-39FE-C6B5-8255-994354DCCC9E}"/>
              </a:ext>
            </a:extLst>
          </p:cNvPr>
          <p:cNvPicPr>
            <a:picLocks noChangeAspect="1"/>
          </p:cNvPicPr>
          <p:nvPr/>
        </p:nvPicPr>
        <p:blipFill>
          <a:blip r:embed="rId4"/>
          <a:stretch>
            <a:fillRect/>
          </a:stretch>
        </p:blipFill>
        <p:spPr>
          <a:xfrm>
            <a:off x="7036581" y="9816842"/>
            <a:ext cx="475229" cy="446600"/>
          </a:xfrm>
          <a:prstGeom prst="rect">
            <a:avLst/>
          </a:prstGeom>
        </p:spPr>
      </p:pic>
      <p:pic>
        <p:nvPicPr>
          <p:cNvPr id="10" name="Image 9">
            <a:extLst>
              <a:ext uri="{FF2B5EF4-FFF2-40B4-BE49-F238E27FC236}">
                <a16:creationId xmlns:a16="http://schemas.microsoft.com/office/drawing/2014/main" id="{3706BC05-B683-829E-888A-8DC210A3D62E}"/>
              </a:ext>
            </a:extLst>
          </p:cNvPr>
          <p:cNvPicPr>
            <a:picLocks noChangeAspect="1"/>
          </p:cNvPicPr>
          <p:nvPr/>
        </p:nvPicPr>
        <p:blipFill>
          <a:blip r:embed="rId5"/>
          <a:stretch>
            <a:fillRect/>
          </a:stretch>
        </p:blipFill>
        <p:spPr>
          <a:xfrm>
            <a:off x="10695158" y="9876287"/>
            <a:ext cx="327478" cy="327478"/>
          </a:xfrm>
          <a:prstGeom prst="rect">
            <a:avLst/>
          </a:prstGeom>
          <a:solidFill>
            <a:srgbClr val="882024"/>
          </a:solidFill>
        </p:spPr>
      </p:pic>
      <p:pic>
        <p:nvPicPr>
          <p:cNvPr id="15" name="Image 14">
            <a:extLst>
              <a:ext uri="{FF2B5EF4-FFF2-40B4-BE49-F238E27FC236}">
                <a16:creationId xmlns:a16="http://schemas.microsoft.com/office/drawing/2014/main" id="{95292D8F-8063-5B21-4B82-654C72C20F43}"/>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61056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17" name="Ellipse 16">
            <a:extLst>
              <a:ext uri="{FF2B5EF4-FFF2-40B4-BE49-F238E27FC236}">
                <a16:creationId xmlns:a16="http://schemas.microsoft.com/office/drawing/2014/main" id="{CED3ECC8-F92D-CCB3-B7C0-6E7C4FB7ECC3}"/>
              </a:ext>
            </a:extLst>
          </p:cNvPr>
          <p:cNvSpPr/>
          <p:nvPr/>
        </p:nvSpPr>
        <p:spPr>
          <a:xfrm>
            <a:off x="-4809750" y="3065145"/>
            <a:ext cx="589400" cy="589400"/>
          </a:xfrm>
          <a:prstGeom prst="ellipse">
            <a:avLst/>
          </a:prstGeom>
          <a:solidFill>
            <a:schemeClr val="tx1">
              <a:lumMod val="85000"/>
              <a:lumOff val="1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000511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8BC-E44D-475A-BAFE-54EEBCFA2566}"/>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58C15D53-CE39-FFB4-53B9-2F2EF38EF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sp>
        <p:nvSpPr>
          <p:cNvPr id="8" name="Rectangle : coins arrondis 7">
            <a:extLst>
              <a:ext uri="{FF2B5EF4-FFF2-40B4-BE49-F238E27FC236}">
                <a16:creationId xmlns:a16="http://schemas.microsoft.com/office/drawing/2014/main" id="{300D5CF7-7291-6128-6EF5-E386134FA402}"/>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latin typeface="Roboto"/>
              </a:rPr>
              <a:t>SUNBLOOD PACK</a:t>
            </a:r>
            <a:endParaRPr lang="fr-CH" sz="2800" b="1" dirty="0">
              <a:latin typeface="Roboto"/>
            </a:endParaRPr>
          </a:p>
        </p:txBody>
      </p:sp>
      <p:sp>
        <p:nvSpPr>
          <p:cNvPr id="11" name="Rectangle : coins arrondis 10">
            <a:extLst>
              <a:ext uri="{FF2B5EF4-FFF2-40B4-BE49-F238E27FC236}">
                <a16:creationId xmlns:a16="http://schemas.microsoft.com/office/drawing/2014/main" id="{EB5A5621-CAAF-DF94-82B9-298E50AB1F3A}"/>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a:t>
            </a:r>
            <a:r>
              <a:rPr lang="en-US" sz="1600" b="1">
                <a:latin typeface="Roboto"/>
              </a:rPr>
              <a:t>: </a:t>
            </a:r>
            <a:r>
              <a:rPr lang="en-US">
                <a:latin typeface="Roboto"/>
              </a:rPr>
              <a:t>Hero, Infantry, Order, Seraphon, Saurus</a:t>
            </a:r>
            <a:endParaRPr lang="en-US" sz="1400" dirty="0">
              <a:latin typeface="Roboto"/>
            </a:endParaRPr>
          </a:p>
        </p:txBody>
      </p:sp>
      <p:graphicFrame>
        <p:nvGraphicFramePr>
          <p:cNvPr id="22" name="Tableau 21">
            <a:extLst>
              <a:ext uri="{FF2B5EF4-FFF2-40B4-BE49-F238E27FC236}">
                <a16:creationId xmlns:a16="http://schemas.microsoft.com/office/drawing/2014/main" id="{F92B016C-D39F-B8E3-F0DE-70C8EBA0F52B}"/>
              </a:ext>
            </a:extLst>
          </p:cNvPr>
          <p:cNvGraphicFramePr>
            <a:graphicFrameLocks noGrp="1"/>
          </p:cNvGraphicFramePr>
          <p:nvPr>
            <p:extLst>
              <p:ext uri="{D42A27DB-BD31-4B8C-83A1-F6EECF244321}">
                <p14:modId xmlns:p14="http://schemas.microsoft.com/office/powerpoint/2010/main" val="1128501259"/>
              </p:ext>
            </p:extLst>
          </p:nvPr>
        </p:nvGraphicFramePr>
        <p:xfrm>
          <a:off x="2301662" y="2355061"/>
          <a:ext cx="8890614" cy="8839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err="1">
                          <a:solidFill>
                            <a:schemeClr val="bg1"/>
                          </a:solidFill>
                        </a:rPr>
                        <a:t>Attacks</a:t>
                      </a:r>
                      <a:endParaRPr lang="fr-CH" sz="1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kern="1200">
                          <a:solidFill>
                            <a:schemeClr val="dk1"/>
                          </a:solidFill>
                          <a:latin typeface="+mn-lt"/>
                          <a:ea typeface="+mn-ea"/>
                          <a:cs typeface="+mn-cs"/>
                        </a:rPr>
                        <a:t>Celestite Weapons</a:t>
                      </a:r>
                      <a:endParaRPr lang="fr-CH" sz="2400" b="1" kern="1200" dirty="0">
                        <a:solidFill>
                          <a:schemeClr val="dk1"/>
                        </a:solidFill>
                        <a:latin typeface="+mn-lt"/>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2614552732"/>
                  </a:ext>
                </a:extLst>
              </a:tr>
            </a:tbl>
          </a:graphicData>
        </a:graphic>
      </p:graphicFrame>
      <p:pic>
        <p:nvPicPr>
          <p:cNvPr id="35" name="Image 34">
            <a:extLst>
              <a:ext uri="{FF2B5EF4-FFF2-40B4-BE49-F238E27FC236}">
                <a16:creationId xmlns:a16="http://schemas.microsoft.com/office/drawing/2014/main" id="{9F7B0AD1-34BC-F1F8-FAB6-399331D57580}"/>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5" name="Rectangle : coins arrondis 4">
            <a:extLst>
              <a:ext uri="{FF2B5EF4-FFF2-40B4-BE49-F238E27FC236}">
                <a16:creationId xmlns:a16="http://schemas.microsoft.com/office/drawing/2014/main" id="{D452B8C5-641D-1E97-4D56-AA69F1CB96FA}"/>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6" name="Rectangle : coins arrondis 5">
            <a:extLst>
              <a:ext uri="{FF2B5EF4-FFF2-40B4-BE49-F238E27FC236}">
                <a16:creationId xmlns:a16="http://schemas.microsoft.com/office/drawing/2014/main" id="{E0A49F6D-6A31-68A0-78A8-E33E91EF2F52}"/>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3</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7" name="Rectangle : coins arrondis 6">
            <a:extLst>
              <a:ext uri="{FF2B5EF4-FFF2-40B4-BE49-F238E27FC236}">
                <a16:creationId xmlns:a16="http://schemas.microsoft.com/office/drawing/2014/main" id="{B49B9762-A857-94E5-A0D7-42F731CF08C4}"/>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9" name="Rectangle : coins arrondis 8">
            <a:extLst>
              <a:ext uri="{FF2B5EF4-FFF2-40B4-BE49-F238E27FC236}">
                <a16:creationId xmlns:a16="http://schemas.microsoft.com/office/drawing/2014/main" id="{5FF209ED-91C5-6B51-03ED-8A1D27BA9AB2}"/>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graphicFrame>
        <p:nvGraphicFramePr>
          <p:cNvPr id="12" name="Tableau 11">
            <a:extLst>
              <a:ext uri="{FF2B5EF4-FFF2-40B4-BE49-F238E27FC236}">
                <a16:creationId xmlns:a16="http://schemas.microsoft.com/office/drawing/2014/main" id="{6F04B4ED-CFF3-ECB0-2F68-3167B19DBDA8}"/>
              </a:ext>
            </a:extLst>
          </p:cNvPr>
          <p:cNvGraphicFramePr>
            <a:graphicFrameLocks noGrp="1"/>
          </p:cNvGraphicFramePr>
          <p:nvPr>
            <p:extLst>
              <p:ext uri="{D42A27DB-BD31-4B8C-83A1-F6EECF244321}">
                <p14:modId xmlns:p14="http://schemas.microsoft.com/office/powerpoint/2010/main" val="2486807367"/>
              </p:ext>
            </p:extLst>
          </p:nvPr>
        </p:nvGraphicFramePr>
        <p:xfrm>
          <a:off x="272095" y="9593871"/>
          <a:ext cx="10929600" cy="5609023"/>
        </p:xfrm>
        <a:graphic>
          <a:graphicData uri="http://schemas.openxmlformats.org/drawingml/2006/table">
            <a:tbl>
              <a:tblPr firstRow="1" bandRow="1">
                <a:tableStyleId>{5C22544A-7EE6-4342-B048-85BDC9FD1C3A}</a:tableStyleId>
              </a:tblPr>
              <a:tblGrid>
                <a:gridCol w="3643200">
                  <a:extLst>
                    <a:ext uri="{9D8B030D-6E8A-4147-A177-3AD203B41FA5}">
                      <a16:colId xmlns:a16="http://schemas.microsoft.com/office/drawing/2014/main" val="2061212489"/>
                    </a:ext>
                  </a:extLst>
                </a:gridCol>
                <a:gridCol w="3643200">
                  <a:extLst>
                    <a:ext uri="{9D8B030D-6E8A-4147-A177-3AD203B41FA5}">
                      <a16:colId xmlns:a16="http://schemas.microsoft.com/office/drawing/2014/main" val="1872162020"/>
                    </a:ext>
                  </a:extLst>
                </a:gridCol>
                <a:gridCol w="3643200">
                  <a:extLst>
                    <a:ext uri="{9D8B030D-6E8A-4147-A177-3AD203B41FA5}">
                      <a16:colId xmlns:a16="http://schemas.microsoft.com/office/drawing/2014/main" val="2215143103"/>
                    </a:ext>
                  </a:extLst>
                </a:gridCol>
              </a:tblGrid>
              <a:tr h="847699">
                <a:tc>
                  <a:txBody>
                    <a:bodyPr/>
                    <a:lstStyle/>
                    <a:p>
                      <a:pPr algn="ctr"/>
                      <a:r>
                        <a:rPr lang="fr-CH" sz="2400" b="1" i="0" kern="1200">
                          <a:solidFill>
                            <a:schemeClr val="lt1"/>
                          </a:solidFill>
                          <a:effectLst/>
                          <a:latin typeface="+mn-lt"/>
                          <a:ea typeface="+mn-ea"/>
                          <a:cs typeface="+mn-cs"/>
                        </a:rPr>
                        <a:t>Passive</a:t>
                      </a:r>
                      <a:endParaRPr lang="fr-CH" sz="2400" b="1" dirty="0"/>
                    </a:p>
                  </a:txBody>
                  <a:tcPr anchor="ctr">
                    <a:solidFill>
                      <a:srgbClr val="3D5218"/>
                    </a:solidFill>
                  </a:tcPr>
                </a:tc>
                <a:tc>
                  <a:txBody>
                    <a:bodyPr/>
                    <a:lstStyle/>
                    <a:p>
                      <a:pPr algn="ctr"/>
                      <a:r>
                        <a:rPr lang="fr-CH" sz="2400"/>
                        <a:t>Passive</a:t>
                      </a:r>
                      <a:endParaRPr lang="fr-CH" sz="2400" dirty="0"/>
                    </a:p>
                  </a:txBody>
                  <a:tcPr anchor="ctr">
                    <a:solidFill>
                      <a:srgbClr val="3D5218"/>
                    </a:solidFill>
                  </a:tcPr>
                </a:tc>
                <a:tc>
                  <a:txBody>
                    <a:bodyPr/>
                    <a:lstStyle/>
                    <a:p>
                      <a:pPr algn="ctr"/>
                      <a:r>
                        <a:rPr lang="fr-CH" sz="2400"/>
                        <a:t>Any Combat Phase</a:t>
                      </a:r>
                      <a:endParaRPr lang="fr-CH" sz="2400" dirty="0"/>
                    </a:p>
                  </a:txBody>
                  <a:tcPr anchor="ctr">
                    <a:solidFill>
                      <a:srgbClr val="882024"/>
                    </a:solidFill>
                  </a:tcPr>
                </a:tc>
                <a:extLst>
                  <a:ext uri="{0D108BD9-81ED-4DB2-BD59-A6C34878D82A}">
                    <a16:rowId xmlns:a16="http://schemas.microsoft.com/office/drawing/2014/main" val="2579638233"/>
                  </a:ext>
                </a:extLst>
              </a:tr>
              <a:tr h="408151">
                <a:tc>
                  <a:txBody>
                    <a:bodyPr/>
                    <a:lstStyle/>
                    <a:p>
                      <a:pPr algn="ctr"/>
                      <a:r>
                        <a:rPr lang="fr-CH" sz="2000" b="0" i="0" kern="1200">
                          <a:solidFill>
                            <a:schemeClr val="dk1"/>
                          </a:solidFill>
                          <a:effectLst/>
                          <a:latin typeface="+mn-lt"/>
                          <a:ea typeface="+mn-ea"/>
                          <a:cs typeface="+mn-cs"/>
                        </a:rPr>
                        <a:t>Scaled Protector</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Starspawned</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Venomite Swarm</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1335653">
                <a:tc rowSpan="2">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Ignore negative and positive modifiers to save rolls for this unit.</a:t>
                      </a:r>
                      <a:endParaRPr lang="en-US" sz="2400" b="1" i="0" kern="1200" dirty="0">
                        <a:solidFill>
                          <a:srgbClr val="FF0000"/>
                        </a:solidFill>
                        <a:effectLst/>
                        <a:latin typeface="+mn-lt"/>
                        <a:ea typeface="+mn-ea"/>
                        <a:cs typeface="+mn-cs"/>
                      </a:endParaRPr>
                    </a:p>
                  </a:txBody>
                  <a:tcPr anchor="ctr">
                    <a:solidFill>
                      <a:srgbClr val="DAD0A6"/>
                    </a:solidFill>
                  </a:tcPr>
                </a:tc>
                <a:tc rowSpan="2">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Ignore the first damage point that would be allocated to friendly </a:t>
                      </a:r>
                      <a:r>
                        <a:rPr lang="en-US" sz="2400" b="1" i="0" kern="1200">
                          <a:solidFill>
                            <a:schemeClr val="tx1"/>
                          </a:solidFill>
                          <a:effectLst/>
                          <a:latin typeface="+mn-lt"/>
                          <a:ea typeface="+mn-ea"/>
                          <a:cs typeface="+mn-cs"/>
                        </a:rPr>
                        <a:t>SAURUS</a:t>
                      </a:r>
                      <a:r>
                        <a:rPr lang="en-US" sz="2400" b="0" i="0" kern="1200">
                          <a:solidFill>
                            <a:schemeClr val="tx1"/>
                          </a:solidFill>
                          <a:effectLst/>
                          <a:latin typeface="+mn-lt"/>
                          <a:ea typeface="+mn-ea"/>
                          <a:cs typeface="+mn-cs"/>
                        </a:rPr>
                        <a:t> and </a:t>
                      </a:r>
                      <a:r>
                        <a:rPr lang="en-US" sz="2400" b="1" i="0" kern="1200">
                          <a:solidFill>
                            <a:schemeClr val="tx1"/>
                          </a:solidFill>
                          <a:effectLst/>
                          <a:latin typeface="+mn-lt"/>
                          <a:ea typeface="+mn-ea"/>
                          <a:cs typeface="+mn-cs"/>
                        </a:rPr>
                        <a:t>KROXIGOR</a:t>
                      </a:r>
                      <a:r>
                        <a:rPr lang="en-US" sz="2400" b="0" i="0" kern="1200">
                          <a:solidFill>
                            <a:schemeClr val="tx1"/>
                          </a:solidFill>
                          <a:effectLst/>
                          <a:latin typeface="+mn-lt"/>
                          <a:ea typeface="+mn-ea"/>
                          <a:cs typeface="+mn-cs"/>
                        </a:rPr>
                        <a:t> units each phase while they are wholly within 12" of this unit.</a:t>
                      </a:r>
                      <a:endParaRPr lang="en-US" sz="2400" b="0" i="0" kern="1200" dirty="0">
                        <a:solidFill>
                          <a:schemeClr val="tx1"/>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Pick an enemy unit in combat with this unit to be the target.</a:t>
                      </a:r>
                    </a:p>
                  </a:txBody>
                  <a:tcPr anchor="ctr">
                    <a:solidFill>
                      <a:srgbClr val="DAD0A6"/>
                    </a:solidFill>
                  </a:tcPr>
                </a:tc>
                <a:extLst>
                  <a:ext uri="{0D108BD9-81ED-4DB2-BD59-A6C34878D82A}">
                    <a16:rowId xmlns:a16="http://schemas.microsoft.com/office/drawing/2014/main" val="2596299480"/>
                  </a:ext>
                </a:extLst>
              </a:tr>
              <a:tr h="2118360">
                <a:tc vMerge="1">
                  <a:txBody>
                    <a:bodyPr/>
                    <a:lstStyle/>
                    <a:p>
                      <a:endParaRPr lang="fr-CH"/>
                    </a:p>
                  </a:txBody>
                  <a:tcPr/>
                </a:tc>
                <a:tc vMerge="1">
                  <a:txBody>
                    <a:bodyPr/>
                    <a:lstStyle/>
                    <a:p>
                      <a:endParaRPr lang="fr-CH"/>
                    </a:p>
                  </a:txBody>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If this unit’s </a:t>
                      </a:r>
                      <a:r>
                        <a:rPr lang="en-US" sz="2400" b="1" i="0" kern="1200">
                          <a:solidFill>
                            <a:schemeClr val="tx1"/>
                          </a:solidFill>
                          <a:effectLst/>
                          <a:latin typeface="+mn-lt"/>
                          <a:ea typeface="+mn-ea"/>
                          <a:cs typeface="+mn-cs"/>
                        </a:rPr>
                        <a:t>Venomites</a:t>
                      </a:r>
                      <a:r>
                        <a:rPr lang="en-US" sz="2400" b="0" i="0" kern="1200">
                          <a:solidFill>
                            <a:schemeClr val="tx1"/>
                          </a:solidFill>
                          <a:effectLst/>
                          <a:latin typeface="+mn-lt"/>
                          <a:ea typeface="+mn-ea"/>
                          <a:cs typeface="+mn-cs"/>
                        </a:rPr>
                        <a:t> token is on the battlefield, roll a D3. On a 1, remove this unit’s </a:t>
                      </a:r>
                      <a:r>
                        <a:rPr lang="en-US" sz="2400" b="1" i="0" kern="1200">
                          <a:solidFill>
                            <a:schemeClr val="tx1"/>
                          </a:solidFill>
                          <a:effectLst/>
                          <a:latin typeface="+mn-lt"/>
                          <a:ea typeface="+mn-ea"/>
                          <a:cs typeface="+mn-cs"/>
                        </a:rPr>
                        <a:t>Venomites</a:t>
                      </a:r>
                      <a:r>
                        <a:rPr lang="en-US" sz="2400" b="0" i="0" kern="1200">
                          <a:solidFill>
                            <a:schemeClr val="tx1"/>
                          </a:solidFill>
                          <a:effectLst/>
                          <a:latin typeface="+mn-lt"/>
                          <a:ea typeface="+mn-ea"/>
                          <a:cs typeface="+mn-cs"/>
                        </a:rPr>
                        <a:t> token from the battlefield. On a 2+, inflict an amount of mortal damage on the target equal to the roll.</a:t>
                      </a:r>
                      <a:endParaRPr lang="en-US" sz="2400" b="1" i="0" kern="1200">
                        <a:solidFill>
                          <a:srgbClr val="FF0000"/>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3627054661"/>
                  </a:ext>
                </a:extLst>
              </a:tr>
            </a:tbl>
          </a:graphicData>
        </a:graphic>
      </p:graphicFrame>
      <p:pic>
        <p:nvPicPr>
          <p:cNvPr id="10" name="Image 9">
            <a:extLst>
              <a:ext uri="{FF2B5EF4-FFF2-40B4-BE49-F238E27FC236}">
                <a16:creationId xmlns:a16="http://schemas.microsoft.com/office/drawing/2014/main" id="{049C28BF-AE15-ED07-E8B0-9359AE600395}"/>
              </a:ext>
            </a:extLst>
          </p:cNvPr>
          <p:cNvPicPr>
            <a:picLocks noChangeAspect="1"/>
          </p:cNvPicPr>
          <p:nvPr/>
        </p:nvPicPr>
        <p:blipFill>
          <a:blip r:embed="rId4"/>
          <a:stretch>
            <a:fillRect/>
          </a:stretch>
        </p:blipFill>
        <p:spPr>
          <a:xfrm>
            <a:off x="10695158" y="9876287"/>
            <a:ext cx="327478" cy="327478"/>
          </a:xfrm>
          <a:prstGeom prst="rect">
            <a:avLst/>
          </a:prstGeom>
          <a:solidFill>
            <a:srgbClr val="882024"/>
          </a:solidFill>
        </p:spPr>
      </p:pic>
      <p:pic>
        <p:nvPicPr>
          <p:cNvPr id="15" name="Image 14">
            <a:extLst>
              <a:ext uri="{FF2B5EF4-FFF2-40B4-BE49-F238E27FC236}">
                <a16:creationId xmlns:a16="http://schemas.microsoft.com/office/drawing/2014/main" id="{85606F87-5EB8-D457-592D-3E57C72526E5}"/>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61056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2" name="Image 1">
            <a:extLst>
              <a:ext uri="{FF2B5EF4-FFF2-40B4-BE49-F238E27FC236}">
                <a16:creationId xmlns:a16="http://schemas.microsoft.com/office/drawing/2014/main" id="{9049882E-1707-EC0D-68E2-EB5DB1A75CC9}"/>
              </a:ext>
            </a:extLst>
          </p:cNvPr>
          <p:cNvPicPr>
            <a:picLocks noChangeAspect="1"/>
          </p:cNvPicPr>
          <p:nvPr/>
        </p:nvPicPr>
        <p:blipFill>
          <a:blip r:embed="rId5"/>
          <a:stretch>
            <a:fillRect/>
          </a:stretch>
        </p:blipFill>
        <p:spPr>
          <a:xfrm>
            <a:off x="3403565" y="9845412"/>
            <a:ext cx="331258" cy="389228"/>
          </a:xfrm>
          <a:prstGeom prst="rect">
            <a:avLst/>
          </a:prstGeom>
        </p:spPr>
      </p:pic>
      <p:pic>
        <p:nvPicPr>
          <p:cNvPr id="3" name="Image 2">
            <a:extLst>
              <a:ext uri="{FF2B5EF4-FFF2-40B4-BE49-F238E27FC236}">
                <a16:creationId xmlns:a16="http://schemas.microsoft.com/office/drawing/2014/main" id="{280A9EB3-FC0F-B525-7863-45B53DF66C29}"/>
              </a:ext>
            </a:extLst>
          </p:cNvPr>
          <p:cNvPicPr>
            <a:picLocks noChangeAspect="1"/>
          </p:cNvPicPr>
          <p:nvPr/>
        </p:nvPicPr>
        <p:blipFill>
          <a:blip r:embed="rId5"/>
          <a:stretch>
            <a:fillRect/>
          </a:stretch>
        </p:blipFill>
        <p:spPr>
          <a:xfrm>
            <a:off x="7054728" y="9845412"/>
            <a:ext cx="331258" cy="389228"/>
          </a:xfrm>
          <a:prstGeom prst="rect">
            <a:avLst/>
          </a:prstGeom>
        </p:spPr>
      </p:pic>
      <p:sp>
        <p:nvSpPr>
          <p:cNvPr id="13" name="Ellipse 12">
            <a:extLst>
              <a:ext uri="{FF2B5EF4-FFF2-40B4-BE49-F238E27FC236}">
                <a16:creationId xmlns:a16="http://schemas.microsoft.com/office/drawing/2014/main" id="{6876E5A5-96EF-67D6-21B4-B464D5E3B344}"/>
              </a:ext>
            </a:extLst>
          </p:cNvPr>
          <p:cNvSpPr/>
          <p:nvPr/>
        </p:nvSpPr>
        <p:spPr>
          <a:xfrm>
            <a:off x="-4809750" y="3065145"/>
            <a:ext cx="589400" cy="589400"/>
          </a:xfrm>
          <a:prstGeom prst="ellipse">
            <a:avLst/>
          </a:prstGeom>
          <a:solidFill>
            <a:srgbClr val="882024"/>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815317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32D6A-2CE0-DA66-9D19-E02B5E9BB8B4}"/>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A19FD30A-74F0-C41A-EFE8-9C5803FEF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sp>
        <p:nvSpPr>
          <p:cNvPr id="8" name="Rectangle : coins arrondis 7">
            <a:extLst>
              <a:ext uri="{FF2B5EF4-FFF2-40B4-BE49-F238E27FC236}">
                <a16:creationId xmlns:a16="http://schemas.microsoft.com/office/drawing/2014/main" id="{7D917A13-108B-3BDB-48D6-4774EC8CE6A7}"/>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latin typeface="Roboto"/>
              </a:rPr>
              <a:t>TERRAWINGS</a:t>
            </a:r>
            <a:endParaRPr lang="fr-CH" sz="2800" b="1" dirty="0">
              <a:latin typeface="Roboto"/>
            </a:endParaRPr>
          </a:p>
        </p:txBody>
      </p:sp>
      <p:sp>
        <p:nvSpPr>
          <p:cNvPr id="11" name="Rectangle : coins arrondis 10">
            <a:extLst>
              <a:ext uri="{FF2B5EF4-FFF2-40B4-BE49-F238E27FC236}">
                <a16:creationId xmlns:a16="http://schemas.microsoft.com/office/drawing/2014/main" id="{3670C06B-BBB5-9D8A-1C5D-389E84172088}"/>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a:t>
            </a:r>
            <a:r>
              <a:rPr lang="en-US" sz="1600" b="1">
                <a:latin typeface="Roboto"/>
              </a:rPr>
              <a:t>: </a:t>
            </a:r>
            <a:r>
              <a:rPr lang="en-US">
                <a:latin typeface="Roboto"/>
              </a:rPr>
              <a:t>Beast, Fly, Order, Seraphon</a:t>
            </a:r>
            <a:endParaRPr lang="en-US" sz="1400" dirty="0">
              <a:latin typeface="Roboto"/>
            </a:endParaRPr>
          </a:p>
        </p:txBody>
      </p:sp>
      <p:graphicFrame>
        <p:nvGraphicFramePr>
          <p:cNvPr id="22" name="Tableau 21">
            <a:extLst>
              <a:ext uri="{FF2B5EF4-FFF2-40B4-BE49-F238E27FC236}">
                <a16:creationId xmlns:a16="http://schemas.microsoft.com/office/drawing/2014/main" id="{D56AF968-0AFB-9FC9-4F3A-7D6520BB573F}"/>
              </a:ext>
            </a:extLst>
          </p:cNvPr>
          <p:cNvGraphicFramePr>
            <a:graphicFrameLocks noGrp="1"/>
          </p:cNvGraphicFramePr>
          <p:nvPr>
            <p:extLst>
              <p:ext uri="{D42A27DB-BD31-4B8C-83A1-F6EECF244321}">
                <p14:modId xmlns:p14="http://schemas.microsoft.com/office/powerpoint/2010/main" val="3113395283"/>
              </p:ext>
            </p:extLst>
          </p:nvPr>
        </p:nvGraphicFramePr>
        <p:xfrm>
          <a:off x="2301662" y="2355061"/>
          <a:ext cx="8890614" cy="106680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err="1">
                          <a:solidFill>
                            <a:schemeClr val="bg1"/>
                          </a:solidFill>
                        </a:rPr>
                        <a:t>Attacks</a:t>
                      </a:r>
                      <a:endParaRPr lang="fr-CH" sz="1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kern="1200">
                          <a:solidFill>
                            <a:schemeClr val="dk1"/>
                          </a:solidFill>
                          <a:latin typeface="+mn-lt"/>
                          <a:ea typeface="+mn-ea"/>
                          <a:cs typeface="+mn-cs"/>
                        </a:rPr>
                        <a:t>Snapping Beaks</a:t>
                      </a:r>
                    </a:p>
                    <a:p>
                      <a:pPr algn="ctr"/>
                      <a:r>
                        <a:rPr lang="fr-CH" sz="2000" b="1" kern="1200">
                          <a:solidFill>
                            <a:schemeClr val="dk1"/>
                          </a:solidFill>
                          <a:latin typeface="+mn-lt"/>
                          <a:ea typeface="+mn-ea"/>
                          <a:cs typeface="+mn-cs"/>
                        </a:rPr>
                        <a:t>Companion</a:t>
                      </a:r>
                      <a:endParaRPr lang="fr-CH" sz="2400" b="1" kern="1200" dirty="0">
                        <a:solidFill>
                          <a:schemeClr val="dk1"/>
                        </a:solidFill>
                        <a:latin typeface="+mn-lt"/>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0</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2614552732"/>
                  </a:ext>
                </a:extLst>
              </a:tr>
            </a:tbl>
          </a:graphicData>
        </a:graphic>
      </p:graphicFrame>
      <p:pic>
        <p:nvPicPr>
          <p:cNvPr id="35" name="Image 34">
            <a:extLst>
              <a:ext uri="{FF2B5EF4-FFF2-40B4-BE49-F238E27FC236}">
                <a16:creationId xmlns:a16="http://schemas.microsoft.com/office/drawing/2014/main" id="{832236C8-BBD0-319D-129F-5F1D62B3F531}"/>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5" name="Rectangle : coins arrondis 4">
            <a:extLst>
              <a:ext uri="{FF2B5EF4-FFF2-40B4-BE49-F238E27FC236}">
                <a16:creationId xmlns:a16="http://schemas.microsoft.com/office/drawing/2014/main" id="{2E71F8F1-6BF7-FA81-53E7-1933EADFB2C5}"/>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6" name="Rectangle : coins arrondis 5">
            <a:extLst>
              <a:ext uri="{FF2B5EF4-FFF2-40B4-BE49-F238E27FC236}">
                <a16:creationId xmlns:a16="http://schemas.microsoft.com/office/drawing/2014/main" id="{9A81563A-1E01-0173-1484-8FCC1418D140}"/>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7" name="Rectangle : coins arrondis 6">
            <a:extLst>
              <a:ext uri="{FF2B5EF4-FFF2-40B4-BE49-F238E27FC236}">
                <a16:creationId xmlns:a16="http://schemas.microsoft.com/office/drawing/2014/main" id="{929EC03A-788F-EEC1-BBE8-F743DFE8A9CF}"/>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9" name="Rectangle : coins arrondis 8">
            <a:extLst>
              <a:ext uri="{FF2B5EF4-FFF2-40B4-BE49-F238E27FC236}">
                <a16:creationId xmlns:a16="http://schemas.microsoft.com/office/drawing/2014/main" id="{A4914AE2-C7C2-7BDE-84BC-919C78C9376A}"/>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graphicFrame>
        <p:nvGraphicFramePr>
          <p:cNvPr id="12" name="Tableau 11">
            <a:extLst>
              <a:ext uri="{FF2B5EF4-FFF2-40B4-BE49-F238E27FC236}">
                <a16:creationId xmlns:a16="http://schemas.microsoft.com/office/drawing/2014/main" id="{4D689222-EB5E-1943-9860-462673AB785A}"/>
              </a:ext>
            </a:extLst>
          </p:cNvPr>
          <p:cNvGraphicFramePr>
            <a:graphicFrameLocks noGrp="1"/>
          </p:cNvGraphicFramePr>
          <p:nvPr>
            <p:extLst>
              <p:ext uri="{D42A27DB-BD31-4B8C-83A1-F6EECF244321}">
                <p14:modId xmlns:p14="http://schemas.microsoft.com/office/powerpoint/2010/main" val="403493671"/>
              </p:ext>
            </p:extLst>
          </p:nvPr>
        </p:nvGraphicFramePr>
        <p:xfrm>
          <a:off x="272094" y="10187303"/>
          <a:ext cx="10920182" cy="4709863"/>
        </p:xfrm>
        <a:graphic>
          <a:graphicData uri="http://schemas.openxmlformats.org/drawingml/2006/table">
            <a:tbl>
              <a:tblPr firstRow="1" bandRow="1">
                <a:tableStyleId>{5C22544A-7EE6-4342-B048-85BDC9FD1C3A}</a:tableStyleId>
              </a:tblPr>
              <a:tblGrid>
                <a:gridCol w="7500306">
                  <a:extLst>
                    <a:ext uri="{9D8B030D-6E8A-4147-A177-3AD203B41FA5}">
                      <a16:colId xmlns:a16="http://schemas.microsoft.com/office/drawing/2014/main" val="2061212489"/>
                    </a:ext>
                  </a:extLst>
                </a:gridCol>
                <a:gridCol w="3419876">
                  <a:extLst>
                    <a:ext uri="{9D8B030D-6E8A-4147-A177-3AD203B41FA5}">
                      <a16:colId xmlns:a16="http://schemas.microsoft.com/office/drawing/2014/main" val="1872162020"/>
                    </a:ext>
                  </a:extLst>
                </a:gridCol>
              </a:tblGrid>
              <a:tr h="847699">
                <a:tc>
                  <a:txBody>
                    <a:bodyPr/>
                    <a:lstStyle/>
                    <a:p>
                      <a:pPr algn="ctr"/>
                      <a:r>
                        <a:rPr lang="fr-CH" sz="2400" b="1" i="0" kern="1200">
                          <a:solidFill>
                            <a:schemeClr val="lt1"/>
                          </a:solidFill>
                          <a:effectLst/>
                          <a:latin typeface="+mn-lt"/>
                          <a:ea typeface="+mn-ea"/>
                          <a:cs typeface="+mn-cs"/>
                        </a:rPr>
                        <a:t>Your Shooting Phase</a:t>
                      </a:r>
                      <a:endParaRPr lang="fr-CH" sz="2400" b="1" dirty="0"/>
                    </a:p>
                  </a:txBody>
                  <a:tcPr anchor="ctr">
                    <a:solidFill>
                      <a:srgbClr val="225C6F"/>
                    </a:solidFill>
                  </a:tcPr>
                </a:tc>
                <a:tc>
                  <a:txBody>
                    <a:bodyPr/>
                    <a:lstStyle/>
                    <a:p>
                      <a:pPr algn="ctr"/>
                      <a:r>
                        <a:rPr lang="fr-CH" sz="2400"/>
                        <a:t>Passive</a:t>
                      </a:r>
                      <a:endParaRPr lang="fr-CH" sz="2400" dirty="0"/>
                    </a:p>
                  </a:txBody>
                  <a:tcPr anchor="ctr">
                    <a:solidFill>
                      <a:srgbClr val="6D4882"/>
                    </a:solidFill>
                  </a:tcPr>
                </a:tc>
                <a:extLst>
                  <a:ext uri="{0D108BD9-81ED-4DB2-BD59-A6C34878D82A}">
                    <a16:rowId xmlns:a16="http://schemas.microsoft.com/office/drawing/2014/main" val="2579638233"/>
                  </a:ext>
                </a:extLst>
              </a:tr>
              <a:tr h="408151">
                <a:tc>
                  <a:txBody>
                    <a:bodyPr/>
                    <a:lstStyle/>
                    <a:p>
                      <a:pPr algn="ctr"/>
                      <a:r>
                        <a:rPr lang="fr-CH" sz="2000" b="0" i="0" kern="1200">
                          <a:solidFill>
                            <a:schemeClr val="dk1"/>
                          </a:solidFill>
                          <a:effectLst/>
                          <a:latin typeface="+mn-lt"/>
                          <a:ea typeface="+mn-ea"/>
                          <a:cs typeface="+mn-cs"/>
                        </a:rPr>
                        <a:t>Scaled Protector</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Beast</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454013">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ysClr val="windowText" lastClr="000000"/>
                          </a:solidFill>
                          <a:effectLst/>
                          <a:latin typeface="+mn-lt"/>
                          <a:ea typeface="+mn-ea"/>
                          <a:cs typeface="+mn-cs"/>
                        </a:rPr>
                        <a:t>Pick an enemy unit within 10" of this unit to be the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a:solidFill>
                          <a:sysClr val="windowText" lastClr="000000"/>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ysClr val="windowText" lastClr="000000"/>
                          </a:solidFill>
                          <a:effectLst/>
                          <a:latin typeface="+mn-lt"/>
                          <a:ea typeface="+mn-ea"/>
                          <a:cs typeface="+mn-cs"/>
                        </a:rPr>
                        <a:t>Roll a D3. If the roll exceeds the target’s Control characteristic, the target cannot use commands for the rest of the turn.</a:t>
                      </a:r>
                      <a:endParaRPr lang="en-US" sz="2400" b="0" i="0" kern="1200" dirty="0">
                        <a:solidFill>
                          <a:sysClr val="windowText" lastClr="000000"/>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This unit has a maximum control score of 1.</a:t>
                      </a:r>
                      <a:endParaRPr lang="en-US" sz="2400" b="0" i="0" kern="1200" dirty="0">
                        <a:solidFill>
                          <a:schemeClr val="tx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pic>
        <p:nvPicPr>
          <p:cNvPr id="15" name="Image 14">
            <a:extLst>
              <a:ext uri="{FF2B5EF4-FFF2-40B4-BE49-F238E27FC236}">
                <a16:creationId xmlns:a16="http://schemas.microsoft.com/office/drawing/2014/main" id="{EE3B8FC3-8F16-DF81-9980-5D7B843481B5}"/>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61056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13" name="Ellipse 12">
            <a:extLst>
              <a:ext uri="{FF2B5EF4-FFF2-40B4-BE49-F238E27FC236}">
                <a16:creationId xmlns:a16="http://schemas.microsoft.com/office/drawing/2014/main" id="{60C0453C-F15C-1606-D55F-C24BD4AE375F}"/>
              </a:ext>
            </a:extLst>
          </p:cNvPr>
          <p:cNvSpPr/>
          <p:nvPr/>
        </p:nvSpPr>
        <p:spPr>
          <a:xfrm>
            <a:off x="-4809750" y="3065145"/>
            <a:ext cx="589400" cy="589400"/>
          </a:xfrm>
          <a:prstGeom prst="ellipse">
            <a:avLst/>
          </a:prstGeom>
          <a:solidFill>
            <a:srgbClr val="225C6F"/>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4" name="Image 3">
            <a:extLst>
              <a:ext uri="{FF2B5EF4-FFF2-40B4-BE49-F238E27FC236}">
                <a16:creationId xmlns:a16="http://schemas.microsoft.com/office/drawing/2014/main" id="{B211F854-342C-0895-490B-5BE1DEC8E7E1}"/>
              </a:ext>
            </a:extLst>
          </p:cNvPr>
          <p:cNvPicPr>
            <a:picLocks noChangeAspect="1"/>
          </p:cNvPicPr>
          <p:nvPr/>
        </p:nvPicPr>
        <p:blipFill>
          <a:blip r:embed="rId4"/>
          <a:stretch>
            <a:fillRect/>
          </a:stretch>
        </p:blipFill>
        <p:spPr>
          <a:xfrm>
            <a:off x="7036581" y="10366710"/>
            <a:ext cx="475229" cy="446600"/>
          </a:xfrm>
          <a:prstGeom prst="rect">
            <a:avLst/>
          </a:prstGeom>
        </p:spPr>
      </p:pic>
      <p:sp>
        <p:nvSpPr>
          <p:cNvPr id="14" name="Ellipse 13">
            <a:extLst>
              <a:ext uri="{FF2B5EF4-FFF2-40B4-BE49-F238E27FC236}">
                <a16:creationId xmlns:a16="http://schemas.microsoft.com/office/drawing/2014/main" id="{EA92D5D4-8654-8DDF-EA17-860D5C83230D}"/>
              </a:ext>
            </a:extLst>
          </p:cNvPr>
          <p:cNvSpPr/>
          <p:nvPr/>
        </p:nvSpPr>
        <p:spPr>
          <a:xfrm>
            <a:off x="10558552" y="10429482"/>
            <a:ext cx="321057" cy="32105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751529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AB506-BE45-605D-C00C-737407514992}"/>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961208CC-B64C-842E-EC5E-2E2EFEDD4CBE}"/>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36672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49" name="Image 48">
            <a:extLst>
              <a:ext uri="{FF2B5EF4-FFF2-40B4-BE49-F238E27FC236}">
                <a16:creationId xmlns:a16="http://schemas.microsoft.com/office/drawing/2014/main" id="{9C5DC7EB-5017-4E08-AC67-98C548236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11" name="Rectangle : coins arrondis 10">
            <a:extLst>
              <a:ext uri="{FF2B5EF4-FFF2-40B4-BE49-F238E27FC236}">
                <a16:creationId xmlns:a16="http://schemas.microsoft.com/office/drawing/2014/main" id="{1AF8E7BD-FBF3-4B7F-CC86-2CCF06090C96}"/>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Hero, Monster, Order, Seraphon, Saurus</a:t>
            </a:r>
            <a:endParaRPr lang="en-US" sz="1400">
              <a:latin typeface="Roboto"/>
            </a:endParaRPr>
          </a:p>
        </p:txBody>
      </p:sp>
      <p:graphicFrame>
        <p:nvGraphicFramePr>
          <p:cNvPr id="22" name="Tableau 21">
            <a:extLst>
              <a:ext uri="{FF2B5EF4-FFF2-40B4-BE49-F238E27FC236}">
                <a16:creationId xmlns:a16="http://schemas.microsoft.com/office/drawing/2014/main" id="{5C3F4B15-4BC3-00DD-2854-EE0E991A15C4}"/>
              </a:ext>
            </a:extLst>
          </p:cNvPr>
          <p:cNvGraphicFramePr>
            <a:graphicFrameLocks noGrp="1"/>
          </p:cNvGraphicFramePr>
          <p:nvPr>
            <p:extLst>
              <p:ext uri="{D42A27DB-BD31-4B8C-83A1-F6EECF244321}">
                <p14:modId xmlns:p14="http://schemas.microsoft.com/office/powerpoint/2010/main" val="2221615345"/>
              </p:ext>
            </p:extLst>
          </p:nvPr>
        </p:nvGraphicFramePr>
        <p:xfrm>
          <a:off x="2301662" y="3485840"/>
          <a:ext cx="8890614" cy="2621280"/>
        </p:xfrm>
        <a:graphic>
          <a:graphicData uri="http://schemas.openxmlformats.org/drawingml/2006/table">
            <a:tbl>
              <a:tblPr firstRow="1" bandRow="1">
                <a:tableStyleId>{5C22544A-7EE6-4342-B048-85BDC9FD1C3A}</a:tableStyleId>
              </a:tblPr>
              <a:tblGrid>
                <a:gridCol w="3271324">
                  <a:extLst>
                    <a:ext uri="{9D8B030D-6E8A-4147-A177-3AD203B41FA5}">
                      <a16:colId xmlns:a16="http://schemas.microsoft.com/office/drawing/2014/main" val="3387291080"/>
                    </a:ext>
                  </a:extLst>
                </a:gridCol>
                <a:gridCol w="1123858">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marL="0" algn="ctr" defTabSz="755934" rtl="0" eaLnBrk="1" latinLnBrk="0" hangingPunct="1"/>
                      <a:r>
                        <a:rPr lang="fr-CH" sz="2000" b="0" kern="1200" err="1">
                          <a:solidFill>
                            <a:schemeClr val="tx1">
                              <a:lumMod val="85000"/>
                              <a:lumOff val="15000"/>
                            </a:schemeClr>
                          </a:solidFill>
                          <a:latin typeface="+mn-lt"/>
                          <a:ea typeface="+mn-ea"/>
                          <a:cs typeface="+mn-cs"/>
                        </a:rPr>
                        <a:t>Sunstone</a:t>
                      </a:r>
                      <a:r>
                        <a:rPr lang="fr-CH" sz="2000" b="0" kern="1200">
                          <a:solidFill>
                            <a:schemeClr val="tx1">
                              <a:lumMod val="85000"/>
                              <a:lumOff val="15000"/>
                            </a:schemeClr>
                          </a:solidFill>
                          <a:latin typeface="+mn-lt"/>
                          <a:ea typeface="+mn-ea"/>
                          <a:cs typeface="+mn-cs"/>
                        </a:rPr>
                        <a:t> </a:t>
                      </a:r>
                      <a:r>
                        <a:rPr lang="fr-CH" sz="2000" b="0" kern="1200" err="1">
                          <a:solidFill>
                            <a:schemeClr val="tx1">
                              <a:lumMod val="85000"/>
                              <a:lumOff val="15000"/>
                            </a:schemeClr>
                          </a:solidFill>
                          <a:latin typeface="+mn-lt"/>
                          <a:ea typeface="+mn-ea"/>
                          <a:cs typeface="+mn-cs"/>
                        </a:rPr>
                        <a:t>Spear</a:t>
                      </a:r>
                      <a:endParaRPr lang="fr-CH" sz="2000" b="0" kern="1200">
                        <a:solidFill>
                          <a:schemeClr val="tx1">
                            <a:lumMod val="85000"/>
                            <a:lumOff val="15000"/>
                          </a:schemeClr>
                        </a:solidFill>
                        <a:latin typeface="+mn-lt"/>
                        <a:ea typeface="+mn-ea"/>
                        <a:cs typeface="+mn-cs"/>
                      </a:endParaRPr>
                    </a:p>
                    <a:p>
                      <a:pPr marL="0" algn="ctr" defTabSz="755934" rtl="0" eaLnBrk="1" latinLnBrk="0" hangingPunct="1"/>
                      <a:r>
                        <a:rPr lang="fr-CH" sz="2400" b="1" kern="1200">
                          <a:solidFill>
                            <a:schemeClr val="tx1">
                              <a:lumMod val="85000"/>
                              <a:lumOff val="15000"/>
                            </a:schemeClr>
                          </a:solidFill>
                          <a:latin typeface="+mn-lt"/>
                          <a:ea typeface="+mn-ea"/>
                          <a:cs typeface="+mn-cs"/>
                        </a:rPr>
                        <a:t>Charge (+1 damage)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145068557"/>
                  </a:ext>
                </a:extLst>
              </a:tr>
              <a:tr h="165788">
                <a:tc>
                  <a:txBody>
                    <a:bodyPr/>
                    <a:lstStyle/>
                    <a:p>
                      <a:pPr algn="ctr"/>
                      <a:r>
                        <a:rPr lang="fr-CH" sz="2000" b="0">
                          <a:solidFill>
                            <a:schemeClr val="tx1">
                              <a:lumMod val="85000"/>
                              <a:lumOff val="15000"/>
                            </a:schemeClr>
                          </a:solidFill>
                        </a:rPr>
                        <a:t>Carnosaur’s Massive Jaws</a:t>
                      </a:r>
                    </a:p>
                    <a:p>
                      <a:pPr algn="ctr"/>
                      <a:r>
                        <a:rPr lang="fr-CH" sz="2400" b="1">
                          <a:solidFill>
                            <a:schemeClr val="tx1">
                              <a:lumMod val="85000"/>
                              <a:lumOff val="15000"/>
                            </a:schemeClr>
                          </a:solidFill>
                        </a:rPr>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259719697"/>
                  </a:ext>
                </a:extLst>
              </a:tr>
              <a:tr h="0">
                <a:tc>
                  <a:txBody>
                    <a:bodyPr/>
                    <a:lstStyle/>
                    <a:p>
                      <a:pPr marL="0" algn="ctr" defTabSz="755934" rtl="0" eaLnBrk="1" latinLnBrk="0" hangingPunct="1"/>
                      <a:r>
                        <a:rPr lang="fr-CH" sz="1800" b="0" kern="1200">
                          <a:solidFill>
                            <a:schemeClr val="tx1">
                              <a:lumMod val="85000"/>
                              <a:lumOff val="15000"/>
                            </a:schemeClr>
                          </a:solidFill>
                          <a:latin typeface="+mn-lt"/>
                          <a:ea typeface="+mn-ea"/>
                          <a:cs typeface="+mn-cs"/>
                        </a:rPr>
                        <a:t>Carnosaur’s Clawed Forelimbs</a:t>
                      </a:r>
                    </a:p>
                    <a:p>
                      <a:pPr marL="0" marR="0" lvl="0" indent="0" algn="ctr" defTabSz="755934" rtl="0" eaLnBrk="1" fontAlgn="auto" latinLnBrk="0" hangingPunct="1">
                        <a:lnSpc>
                          <a:spcPct val="100000"/>
                        </a:lnSpc>
                        <a:spcBef>
                          <a:spcPts val="0"/>
                        </a:spcBef>
                        <a:spcAft>
                          <a:spcPts val="0"/>
                        </a:spcAft>
                        <a:buClrTx/>
                        <a:buSzTx/>
                        <a:buFontTx/>
                        <a:buNone/>
                        <a:tabLst/>
                        <a:defRPr/>
                      </a:pPr>
                      <a:r>
                        <a:rPr lang="fr-CH" sz="2400" b="1" kern="1200">
                          <a:solidFill>
                            <a:schemeClr val="tx1">
                              <a:lumMod val="85000"/>
                              <a:lumOff val="15000"/>
                            </a:schemeClr>
                          </a:solidFill>
                          <a:latin typeface="+mn-lt"/>
                          <a:ea typeface="+mn-ea"/>
                          <a:cs typeface="+mn-cs"/>
                        </a:rPr>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3080604190"/>
                  </a:ext>
                </a:extLst>
              </a:tr>
            </a:tbl>
          </a:graphicData>
        </a:graphic>
      </p:graphicFrame>
      <p:graphicFrame>
        <p:nvGraphicFramePr>
          <p:cNvPr id="24" name="Tableau 23">
            <a:extLst>
              <a:ext uri="{FF2B5EF4-FFF2-40B4-BE49-F238E27FC236}">
                <a16:creationId xmlns:a16="http://schemas.microsoft.com/office/drawing/2014/main" id="{CBA3B566-B0AF-2725-DE4B-4C437CA84203}"/>
              </a:ext>
            </a:extLst>
          </p:cNvPr>
          <p:cNvGraphicFramePr>
            <a:graphicFrameLocks noGrp="1"/>
          </p:cNvGraphicFramePr>
          <p:nvPr>
            <p:extLst>
              <p:ext uri="{D42A27DB-BD31-4B8C-83A1-F6EECF244321}">
                <p14:modId xmlns:p14="http://schemas.microsoft.com/office/powerpoint/2010/main" val="2458346656"/>
              </p:ext>
            </p:extLst>
          </p:nvPr>
        </p:nvGraphicFramePr>
        <p:xfrm>
          <a:off x="2301662" y="2263647"/>
          <a:ext cx="8890612" cy="1127760"/>
        </p:xfrm>
        <a:graphic>
          <a:graphicData uri="http://schemas.openxmlformats.org/drawingml/2006/table">
            <a:tbl>
              <a:tblPr firstRow="1" bandRow="1">
                <a:tableStyleId>{5C22544A-7EE6-4342-B048-85BDC9FD1C3A}</a:tableStyleId>
              </a:tblPr>
              <a:tblGrid>
                <a:gridCol w="2708002">
                  <a:extLst>
                    <a:ext uri="{9D8B030D-6E8A-4147-A177-3AD203B41FA5}">
                      <a16:colId xmlns:a16="http://schemas.microsoft.com/office/drawing/2014/main" val="3387291080"/>
                    </a:ext>
                  </a:extLst>
                </a:gridCol>
                <a:gridCol w="1030435">
                  <a:extLst>
                    <a:ext uri="{9D8B030D-6E8A-4147-A177-3AD203B41FA5}">
                      <a16:colId xmlns:a16="http://schemas.microsoft.com/office/drawing/2014/main" val="247194197"/>
                    </a:ext>
                  </a:extLst>
                </a:gridCol>
                <a:gridCol w="1030435">
                  <a:extLst>
                    <a:ext uri="{9D8B030D-6E8A-4147-A177-3AD203B41FA5}">
                      <a16:colId xmlns:a16="http://schemas.microsoft.com/office/drawing/2014/main" val="3312103115"/>
                    </a:ext>
                  </a:extLst>
                </a:gridCol>
                <a:gridCol w="1030435">
                  <a:extLst>
                    <a:ext uri="{9D8B030D-6E8A-4147-A177-3AD203B41FA5}">
                      <a16:colId xmlns:a16="http://schemas.microsoft.com/office/drawing/2014/main" val="597661359"/>
                    </a:ext>
                  </a:extLst>
                </a:gridCol>
                <a:gridCol w="1030435">
                  <a:extLst>
                    <a:ext uri="{9D8B030D-6E8A-4147-A177-3AD203B41FA5}">
                      <a16:colId xmlns:a16="http://schemas.microsoft.com/office/drawing/2014/main" val="4146430559"/>
                    </a:ext>
                  </a:extLst>
                </a:gridCol>
                <a:gridCol w="1030435">
                  <a:extLst>
                    <a:ext uri="{9D8B030D-6E8A-4147-A177-3AD203B41FA5}">
                      <a16:colId xmlns:a16="http://schemas.microsoft.com/office/drawing/2014/main" val="3239846400"/>
                    </a:ext>
                  </a:extLst>
                </a:gridCol>
                <a:gridCol w="1030435">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fr-CH" sz="2000" b="0" err="1">
                          <a:solidFill>
                            <a:schemeClr val="tx1">
                              <a:lumMod val="85000"/>
                              <a:lumOff val="15000"/>
                            </a:schemeClr>
                          </a:solidFill>
                        </a:rPr>
                        <a:t>Sunbolt</a:t>
                      </a:r>
                      <a:r>
                        <a:rPr lang="fr-CH" sz="2000" b="0">
                          <a:solidFill>
                            <a:schemeClr val="tx1">
                              <a:lumMod val="85000"/>
                              <a:lumOff val="15000"/>
                            </a:schemeClr>
                          </a:solidFill>
                        </a:rPr>
                        <a:t> </a:t>
                      </a:r>
                      <a:r>
                        <a:rPr lang="fr-CH" sz="2000" b="0" err="1">
                          <a:solidFill>
                            <a:schemeClr val="tx1">
                              <a:lumMod val="85000"/>
                              <a:lumOff val="15000"/>
                            </a:schemeClr>
                          </a:solidFill>
                        </a:rPr>
                        <a:t>Gauntlet</a:t>
                      </a:r>
                      <a:endParaRPr lang="fr-CH" sz="2000" b="0">
                        <a:solidFill>
                          <a:schemeClr val="tx1">
                            <a:lumMod val="85000"/>
                            <a:lumOff val="15000"/>
                          </a:schemeClr>
                        </a:solidFill>
                      </a:endParaRPr>
                    </a:p>
                    <a:p>
                      <a:pPr algn="ctr"/>
                      <a:r>
                        <a:rPr lang="fr-CH" sz="2400" b="1">
                          <a:solidFill>
                            <a:schemeClr val="tx1">
                              <a:lumMod val="85000"/>
                              <a:lumOff val="15000"/>
                            </a:schemeClr>
                          </a:solidFill>
                        </a:rPr>
                        <a:t>Shoot in Combat</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D6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CCCF2851-2D3E-BE9C-5CD4-25DEC1A56CB8}"/>
              </a:ext>
            </a:extLst>
          </p:cNvPr>
          <p:cNvGraphicFramePr>
            <a:graphicFrameLocks noGrp="1"/>
          </p:cNvGraphicFramePr>
          <p:nvPr>
            <p:extLst>
              <p:ext uri="{D42A27DB-BD31-4B8C-83A1-F6EECF244321}">
                <p14:modId xmlns:p14="http://schemas.microsoft.com/office/powerpoint/2010/main" val="2643850983"/>
              </p:ext>
            </p:extLst>
          </p:nvPr>
        </p:nvGraphicFramePr>
        <p:xfrm>
          <a:off x="263926" y="10460309"/>
          <a:ext cx="10923988" cy="4766534"/>
        </p:xfrm>
        <a:graphic>
          <a:graphicData uri="http://schemas.openxmlformats.org/drawingml/2006/table">
            <a:tbl>
              <a:tblPr firstRow="1" bandRow="1">
                <a:tableStyleId>{5C22544A-7EE6-4342-B048-85BDC9FD1C3A}</a:tableStyleId>
              </a:tblPr>
              <a:tblGrid>
                <a:gridCol w="2730997">
                  <a:extLst>
                    <a:ext uri="{9D8B030D-6E8A-4147-A177-3AD203B41FA5}">
                      <a16:colId xmlns:a16="http://schemas.microsoft.com/office/drawing/2014/main" val="1158755290"/>
                    </a:ext>
                  </a:extLst>
                </a:gridCol>
                <a:gridCol w="2730997">
                  <a:extLst>
                    <a:ext uri="{9D8B030D-6E8A-4147-A177-3AD203B41FA5}">
                      <a16:colId xmlns:a16="http://schemas.microsoft.com/office/drawing/2014/main" val="2324228619"/>
                    </a:ext>
                  </a:extLst>
                </a:gridCol>
                <a:gridCol w="2730997">
                  <a:extLst>
                    <a:ext uri="{9D8B030D-6E8A-4147-A177-3AD203B41FA5}">
                      <a16:colId xmlns:a16="http://schemas.microsoft.com/office/drawing/2014/main" val="2640945612"/>
                    </a:ext>
                  </a:extLst>
                </a:gridCol>
                <a:gridCol w="2730997">
                  <a:extLst>
                    <a:ext uri="{9D8B030D-6E8A-4147-A177-3AD203B41FA5}">
                      <a16:colId xmlns:a16="http://schemas.microsoft.com/office/drawing/2014/main" val="2061212489"/>
                    </a:ext>
                  </a:extLst>
                </a:gridCol>
              </a:tblGrid>
              <a:tr h="852294">
                <a:tc>
                  <a:txBody>
                    <a:bodyPr/>
                    <a:lstStyle/>
                    <a:p>
                      <a:pPr algn="ctr"/>
                      <a:r>
                        <a:rPr lang="fr-CH" sz="2400" b="0" i="0" kern="1200">
                          <a:solidFill>
                            <a:schemeClr val="lt1"/>
                          </a:solidFill>
                          <a:effectLst/>
                          <a:latin typeface="+mn-lt"/>
                          <a:ea typeface="+mn-ea"/>
                          <a:cs typeface="+mn-cs"/>
                        </a:rPr>
                        <a:t>Passive </a:t>
                      </a:r>
                      <a:endParaRPr lang="fr-CH" sz="2400"/>
                    </a:p>
                  </a:txBody>
                  <a:tcPr anchor="ctr">
                    <a:solidFill>
                      <a:srgbClr val="404040"/>
                    </a:solidFill>
                  </a:tcPr>
                </a:tc>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BF7731"/>
                    </a:solidFill>
                  </a:tcPr>
                </a:tc>
                <a:tc>
                  <a:txBody>
                    <a:bodyPr/>
                    <a:lstStyle/>
                    <a:p>
                      <a:pPr algn="l"/>
                      <a:r>
                        <a:rPr lang="en-US" sz="2400" b="0" i="0" kern="1200">
                          <a:solidFill>
                            <a:schemeClr val="lt1"/>
                          </a:solidFill>
                          <a:effectLst/>
                          <a:latin typeface="+mn-lt"/>
                          <a:ea typeface="+mn-ea"/>
                          <a:cs typeface="+mn-cs"/>
                        </a:rPr>
                        <a:t>Once Per Turn </a:t>
                      </a:r>
                      <a:r>
                        <a:rPr lang="en-US" sz="2000" b="0" i="0" kern="1200">
                          <a:solidFill>
                            <a:schemeClr val="lt1"/>
                          </a:solidFill>
                          <a:effectLst/>
                          <a:latin typeface="+mn-lt"/>
                          <a:ea typeface="+mn-ea"/>
                          <a:cs typeface="+mn-cs"/>
                        </a:rPr>
                        <a:t>(army)</a:t>
                      </a:r>
                    </a:p>
                    <a:p>
                      <a:pPr algn="l"/>
                      <a:r>
                        <a:rPr lang="en-US" sz="2400" b="0" i="0" kern="1200">
                          <a:solidFill>
                            <a:schemeClr val="lt1"/>
                          </a:solidFill>
                          <a:effectLst/>
                          <a:latin typeface="+mn-lt"/>
                          <a:ea typeface="+mn-ea"/>
                          <a:cs typeface="+mn-cs"/>
                        </a:rPr>
                        <a:t>Any Combat Phase</a:t>
                      </a:r>
                      <a:endParaRPr lang="fr-CH" sz="2400"/>
                    </a:p>
                  </a:txBody>
                  <a:tcPr anchor="ctr">
                    <a:solidFill>
                      <a:srgbClr val="882024"/>
                    </a:solidFill>
                  </a:tcPr>
                </a:tc>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6D4882"/>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Battle Damaged</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fr-CH" sz="1800" b="0" i="0" kern="1200">
                          <a:solidFill>
                            <a:schemeClr val="dk1"/>
                          </a:solidFill>
                          <a:effectLst/>
                          <a:latin typeface="+mn-lt"/>
                          <a:ea typeface="+mn-ea"/>
                          <a:cs typeface="+mn-cs"/>
                        </a:rPr>
                        <a:t>Spearhead of the Charge</a:t>
                      </a:r>
                      <a:endParaRPr lang="fr-CH" sz="1800"/>
                    </a:p>
                  </a:txBody>
                  <a:tcPr anchor="ctr">
                    <a:solidFill>
                      <a:srgbClr val="EEE9D6"/>
                    </a:solidFill>
                  </a:tcPr>
                </a:tc>
                <a:tc>
                  <a:txBody>
                    <a:bodyPr/>
                    <a:lstStyle/>
                    <a:p>
                      <a:pPr algn="ctr"/>
                      <a:r>
                        <a:rPr lang="fr-CH" sz="2000" b="0" i="0" kern="1200">
                          <a:solidFill>
                            <a:schemeClr val="dk1"/>
                          </a:solidFill>
                          <a:effectLst/>
                          <a:latin typeface="+mn-lt"/>
                          <a:ea typeface="+mn-ea"/>
                          <a:cs typeface="+mn-cs"/>
                        </a:rPr>
                        <a:t>Blood Frenzy</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fr-CH" sz="2000" b="0" i="0" kern="1200">
                          <a:solidFill>
                            <a:schemeClr val="dk1"/>
                          </a:solidFill>
                          <a:effectLst/>
                          <a:latin typeface="+mn-lt"/>
                          <a:ea typeface="+mn-ea"/>
                          <a:cs typeface="+mn-cs"/>
                        </a:rPr>
                        <a:t>Terror</a:t>
                      </a: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While this unit has 10 or more damage points, the Attacks characteristic of its </a:t>
                      </a:r>
                      <a:r>
                        <a:rPr lang="en-US" sz="2400" b="1" i="0" kern="1200">
                          <a:solidFill>
                            <a:schemeClr val="dk1"/>
                          </a:solidFill>
                          <a:effectLst/>
                          <a:latin typeface="+mn-lt"/>
                          <a:ea typeface="+mn-ea"/>
                          <a:cs typeface="+mn-cs"/>
                        </a:rPr>
                        <a:t>Carnosaur’s Massive Jaws</a:t>
                      </a:r>
                      <a:r>
                        <a:rPr lang="en-US" sz="2400" b="0" i="0" kern="1200">
                          <a:solidFill>
                            <a:schemeClr val="dk1"/>
                          </a:solidFill>
                          <a:effectLst/>
                          <a:latin typeface="+mn-lt"/>
                          <a:ea typeface="+mn-ea"/>
                          <a:cs typeface="+mn-cs"/>
                        </a:rPr>
                        <a:t> is 2.</a:t>
                      </a:r>
                      <a:endParaRPr lang="fr-CH" sz="2400"/>
                    </a:p>
                  </a:txBody>
                  <a:tcPr anchor="ctr">
                    <a:solidFill>
                      <a:srgbClr val="DAD0A6"/>
                    </a:solidFill>
                  </a:tcPr>
                </a:tc>
                <a:tc>
                  <a:txBody>
                    <a:bodyPr/>
                    <a:lstStyle/>
                    <a:p>
                      <a:r>
                        <a:rPr lang="en-US" sz="2400" b="0" i="0" kern="1200">
                          <a:solidFill>
                            <a:schemeClr val="dk1"/>
                          </a:solidFill>
                          <a:effectLst/>
                          <a:latin typeface="+mn-lt"/>
                          <a:ea typeface="+mn-ea"/>
                          <a:cs typeface="+mn-cs"/>
                        </a:rPr>
                        <a:t>If this unit charged this turn, add 1 to charge rolls for friendly </a:t>
                      </a:r>
                      <a:r>
                        <a:rPr lang="en-US" sz="2400" b="1" i="0" kern="1200">
                          <a:solidFill>
                            <a:schemeClr val="dk1"/>
                          </a:solidFill>
                          <a:effectLst/>
                          <a:latin typeface="+mn-lt"/>
                          <a:ea typeface="+mn-ea"/>
                          <a:cs typeface="+mn-cs"/>
                        </a:rPr>
                        <a:t>SAURUS</a:t>
                      </a:r>
                      <a:r>
                        <a:rPr lang="en-US" sz="2400" b="0" i="0" kern="1200">
                          <a:solidFill>
                            <a:schemeClr val="dk1"/>
                          </a:solidFill>
                          <a:effectLst/>
                          <a:latin typeface="+mn-lt"/>
                          <a:ea typeface="+mn-ea"/>
                          <a:cs typeface="+mn-cs"/>
                        </a:rPr>
                        <a:t> units while they are wholly within 18" of this unit for the rest of the turn.</a:t>
                      </a:r>
                      <a:endParaRPr lang="fr-CH" sz="2400"/>
                    </a:p>
                  </a:txBody>
                  <a:tcPr anchor="ctr">
                    <a:solidFill>
                      <a:srgbClr val="DAD0A6"/>
                    </a:solidFill>
                  </a:tcPr>
                </a:tc>
                <a:tc>
                  <a:txBody>
                    <a:bodyPr/>
                    <a:lstStyle/>
                    <a:p>
                      <a:r>
                        <a:rPr lang="en-US" sz="2400" b="0" i="0" kern="1200">
                          <a:solidFill>
                            <a:schemeClr val="dk1"/>
                          </a:solidFill>
                          <a:effectLst/>
                          <a:latin typeface="+mn-lt"/>
                          <a:ea typeface="+mn-ea"/>
                          <a:cs typeface="+mn-cs"/>
                        </a:rPr>
                        <a:t>If this unit is in combat with any damaged enemy </a:t>
                      </a:r>
                      <a:r>
                        <a:rPr lang="en-US" sz="2400" b="1" i="0" kern="1200">
                          <a:solidFill>
                            <a:schemeClr val="dk1"/>
                          </a:solidFill>
                          <a:effectLst/>
                          <a:latin typeface="+mn-lt"/>
                          <a:ea typeface="+mn-ea"/>
                          <a:cs typeface="+mn-cs"/>
                        </a:rPr>
                        <a:t>MONSTERS</a:t>
                      </a:r>
                      <a:r>
                        <a:rPr lang="en-US" sz="2400" b="0" i="0" kern="1200">
                          <a:solidFill>
                            <a:schemeClr val="dk1"/>
                          </a:solidFill>
                          <a:effectLst/>
                          <a:latin typeface="+mn-lt"/>
                          <a:ea typeface="+mn-ea"/>
                          <a:cs typeface="+mn-cs"/>
                        </a:rPr>
                        <a:t>, roll a dice. On a 3+, this unit has </a:t>
                      </a:r>
                      <a:r>
                        <a:rPr lang="en-US" sz="2400" b="1" i="0" kern="1200">
                          <a:solidFill>
                            <a:schemeClr val="dk1"/>
                          </a:solidFill>
                          <a:effectLst/>
                          <a:latin typeface="+mn-lt"/>
                          <a:ea typeface="+mn-ea"/>
                          <a:cs typeface="+mn-cs"/>
                        </a:rPr>
                        <a:t>STRIKE-FIRST</a:t>
                      </a:r>
                      <a:r>
                        <a:rPr lang="en-US" sz="2400" b="0" i="0" kern="1200">
                          <a:solidFill>
                            <a:schemeClr val="dk1"/>
                          </a:solidFill>
                          <a:effectLst/>
                          <a:latin typeface="+mn-lt"/>
                          <a:ea typeface="+mn-ea"/>
                          <a:cs typeface="+mn-cs"/>
                        </a:rPr>
                        <a:t> for the rest of the turn.</a:t>
                      </a:r>
                    </a:p>
                    <a:p>
                      <a:r>
                        <a:rPr lang="en-US" sz="2400" b="0" i="0" kern="1200">
                          <a:solidFill>
                            <a:srgbClr val="FF0000"/>
                          </a:solidFill>
                          <a:effectLst/>
                          <a:latin typeface="+mn-lt"/>
                          <a:ea typeface="+mn-ea"/>
                          <a:cs typeface="+mn-cs"/>
                        </a:rPr>
                        <a:t>Keywords: Rampage</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Subtract 2 from the control scores of enemy units while they are in combat with this unit.</a:t>
                      </a:r>
                      <a:endParaRPr lang="en-US" sz="2400" b="0" i="0" kern="120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pic>
        <p:nvPicPr>
          <p:cNvPr id="28" name="Image 27">
            <a:extLst>
              <a:ext uri="{FF2B5EF4-FFF2-40B4-BE49-F238E27FC236}">
                <a16:creationId xmlns:a16="http://schemas.microsoft.com/office/drawing/2014/main" id="{B5E6FB1E-45CD-5586-D02A-BAD5DF5FE500}"/>
              </a:ext>
            </a:extLst>
          </p:cNvPr>
          <p:cNvPicPr>
            <a:picLocks noChangeAspect="1"/>
          </p:cNvPicPr>
          <p:nvPr/>
        </p:nvPicPr>
        <p:blipFill>
          <a:blip r:embed="rId4"/>
          <a:stretch>
            <a:fillRect/>
          </a:stretch>
        </p:blipFill>
        <p:spPr>
          <a:xfrm>
            <a:off x="2596009" y="10747042"/>
            <a:ext cx="246692" cy="339201"/>
          </a:xfrm>
          <a:prstGeom prst="rect">
            <a:avLst/>
          </a:prstGeom>
        </p:spPr>
      </p:pic>
      <p:pic>
        <p:nvPicPr>
          <p:cNvPr id="31" name="Image 30">
            <a:extLst>
              <a:ext uri="{FF2B5EF4-FFF2-40B4-BE49-F238E27FC236}">
                <a16:creationId xmlns:a16="http://schemas.microsoft.com/office/drawing/2014/main" id="{CC423E14-86B1-B4F1-80E0-3FEF351BF062}"/>
              </a:ext>
            </a:extLst>
          </p:cNvPr>
          <p:cNvPicPr>
            <a:picLocks noChangeAspect="1"/>
          </p:cNvPicPr>
          <p:nvPr/>
        </p:nvPicPr>
        <p:blipFill>
          <a:blip r:embed="rId5"/>
          <a:stretch>
            <a:fillRect/>
          </a:stretch>
        </p:blipFill>
        <p:spPr>
          <a:xfrm>
            <a:off x="5304499" y="10758765"/>
            <a:ext cx="321057" cy="327478"/>
          </a:xfrm>
          <a:prstGeom prst="rect">
            <a:avLst/>
          </a:prstGeom>
        </p:spPr>
      </p:pic>
      <p:pic>
        <p:nvPicPr>
          <p:cNvPr id="32" name="Image 31">
            <a:extLst>
              <a:ext uri="{FF2B5EF4-FFF2-40B4-BE49-F238E27FC236}">
                <a16:creationId xmlns:a16="http://schemas.microsoft.com/office/drawing/2014/main" id="{78BA12B5-4DDB-94D6-59E0-7965FB0A6231}"/>
              </a:ext>
            </a:extLst>
          </p:cNvPr>
          <p:cNvPicPr>
            <a:picLocks noChangeAspect="1"/>
          </p:cNvPicPr>
          <p:nvPr/>
        </p:nvPicPr>
        <p:blipFill>
          <a:blip r:embed="rId6"/>
          <a:stretch>
            <a:fillRect/>
          </a:stretch>
        </p:blipFill>
        <p:spPr>
          <a:xfrm>
            <a:off x="8112258" y="11274310"/>
            <a:ext cx="327478" cy="327478"/>
          </a:xfrm>
          <a:prstGeom prst="rect">
            <a:avLst/>
          </a:prstGeom>
          <a:solidFill>
            <a:srgbClr val="882024"/>
          </a:solidFill>
        </p:spPr>
      </p:pic>
      <p:sp>
        <p:nvSpPr>
          <p:cNvPr id="34" name="Ellipse 33">
            <a:extLst>
              <a:ext uri="{FF2B5EF4-FFF2-40B4-BE49-F238E27FC236}">
                <a16:creationId xmlns:a16="http://schemas.microsoft.com/office/drawing/2014/main" id="{33119FF5-8AF7-03BF-304E-7F60FA89B26B}"/>
              </a:ext>
            </a:extLst>
          </p:cNvPr>
          <p:cNvSpPr/>
          <p:nvPr/>
        </p:nvSpPr>
        <p:spPr>
          <a:xfrm>
            <a:off x="10717726" y="10729940"/>
            <a:ext cx="321057" cy="32105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5" name="Rectangle : coins arrondis 34">
            <a:extLst>
              <a:ext uri="{FF2B5EF4-FFF2-40B4-BE49-F238E27FC236}">
                <a16:creationId xmlns:a16="http://schemas.microsoft.com/office/drawing/2014/main" id="{96CB2D7B-E895-60F3-B88C-791BECCF0B5C}"/>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SAURUS OLDBLOOD ON CARNOSAUR</a:t>
            </a:r>
          </a:p>
        </p:txBody>
      </p:sp>
      <p:sp>
        <p:nvSpPr>
          <p:cNvPr id="36" name="Rectangle : coins arrondis 35">
            <a:extLst>
              <a:ext uri="{FF2B5EF4-FFF2-40B4-BE49-F238E27FC236}">
                <a16:creationId xmlns:a16="http://schemas.microsoft.com/office/drawing/2014/main" id="{27A72158-1662-221D-755E-83303BC4752B}"/>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10’’</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37" name="Rectangle : coins arrondis 36">
            <a:extLst>
              <a:ext uri="{FF2B5EF4-FFF2-40B4-BE49-F238E27FC236}">
                <a16:creationId xmlns:a16="http://schemas.microsoft.com/office/drawing/2014/main" id="{3D6738B2-5971-1A5A-2F56-573496A32B55}"/>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38" name="Rectangle : coins arrondis 37">
            <a:extLst>
              <a:ext uri="{FF2B5EF4-FFF2-40B4-BE49-F238E27FC236}">
                <a16:creationId xmlns:a16="http://schemas.microsoft.com/office/drawing/2014/main" id="{1E2E20BB-D80D-AC67-D9D9-E2297CB24D18}"/>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39" name="Rectangle : coins arrondis 38">
            <a:extLst>
              <a:ext uri="{FF2B5EF4-FFF2-40B4-BE49-F238E27FC236}">
                <a16:creationId xmlns:a16="http://schemas.microsoft.com/office/drawing/2014/main" id="{1F13EA65-4789-D240-E49F-35A7906BB56F}"/>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47" name="Image 46">
            <a:extLst>
              <a:ext uri="{FF2B5EF4-FFF2-40B4-BE49-F238E27FC236}">
                <a16:creationId xmlns:a16="http://schemas.microsoft.com/office/drawing/2014/main" id="{2793E4B9-21BE-63D3-23F3-783A9D172A9B}"/>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3" name="Ellipse 2">
            <a:extLst>
              <a:ext uri="{FF2B5EF4-FFF2-40B4-BE49-F238E27FC236}">
                <a16:creationId xmlns:a16="http://schemas.microsoft.com/office/drawing/2014/main" id="{6FAF4CBC-F6CF-07A6-439F-2A469AC2E83E}"/>
              </a:ext>
            </a:extLst>
          </p:cNvPr>
          <p:cNvSpPr/>
          <p:nvPr/>
        </p:nvSpPr>
        <p:spPr>
          <a:xfrm>
            <a:off x="-3619577" y="3065145"/>
            <a:ext cx="589400" cy="589400"/>
          </a:xfrm>
          <a:prstGeom prst="ellipse">
            <a:avLst/>
          </a:prstGeom>
          <a:solidFill>
            <a:srgbClr val="882024"/>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801910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2D6B4-F2AB-024D-23C8-1BB32E4687FE}"/>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FFBC4350-2E0E-97F9-7C02-A7606118816C}"/>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3818375" y="3616324"/>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36" name="Image 35">
            <a:extLst>
              <a:ext uri="{FF2B5EF4-FFF2-40B4-BE49-F238E27FC236}">
                <a16:creationId xmlns:a16="http://schemas.microsoft.com/office/drawing/2014/main" id="{6E4F6CCE-1E1A-64AF-20CA-D9D04B41E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5" y="2606"/>
            <a:ext cx="11430000" cy="15873982"/>
          </a:xfrm>
          <a:prstGeom prst="rect">
            <a:avLst/>
          </a:prstGeom>
        </p:spPr>
      </p:pic>
      <p:sp>
        <p:nvSpPr>
          <p:cNvPr id="8" name="Rectangle : coins arrondis 7">
            <a:extLst>
              <a:ext uri="{FF2B5EF4-FFF2-40B4-BE49-F238E27FC236}">
                <a16:creationId xmlns:a16="http://schemas.microsoft.com/office/drawing/2014/main" id="{A8A38E1B-DAF7-9A15-A5FF-080D1954F71A}"/>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REALMSHAPER ENGINE</a:t>
            </a:r>
          </a:p>
        </p:txBody>
      </p:sp>
      <p:sp>
        <p:nvSpPr>
          <p:cNvPr id="11" name="Rectangle : coins arrondis 10">
            <a:extLst>
              <a:ext uri="{FF2B5EF4-FFF2-40B4-BE49-F238E27FC236}">
                <a16:creationId xmlns:a16="http://schemas.microsoft.com/office/drawing/2014/main" id="{8D5F0FEE-E7E5-46DB-61C3-820900EE9FE6}"/>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Faction terrain, Order, Seraphon</a:t>
            </a:r>
            <a:endParaRPr lang="en-US" sz="1400">
              <a:latin typeface="Roboto"/>
            </a:endParaRPr>
          </a:p>
        </p:txBody>
      </p:sp>
      <p:sp>
        <p:nvSpPr>
          <p:cNvPr id="16" name="Rectangle : coins arrondis 15">
            <a:extLst>
              <a:ext uri="{FF2B5EF4-FFF2-40B4-BE49-F238E27FC236}">
                <a16:creationId xmlns:a16="http://schemas.microsoft.com/office/drawing/2014/main" id="{C62544A6-213D-07A8-FA59-3A8C7968112C}"/>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0</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CC9A4C9F-6E44-3D73-3A14-8FD6FBE98337}"/>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FD87E7FB-55DA-BC5F-ABB4-45934110A353}"/>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00FD46CA-9EF8-EF16-96D7-5BBCCA473001}"/>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0</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16CE9BB4-649C-0893-7B22-30A4A76EE84B}"/>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7" name="Image 6">
            <a:extLst>
              <a:ext uri="{FF2B5EF4-FFF2-40B4-BE49-F238E27FC236}">
                <a16:creationId xmlns:a16="http://schemas.microsoft.com/office/drawing/2014/main" id="{C26D8D72-063C-8D54-CA77-B2C5FA6C8112}"/>
              </a:ext>
            </a:extLst>
          </p:cNvPr>
          <p:cNvPicPr>
            <a:picLocks noChangeAspect="1"/>
          </p:cNvPicPr>
          <p:nvPr/>
        </p:nvPicPr>
        <p:blipFill>
          <a:blip r:embed="rId4"/>
          <a:stretch>
            <a:fillRect/>
          </a:stretch>
        </p:blipFill>
        <p:spPr>
          <a:xfrm>
            <a:off x="5022169" y="10019874"/>
            <a:ext cx="485775" cy="390525"/>
          </a:xfrm>
          <a:prstGeom prst="rect">
            <a:avLst/>
          </a:prstGeom>
        </p:spPr>
      </p:pic>
      <p:graphicFrame>
        <p:nvGraphicFramePr>
          <p:cNvPr id="2" name="Tableau 1">
            <a:extLst>
              <a:ext uri="{FF2B5EF4-FFF2-40B4-BE49-F238E27FC236}">
                <a16:creationId xmlns:a16="http://schemas.microsoft.com/office/drawing/2014/main" id="{6F8A6F21-3D44-E480-21F7-3B1B4FCFBEE7}"/>
              </a:ext>
            </a:extLst>
          </p:cNvPr>
          <p:cNvGraphicFramePr>
            <a:graphicFrameLocks noGrp="1"/>
          </p:cNvGraphicFramePr>
          <p:nvPr>
            <p:extLst>
              <p:ext uri="{D42A27DB-BD31-4B8C-83A1-F6EECF244321}">
                <p14:modId xmlns:p14="http://schemas.microsoft.com/office/powerpoint/2010/main" val="4149922233"/>
              </p:ext>
            </p:extLst>
          </p:nvPr>
        </p:nvGraphicFramePr>
        <p:xfrm>
          <a:off x="281220" y="7838745"/>
          <a:ext cx="10920180" cy="7329094"/>
        </p:xfrm>
        <a:graphic>
          <a:graphicData uri="http://schemas.openxmlformats.org/drawingml/2006/table">
            <a:tbl>
              <a:tblPr firstRow="1" bandRow="1">
                <a:tableStyleId>{5C22544A-7EE6-4342-B048-85BDC9FD1C3A}</a:tableStyleId>
              </a:tblPr>
              <a:tblGrid>
                <a:gridCol w="3640060">
                  <a:extLst>
                    <a:ext uri="{9D8B030D-6E8A-4147-A177-3AD203B41FA5}">
                      <a16:colId xmlns:a16="http://schemas.microsoft.com/office/drawing/2014/main" val="2061212489"/>
                    </a:ext>
                  </a:extLst>
                </a:gridCol>
                <a:gridCol w="3640060">
                  <a:extLst>
                    <a:ext uri="{9D8B030D-6E8A-4147-A177-3AD203B41FA5}">
                      <a16:colId xmlns:a16="http://schemas.microsoft.com/office/drawing/2014/main" val="2541074897"/>
                    </a:ext>
                  </a:extLst>
                </a:gridCol>
                <a:gridCol w="3640060">
                  <a:extLst>
                    <a:ext uri="{9D8B030D-6E8A-4147-A177-3AD203B41FA5}">
                      <a16:colId xmlns:a16="http://schemas.microsoft.com/office/drawing/2014/main" val="1671962139"/>
                    </a:ext>
                  </a:extLst>
                </a:gridCol>
              </a:tblGrid>
              <a:tr h="853200">
                <a:tc>
                  <a:txBody>
                    <a:bodyPr/>
                    <a:lstStyle/>
                    <a:p>
                      <a:pPr algn="ctr"/>
                      <a:r>
                        <a:rPr lang="fr-CH" sz="2400" b="0" i="0" kern="1200" dirty="0" err="1">
                          <a:solidFill>
                            <a:schemeClr val="lt1"/>
                          </a:solidFill>
                          <a:effectLst/>
                          <a:latin typeface="+mn-lt"/>
                          <a:ea typeface="+mn-ea"/>
                          <a:cs typeface="+mn-cs"/>
                        </a:rPr>
                        <a:t>Wargear</a:t>
                      </a:r>
                      <a:endParaRPr lang="fr-CH" sz="2400" dirty="0"/>
                    </a:p>
                  </a:txBody>
                  <a:tcPr anchor="ctr">
                    <a:solidFill>
                      <a:schemeClr val="tx1">
                        <a:lumMod val="50000"/>
                        <a:lumOff val="50000"/>
                      </a:schemeClr>
                    </a:solidFill>
                  </a:tcPr>
                </a:tc>
                <a:tc>
                  <a:txBody>
                    <a:bodyPr/>
                    <a:lstStyle/>
                    <a:p>
                      <a:pPr algn="ctr"/>
                      <a:r>
                        <a:rPr lang="fr-CH" sz="2400" b="0"/>
                        <a:t>Your Hero Phase</a:t>
                      </a:r>
                    </a:p>
                  </a:txBody>
                  <a:tcPr anchor="ctr">
                    <a:solidFill>
                      <a:srgbClr val="B2A04F"/>
                    </a:solidFill>
                  </a:tcPr>
                </a:tc>
                <a:tc>
                  <a:txBody>
                    <a:bodyPr/>
                    <a:lstStyle/>
                    <a:p>
                      <a:pPr algn="ctr"/>
                      <a:r>
                        <a:rPr lang="fr-CH" sz="2400"/>
                        <a:t>Passive</a:t>
                      </a:r>
                    </a:p>
                  </a:txBody>
                  <a:tcPr anchor="ctr">
                    <a:solidFill>
                      <a:srgbClr val="882024"/>
                    </a:solidFill>
                  </a:tcPr>
                </a:tc>
                <a:extLst>
                  <a:ext uri="{0D108BD9-81ED-4DB2-BD59-A6C34878D82A}">
                    <a16:rowId xmlns:a16="http://schemas.microsoft.com/office/drawing/2014/main" val="2579638233"/>
                  </a:ext>
                </a:extLst>
              </a:tr>
              <a:tr h="3092614">
                <a:tc>
                  <a:txBody>
                    <a:bodyPr/>
                    <a:lstStyle/>
                    <a:p>
                      <a:pPr algn="ct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l"/>
                      <a:r>
                        <a:rPr lang="en-US" sz="2400"/>
                        <a:t>If there are any friendly </a:t>
                      </a:r>
                      <a:r>
                        <a:rPr lang="en-US" sz="2400" b="1"/>
                        <a:t>SERAPHON WIZARDS</a:t>
                      </a:r>
                      <a:r>
                        <a:rPr lang="en-US" sz="2400"/>
                        <a:t> within 3" of this terrain feature, pick another terrain feature within 24" of this terrain feature, then pick up to 3 enemy units within 3" of that terrain feature to be the targets.</a:t>
                      </a:r>
                      <a:endParaRPr lang="en-US" sz="2400" b="0" i="0" kern="1200">
                        <a:solidFill>
                          <a:schemeClr val="dk1"/>
                        </a:solidFill>
                        <a:effectLst/>
                        <a:latin typeface="+mn-lt"/>
                        <a:ea typeface="+mn-ea"/>
                        <a:cs typeface="+mn-cs"/>
                      </a:endParaRPr>
                    </a:p>
                  </a:txBody>
                  <a:tcPr anchor="ctr">
                    <a:solidFill>
                      <a:srgbClr val="EEE9D6"/>
                    </a:solidFill>
                  </a:tcPr>
                </a:tc>
                <a:tc>
                  <a:txBody>
                    <a:bodyPr/>
                    <a:lstStyle/>
                    <a:p>
                      <a:pPr algn="ct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092614">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The following universal terrain abilities apply to this terrain feature (Terrain, 1.2):</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Cover, Unstable</a:t>
                      </a:r>
                      <a:endParaRPr lang="en-US" sz="2400" b="0" i="0" kern="1200">
                        <a:solidFill>
                          <a:srgbClr val="FF0000"/>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Roll a D3 for each target. On a 2+, inflict an amount of mortal damage on the target equal to the roll. If that terrain feature has a Health characteristic, inflict D3 mortal damage on it.</a:t>
                      </a:r>
                      <a:endParaRPr lang="en-US" sz="2400" b="0" i="0" kern="1200">
                        <a:solidFill>
                          <a:srgbClr val="FF0000"/>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Add 1 to hit rolls for combat attacks made by friendly </a:t>
                      </a:r>
                      <a:r>
                        <a:rPr lang="en-US" sz="2400" b="1" dirty="0"/>
                        <a:t>SAURUS</a:t>
                      </a:r>
                      <a:r>
                        <a:rPr lang="en-US" sz="2400" dirty="0"/>
                        <a:t> or </a:t>
                      </a:r>
                      <a:r>
                        <a:rPr lang="en-US" sz="2400" b="1" dirty="0"/>
                        <a:t>KROXIGOR</a:t>
                      </a:r>
                      <a:r>
                        <a:rPr lang="en-US" sz="2400" dirty="0"/>
                        <a:t> units that target an enemy unit while that enemy unit is within 9" of this terrain feature.</a:t>
                      </a:r>
                      <a:endParaRPr lang="en-US" sz="2400" b="0" i="0" kern="1200" dirty="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pic>
        <p:nvPicPr>
          <p:cNvPr id="5" name="Image 4">
            <a:extLst>
              <a:ext uri="{FF2B5EF4-FFF2-40B4-BE49-F238E27FC236}">
                <a16:creationId xmlns:a16="http://schemas.microsoft.com/office/drawing/2014/main" id="{A6780FFB-FE3C-0906-27EA-327500541F48}"/>
              </a:ext>
            </a:extLst>
          </p:cNvPr>
          <p:cNvPicPr>
            <a:picLocks noChangeAspect="1"/>
          </p:cNvPicPr>
          <p:nvPr/>
        </p:nvPicPr>
        <p:blipFill>
          <a:blip r:embed="rId5"/>
          <a:stretch>
            <a:fillRect/>
          </a:stretch>
        </p:blipFill>
        <p:spPr>
          <a:xfrm>
            <a:off x="10679429" y="8128885"/>
            <a:ext cx="327478" cy="327478"/>
          </a:xfrm>
          <a:prstGeom prst="rect">
            <a:avLst/>
          </a:prstGeom>
          <a:solidFill>
            <a:srgbClr val="882024"/>
          </a:solidFill>
        </p:spPr>
      </p:pic>
      <p:pic>
        <p:nvPicPr>
          <p:cNvPr id="9" name="Image 8">
            <a:extLst>
              <a:ext uri="{FF2B5EF4-FFF2-40B4-BE49-F238E27FC236}">
                <a16:creationId xmlns:a16="http://schemas.microsoft.com/office/drawing/2014/main" id="{A35DCD25-4B80-EC70-54F6-9222EE2D1031}"/>
              </a:ext>
            </a:extLst>
          </p:cNvPr>
          <p:cNvPicPr>
            <a:picLocks noChangeAspect="1"/>
          </p:cNvPicPr>
          <p:nvPr/>
        </p:nvPicPr>
        <p:blipFill>
          <a:blip r:embed="rId6"/>
          <a:stretch>
            <a:fillRect/>
          </a:stretch>
        </p:blipFill>
        <p:spPr>
          <a:xfrm>
            <a:off x="7079977" y="8119036"/>
            <a:ext cx="327478" cy="337327"/>
          </a:xfrm>
          <a:prstGeom prst="rect">
            <a:avLst/>
          </a:prstGeom>
        </p:spPr>
      </p:pic>
      <p:sp>
        <p:nvSpPr>
          <p:cNvPr id="3" name="Ellipse 2">
            <a:extLst>
              <a:ext uri="{FF2B5EF4-FFF2-40B4-BE49-F238E27FC236}">
                <a16:creationId xmlns:a16="http://schemas.microsoft.com/office/drawing/2014/main" id="{DB2246F6-9624-EB7A-6372-397D80FDD366}"/>
              </a:ext>
            </a:extLst>
          </p:cNvPr>
          <p:cNvSpPr/>
          <p:nvPr/>
        </p:nvSpPr>
        <p:spPr>
          <a:xfrm>
            <a:off x="-3757415" y="3677284"/>
            <a:ext cx="589400" cy="589400"/>
          </a:xfrm>
          <a:prstGeom prst="ellipse">
            <a:avLst/>
          </a:prstGeom>
          <a:solidFill>
            <a:srgbClr val="B2A04F"/>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4288015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0FB74-D8EA-6874-C084-FD2951DA9B53}"/>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4A813CDA-5496-7B38-E4B7-3E2838682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654B5A26-3139-CB9C-560D-DECEDE75ECCC}"/>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KRONDSPINE INCARNATE OF GHUR</a:t>
            </a:r>
          </a:p>
        </p:txBody>
      </p:sp>
      <p:sp>
        <p:nvSpPr>
          <p:cNvPr id="11" name="Rectangle : coins arrondis 10">
            <a:extLst>
              <a:ext uri="{FF2B5EF4-FFF2-40B4-BE49-F238E27FC236}">
                <a16:creationId xmlns:a16="http://schemas.microsoft.com/office/drawing/2014/main" id="{D15F2D5B-06D5-A3C4-A05D-71E7308B99B4}"/>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Manifestation, Endless Spell, Incarnate, Fly, Ward (6+)</a:t>
            </a:r>
            <a:endParaRPr lang="en-US" sz="1400">
              <a:latin typeface="Roboto"/>
            </a:endParaRPr>
          </a:p>
        </p:txBody>
      </p:sp>
      <p:graphicFrame>
        <p:nvGraphicFramePr>
          <p:cNvPr id="22" name="Tableau 21">
            <a:extLst>
              <a:ext uri="{FF2B5EF4-FFF2-40B4-BE49-F238E27FC236}">
                <a16:creationId xmlns:a16="http://schemas.microsoft.com/office/drawing/2014/main" id="{617321AB-332C-8860-69E5-C4A421B3C0CE}"/>
              </a:ext>
            </a:extLst>
          </p:cNvPr>
          <p:cNvGraphicFramePr>
            <a:graphicFrameLocks noGrp="1"/>
          </p:cNvGraphicFramePr>
          <p:nvPr>
            <p:extLst>
              <p:ext uri="{D42A27DB-BD31-4B8C-83A1-F6EECF244321}">
                <p14:modId xmlns:p14="http://schemas.microsoft.com/office/powerpoint/2010/main" val="2973216495"/>
              </p:ext>
            </p:extLst>
          </p:nvPr>
        </p:nvGraphicFramePr>
        <p:xfrm>
          <a:off x="2301662" y="2263647"/>
          <a:ext cx="8890614" cy="14935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Amberstone Claws and Fangs</a:t>
                      </a:r>
                    </a:p>
                    <a:p>
                      <a:pPr algn="ctr"/>
                      <a:r>
                        <a:rPr lang="fr-CH" sz="2400" b="1"/>
                        <a:t>Anti-Manifestation </a:t>
                      </a:r>
                    </a:p>
                    <a:p>
                      <a:pPr algn="ctr"/>
                      <a:r>
                        <a:rPr lang="fr-CH" sz="2400" b="1"/>
                        <a:t>(+1 Rend)</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FC940643-C59B-D1E8-F8E3-10E42ED8335F}"/>
              </a:ext>
            </a:extLst>
          </p:cNvPr>
          <p:cNvGraphicFramePr>
            <a:graphicFrameLocks noGrp="1"/>
          </p:cNvGraphicFramePr>
          <p:nvPr>
            <p:extLst>
              <p:ext uri="{D42A27DB-BD31-4B8C-83A1-F6EECF244321}">
                <p14:modId xmlns:p14="http://schemas.microsoft.com/office/powerpoint/2010/main" val="412040868"/>
              </p:ext>
            </p:extLst>
          </p:nvPr>
        </p:nvGraphicFramePr>
        <p:xfrm>
          <a:off x="272095" y="9792986"/>
          <a:ext cx="10932933" cy="4766534"/>
        </p:xfrm>
        <a:graphic>
          <a:graphicData uri="http://schemas.openxmlformats.org/drawingml/2006/table">
            <a:tbl>
              <a:tblPr firstRow="1" bandRow="1">
                <a:tableStyleId>{5C22544A-7EE6-4342-B048-85BDC9FD1C3A}</a:tableStyleId>
              </a:tblPr>
              <a:tblGrid>
                <a:gridCol w="3644311">
                  <a:extLst>
                    <a:ext uri="{9D8B030D-6E8A-4147-A177-3AD203B41FA5}">
                      <a16:colId xmlns:a16="http://schemas.microsoft.com/office/drawing/2014/main" val="2061212489"/>
                    </a:ext>
                  </a:extLst>
                </a:gridCol>
                <a:gridCol w="3644311">
                  <a:extLst>
                    <a:ext uri="{9D8B030D-6E8A-4147-A177-3AD203B41FA5}">
                      <a16:colId xmlns:a16="http://schemas.microsoft.com/office/drawing/2014/main" val="981436465"/>
                    </a:ext>
                  </a:extLst>
                </a:gridCol>
                <a:gridCol w="3644311">
                  <a:extLst>
                    <a:ext uri="{9D8B030D-6E8A-4147-A177-3AD203B41FA5}">
                      <a16:colId xmlns:a16="http://schemas.microsoft.com/office/drawing/2014/main" val="1072847664"/>
                    </a:ext>
                  </a:extLst>
                </a:gridCol>
              </a:tblGrid>
              <a:tr h="852294">
                <a:tc>
                  <a:txBody>
                    <a:bodyPr/>
                    <a:lstStyle/>
                    <a:p>
                      <a:pPr algn="ctr"/>
                      <a:r>
                        <a:rPr lang="fr-CH" sz="2400" b="0" i="0" kern="1200">
                          <a:solidFill>
                            <a:schemeClr val="lt1"/>
                          </a:solidFill>
                          <a:effectLst/>
                          <a:latin typeface="+mn-lt"/>
                          <a:ea typeface="+mn-ea"/>
                          <a:cs typeface="+mn-cs"/>
                        </a:rPr>
                        <a:t>End of Any Turn</a:t>
                      </a:r>
                      <a:endParaRPr lang="fr-CH" sz="2400"/>
                    </a:p>
                  </a:txBody>
                  <a:tcPr anchor="ctr">
                    <a:solidFill>
                      <a:srgbClr val="6D4882"/>
                    </a:solidFill>
                  </a:tcPr>
                </a:tc>
                <a:tc>
                  <a:txBody>
                    <a:bodyPr/>
                    <a:lstStyle/>
                    <a:p>
                      <a:pPr algn="ctr"/>
                      <a:r>
                        <a:rPr lang="fr-CH" sz="2400" b="0"/>
                        <a:t>Passive</a:t>
                      </a:r>
                    </a:p>
                  </a:txBody>
                  <a:tcPr anchor="ctr">
                    <a:solidFill>
                      <a:srgbClr val="3D5218"/>
                    </a:solidFill>
                  </a:tcPr>
                </a:tc>
                <a:tc>
                  <a:txBody>
                    <a:bodyPr/>
                    <a:lstStyle/>
                    <a:p>
                      <a:pPr algn="ctr"/>
                      <a:r>
                        <a:rPr lang="fr-CH" sz="2400" b="0"/>
                        <a:t>Passive</a:t>
                      </a:r>
                    </a:p>
                  </a:txBody>
                  <a:tcPr anchor="ctr">
                    <a:solidFill>
                      <a:srgbClr val="BF7731"/>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Devourer of magics</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Wild Form</a:t>
                      </a:r>
                    </a:p>
                  </a:txBody>
                  <a:tcPr anchor="ctr">
                    <a:solidFill>
                      <a:srgbClr val="EEE9D6"/>
                    </a:solidFill>
                  </a:tcPr>
                </a:tc>
                <a:tc>
                  <a:txBody>
                    <a:bodyPr/>
                    <a:lstStyle/>
                    <a:p>
                      <a:pPr algn="ctr"/>
                      <a:r>
                        <a:rPr lang="en-US" sz="2000" b="0" i="0" kern="1200">
                          <a:solidFill>
                            <a:schemeClr val="dk1"/>
                          </a:solidFill>
                          <a:effectLst/>
                          <a:latin typeface="+mn-lt"/>
                          <a:ea typeface="+mn-ea"/>
                          <a:cs typeface="+mn-cs"/>
                        </a:rPr>
                        <a:t>Arcane Predator</a:t>
                      </a: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If this </a:t>
                      </a:r>
                      <a:r>
                        <a:rPr lang="en-US" sz="2400" b="1"/>
                        <a:t>Manifestation</a:t>
                      </a:r>
                      <a:r>
                        <a:rPr lang="en-US" sz="2400"/>
                        <a:t> destroyed any</a:t>
                      </a: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enemy </a:t>
                      </a:r>
                      <a:r>
                        <a:rPr lang="en-US" sz="2400" b="1"/>
                        <a:t>Manifestation</a:t>
                      </a:r>
                      <a:r>
                        <a:rPr lang="en-US" sz="2400"/>
                        <a:t> this turn, </a:t>
                      </a:r>
                      <a:r>
                        <a:rPr lang="en-US" sz="2400" b="1"/>
                        <a:t>Heal (6)</a:t>
                      </a: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this </a:t>
                      </a:r>
                      <a:r>
                        <a:rPr lang="en-US" sz="2400" b="1"/>
                        <a:t>Manifestation</a:t>
                      </a:r>
                      <a:r>
                        <a:rPr lang="en-US" sz="2400"/>
                        <a:t>.</a:t>
                      </a:r>
                      <a:endParaRPr lang="en-US" sz="2400" b="0" i="0" kern="1200">
                        <a:solidFill>
                          <a:srgbClr val="FF0000"/>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Each time this </a:t>
                      </a:r>
                      <a:r>
                        <a:rPr lang="en-US" sz="2400" b="1" kern="1200">
                          <a:solidFill>
                            <a:schemeClr val="dk1"/>
                          </a:solidFill>
                          <a:latin typeface="+mn-lt"/>
                          <a:ea typeface="+mn-ea"/>
                          <a:cs typeface="+mn-cs"/>
                        </a:rPr>
                        <a:t>Manifestation</a:t>
                      </a:r>
                      <a:r>
                        <a:rPr lang="en-US" sz="2400" kern="1200">
                          <a:solidFill>
                            <a:schemeClr val="dk1"/>
                          </a:solidFill>
                          <a:latin typeface="+mn-lt"/>
                          <a:ea typeface="+mn-ea"/>
                          <a:cs typeface="+mn-cs"/>
                        </a:rPr>
                        <a:t> is targeted by the ‘Banish Manifestation’ ability, if it would be banished, it is not banished. Instead, allocate 6 damage points to it (ward rolls cannot be made for those damage points)</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You can add 1 to the number of dice rolled when making charge rolls for this </a:t>
                      </a:r>
                      <a:r>
                        <a:rPr lang="en-US" sz="2400" b="1" kern="1200">
                          <a:solidFill>
                            <a:schemeClr val="dk1"/>
                          </a:solidFill>
                          <a:latin typeface="+mn-lt"/>
                          <a:ea typeface="+mn-ea"/>
                          <a:cs typeface="+mn-cs"/>
                        </a:rPr>
                        <a:t>Manifestation</a:t>
                      </a:r>
                      <a:r>
                        <a:rPr lang="en-US" sz="2400" kern="1200">
                          <a:solidFill>
                            <a:schemeClr val="dk1"/>
                          </a:solidFill>
                          <a:latin typeface="+mn-lt"/>
                          <a:ea typeface="+mn-ea"/>
                          <a:cs typeface="+mn-cs"/>
                        </a:rPr>
                        <a:t>, to a maximum of 3, while it is within 18’’ of any enemy </a:t>
                      </a:r>
                      <a:r>
                        <a:rPr lang="en-US" sz="2400" b="1" kern="1200">
                          <a:solidFill>
                            <a:schemeClr val="dk1"/>
                          </a:solidFill>
                          <a:latin typeface="+mn-lt"/>
                          <a:ea typeface="+mn-ea"/>
                          <a:cs typeface="+mn-cs"/>
                        </a:rPr>
                        <a:t>Manifestations</a:t>
                      </a:r>
                      <a:r>
                        <a:rPr lang="en-US" sz="2400" kern="1200">
                          <a:solidFill>
                            <a:schemeClr val="dk1"/>
                          </a:solidFill>
                          <a:latin typeface="+mn-lt"/>
                          <a:ea typeface="+mn-ea"/>
                          <a:cs typeface="+mn-cs"/>
                        </a:rPr>
                        <a:t>. Must end ½’’ from enemy an </a:t>
                      </a:r>
                      <a:r>
                        <a:rPr lang="en-US" sz="2400" b="1" kern="1200">
                          <a:solidFill>
                            <a:schemeClr val="dk1"/>
                          </a:solidFill>
                          <a:latin typeface="+mn-lt"/>
                          <a:ea typeface="+mn-ea"/>
                          <a:cs typeface="+mn-cs"/>
                        </a:rPr>
                        <a:t>Manifestation</a:t>
                      </a:r>
                      <a:r>
                        <a:rPr lang="en-US" sz="2400" kern="1200">
                          <a:solidFill>
                            <a:schemeClr val="dk1"/>
                          </a:solidFill>
                          <a:latin typeface="+mn-lt"/>
                          <a:ea typeface="+mn-ea"/>
                          <a:cs typeface="+mn-cs"/>
                        </a:rPr>
                        <a:t>.</a:t>
                      </a: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0A8656DF-DD95-85EF-0F9F-832D802B3325}"/>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10’’</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3B3E5A52-97EF-56F8-98D2-4EA084645ABA}"/>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176A9E71-3D52-CCD6-5B81-24EF2C02D146}"/>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5074C84E-B536-CF06-06BC-D84F778A8FD3}"/>
              </a:ext>
            </a:extLst>
          </p:cNvPr>
          <p:cNvSpPr/>
          <p:nvPr/>
        </p:nvSpPr>
        <p:spPr>
          <a:xfrm>
            <a:off x="774816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p>
        </p:txBody>
      </p:sp>
      <p:pic>
        <p:nvPicPr>
          <p:cNvPr id="35" name="Image 34">
            <a:extLst>
              <a:ext uri="{FF2B5EF4-FFF2-40B4-BE49-F238E27FC236}">
                <a16:creationId xmlns:a16="http://schemas.microsoft.com/office/drawing/2014/main" id="{3A7A4D7D-6C4A-9380-ED2B-16391818AC4B}"/>
              </a:ext>
            </a:extLst>
          </p:cNvPr>
          <p:cNvPicPr>
            <a:picLocks noChangeAspect="1"/>
          </p:cNvPicPr>
          <p:nvPr/>
        </p:nvPicPr>
        <p:blipFill>
          <a:blip r:embed="rId3">
            <a:extLst>
              <a:ext uri="{28A0092B-C50C-407E-A947-70E740481C1C}">
                <a14:useLocalDpi xmlns:a14="http://schemas.microsoft.com/office/drawing/2010/main" val="0"/>
              </a:ext>
            </a:extLst>
          </a:blip>
          <a:srcRect l="14453" r="14453"/>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5" name="Image 4">
            <a:extLst>
              <a:ext uri="{FF2B5EF4-FFF2-40B4-BE49-F238E27FC236}">
                <a16:creationId xmlns:a16="http://schemas.microsoft.com/office/drawing/2014/main" id="{B93F88A3-5DA8-F924-71A1-42F7F6C23A08}"/>
              </a:ext>
            </a:extLst>
          </p:cNvPr>
          <p:cNvPicPr>
            <a:picLocks noChangeAspect="1"/>
          </p:cNvPicPr>
          <p:nvPr/>
        </p:nvPicPr>
        <p:blipFill>
          <a:blip r:embed="rId4"/>
          <a:stretch>
            <a:fillRect/>
          </a:stretch>
        </p:blipFill>
        <p:spPr>
          <a:xfrm>
            <a:off x="3345823" y="10036112"/>
            <a:ext cx="331258" cy="389228"/>
          </a:xfrm>
          <a:prstGeom prst="rect">
            <a:avLst/>
          </a:prstGeom>
        </p:spPr>
      </p:pic>
      <p:pic>
        <p:nvPicPr>
          <p:cNvPr id="7" name="Image 6">
            <a:extLst>
              <a:ext uri="{FF2B5EF4-FFF2-40B4-BE49-F238E27FC236}">
                <a16:creationId xmlns:a16="http://schemas.microsoft.com/office/drawing/2014/main" id="{6F89CA91-0695-BD2E-9AFC-A766FF5A1603}"/>
              </a:ext>
            </a:extLst>
          </p:cNvPr>
          <p:cNvPicPr>
            <a:picLocks noChangeAspect="1"/>
          </p:cNvPicPr>
          <p:nvPr/>
        </p:nvPicPr>
        <p:blipFill>
          <a:blip r:embed="rId5"/>
          <a:stretch>
            <a:fillRect/>
          </a:stretch>
        </p:blipFill>
        <p:spPr>
          <a:xfrm>
            <a:off x="10674785" y="10066987"/>
            <a:ext cx="321057" cy="327478"/>
          </a:xfrm>
          <a:prstGeom prst="rect">
            <a:avLst/>
          </a:prstGeom>
        </p:spPr>
      </p:pic>
      <p:pic>
        <p:nvPicPr>
          <p:cNvPr id="9" name="Image 8">
            <a:extLst>
              <a:ext uri="{FF2B5EF4-FFF2-40B4-BE49-F238E27FC236}">
                <a16:creationId xmlns:a16="http://schemas.microsoft.com/office/drawing/2014/main" id="{488D6F40-8147-B0D3-3367-77BB95A8E6F4}"/>
              </a:ext>
            </a:extLst>
          </p:cNvPr>
          <p:cNvPicPr>
            <a:picLocks noChangeAspect="1"/>
          </p:cNvPicPr>
          <p:nvPr/>
        </p:nvPicPr>
        <p:blipFill>
          <a:blip r:embed="rId4"/>
          <a:stretch>
            <a:fillRect/>
          </a:stretch>
        </p:blipFill>
        <p:spPr>
          <a:xfrm>
            <a:off x="6976933" y="10021988"/>
            <a:ext cx="331258" cy="389228"/>
          </a:xfrm>
          <a:prstGeom prst="rect">
            <a:avLst/>
          </a:prstGeom>
        </p:spPr>
      </p:pic>
      <p:sp>
        <p:nvSpPr>
          <p:cNvPr id="10" name="Rectangle : coins arrondis 9">
            <a:extLst>
              <a:ext uri="{FF2B5EF4-FFF2-40B4-BE49-F238E27FC236}">
                <a16:creationId xmlns:a16="http://schemas.microsoft.com/office/drawing/2014/main" id="{C774C666-8E84-6236-3E77-020094658B1B}"/>
              </a:ext>
            </a:extLst>
          </p:cNvPr>
          <p:cNvSpPr/>
          <p:nvPr/>
        </p:nvSpPr>
        <p:spPr>
          <a:xfrm>
            <a:off x="9170081" y="777520"/>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8+</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Banish</a:t>
            </a:r>
          </a:p>
        </p:txBody>
      </p:sp>
      <p:graphicFrame>
        <p:nvGraphicFramePr>
          <p:cNvPr id="4" name="Tableau 3">
            <a:extLst>
              <a:ext uri="{FF2B5EF4-FFF2-40B4-BE49-F238E27FC236}">
                <a16:creationId xmlns:a16="http://schemas.microsoft.com/office/drawing/2014/main" id="{B88C8E21-B793-E66D-0668-CCD0860C492A}"/>
              </a:ext>
            </a:extLst>
          </p:cNvPr>
          <p:cNvGraphicFramePr>
            <a:graphicFrameLocks noGrp="1"/>
          </p:cNvGraphicFramePr>
          <p:nvPr>
            <p:extLst>
              <p:ext uri="{D42A27DB-BD31-4B8C-83A1-F6EECF244321}">
                <p14:modId xmlns:p14="http://schemas.microsoft.com/office/powerpoint/2010/main" val="572079732"/>
              </p:ext>
            </p:extLst>
          </p:nvPr>
        </p:nvGraphicFramePr>
        <p:xfrm>
          <a:off x="272095" y="6790958"/>
          <a:ext cx="10932933" cy="2980228"/>
        </p:xfrm>
        <a:graphic>
          <a:graphicData uri="http://schemas.openxmlformats.org/drawingml/2006/table">
            <a:tbl>
              <a:tblPr firstRow="1" bandRow="1">
                <a:tableStyleId>{5C22544A-7EE6-4342-B048-85BDC9FD1C3A}</a:tableStyleId>
              </a:tblPr>
              <a:tblGrid>
                <a:gridCol w="10932933">
                  <a:extLst>
                    <a:ext uri="{9D8B030D-6E8A-4147-A177-3AD203B41FA5}">
                      <a16:colId xmlns:a16="http://schemas.microsoft.com/office/drawing/2014/main" val="1158755290"/>
                    </a:ext>
                  </a:extLst>
                </a:gridCol>
              </a:tblGrid>
              <a:tr h="695692">
                <a:tc>
                  <a:txBody>
                    <a:bodyPr/>
                    <a:lstStyle/>
                    <a:p>
                      <a:pPr algn="ctr"/>
                      <a:r>
                        <a:rPr lang="fr-CH" sz="2800" b="0" i="0" kern="1200">
                          <a:solidFill>
                            <a:schemeClr val="lt1"/>
                          </a:solidFill>
                          <a:effectLst/>
                          <a:latin typeface="+mn-lt"/>
                          <a:ea typeface="+mn-ea"/>
                          <a:cs typeface="+mn-cs"/>
                        </a:rPr>
                        <a:t>Your Hero Phase</a:t>
                      </a:r>
                      <a:endParaRPr lang="fr-CH" sz="2800"/>
                    </a:p>
                  </a:txBody>
                  <a:tcPr anchor="ctr">
                    <a:solidFill>
                      <a:srgbClr val="B2A04F"/>
                    </a:solidFill>
                  </a:tcPr>
                </a:tc>
                <a:extLst>
                  <a:ext uri="{0D108BD9-81ED-4DB2-BD59-A6C34878D82A}">
                    <a16:rowId xmlns:a16="http://schemas.microsoft.com/office/drawing/2014/main" val="2579638233"/>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If there is not a friendly </a:t>
                      </a:r>
                      <a:r>
                        <a:rPr lang="en-US" sz="2400" b="1"/>
                        <a:t>Krondspine Incarnate of Ghur</a:t>
                      </a:r>
                      <a:r>
                        <a:rPr lang="en-US" sz="2400" b="0"/>
                        <a:t>, pick a friendly </a:t>
                      </a:r>
                      <a:r>
                        <a:rPr lang="en-US" sz="2400" b="1"/>
                        <a:t>WIZARD</a:t>
                      </a:r>
                      <a:r>
                        <a:rPr lang="en-US" sz="2400" b="0"/>
                        <a:t> to cast this spell, then make a casting roll of 2D6.</a:t>
                      </a:r>
                      <a:endParaRPr lang="en-US" sz="2400" b="1"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Set up a </a:t>
                      </a:r>
                      <a:r>
                        <a:rPr lang="en-US" sz="2400" b="1"/>
                        <a:t>Krondspine Incarnate of Ghur </a:t>
                      </a:r>
                      <a:r>
                        <a:rPr lang="en-US" sz="2400" b="0"/>
                        <a:t>wholly within 12’’ of the caster, visible to them and more than 9’’ from all enemy units.</a:t>
                      </a:r>
                      <a:endParaRPr lang="en-US" sz="24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4966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Keywords : </a:t>
                      </a:r>
                      <a:r>
                        <a:rPr lang="en-US" sz="2400" b="1" i="0" kern="120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6" name="Ellipse 5">
            <a:extLst>
              <a:ext uri="{FF2B5EF4-FFF2-40B4-BE49-F238E27FC236}">
                <a16:creationId xmlns:a16="http://schemas.microsoft.com/office/drawing/2014/main" id="{D23A52DD-70FA-3158-A7E5-CA56C77BDB65}"/>
              </a:ext>
            </a:extLst>
          </p:cNvPr>
          <p:cNvSpPr/>
          <p:nvPr/>
        </p:nvSpPr>
        <p:spPr>
          <a:xfrm>
            <a:off x="10521316" y="6850732"/>
            <a:ext cx="530799" cy="531067"/>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4000"/>
              <a:t>8</a:t>
            </a:r>
          </a:p>
        </p:txBody>
      </p:sp>
      <p:pic>
        <p:nvPicPr>
          <p:cNvPr id="12" name="Image 11">
            <a:extLst>
              <a:ext uri="{FF2B5EF4-FFF2-40B4-BE49-F238E27FC236}">
                <a16:creationId xmlns:a16="http://schemas.microsoft.com/office/drawing/2014/main" id="{B8799876-2D1D-118F-6CB1-FB736D38966C}"/>
              </a:ext>
            </a:extLst>
          </p:cNvPr>
          <p:cNvPicPr>
            <a:picLocks noChangeAspect="1"/>
          </p:cNvPicPr>
          <p:nvPr/>
        </p:nvPicPr>
        <p:blipFill>
          <a:blip r:embed="rId6"/>
          <a:stretch>
            <a:fillRect/>
          </a:stretch>
        </p:blipFill>
        <p:spPr>
          <a:xfrm>
            <a:off x="7467493" y="6878454"/>
            <a:ext cx="530799" cy="503345"/>
          </a:xfrm>
          <a:prstGeom prst="rect">
            <a:avLst/>
          </a:prstGeom>
          <a:solidFill>
            <a:srgbClr val="B2A04F"/>
          </a:solidFill>
        </p:spPr>
      </p:pic>
    </p:spTree>
    <p:extLst>
      <p:ext uri="{BB962C8B-B14F-4D97-AF65-F5344CB8AC3E}">
        <p14:creationId xmlns:p14="http://schemas.microsoft.com/office/powerpoint/2010/main" val="1752280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23EC5-D30E-2D8A-302A-1CD9E0CF986A}"/>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94CA6E57-7987-9CC1-53F5-EF61CA1E6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BD7D2533-BE6E-09BC-220E-EEA432D65D9E}"/>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dirty="0">
                <a:latin typeface="Roboto"/>
              </a:rPr>
              <a:t>GEMINIDS OF UHL-GYSH</a:t>
            </a:r>
          </a:p>
        </p:txBody>
      </p:sp>
      <p:sp>
        <p:nvSpPr>
          <p:cNvPr id="11" name="Rectangle : coins arrondis 10">
            <a:extLst>
              <a:ext uri="{FF2B5EF4-FFF2-40B4-BE49-F238E27FC236}">
                <a16:creationId xmlns:a16="http://schemas.microsoft.com/office/drawing/2014/main" id="{ECE867FA-9246-FCB3-316D-9E7C099EA00E}"/>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Manifestation, Endless Spell, Fly, Ward (6+)</a:t>
            </a:r>
            <a:endParaRPr lang="en-US" sz="1400" dirty="0">
              <a:latin typeface="Roboto"/>
            </a:endParaRPr>
          </a:p>
        </p:txBody>
      </p:sp>
      <p:graphicFrame>
        <p:nvGraphicFramePr>
          <p:cNvPr id="22" name="Tableau 21">
            <a:extLst>
              <a:ext uri="{FF2B5EF4-FFF2-40B4-BE49-F238E27FC236}">
                <a16:creationId xmlns:a16="http://schemas.microsoft.com/office/drawing/2014/main" id="{8BEFCEBD-6A9C-A9A3-CBFD-4F7AA1BD192C}"/>
              </a:ext>
            </a:extLst>
          </p:cNvPr>
          <p:cNvGraphicFramePr>
            <a:graphicFrameLocks noGrp="1"/>
          </p:cNvGraphicFramePr>
          <p:nvPr>
            <p:extLst>
              <p:ext uri="{D42A27DB-BD31-4B8C-83A1-F6EECF244321}">
                <p14:modId xmlns:p14="http://schemas.microsoft.com/office/powerpoint/2010/main" val="183391301"/>
              </p:ext>
            </p:extLst>
          </p:nvPr>
        </p:nvGraphicFramePr>
        <p:xfrm>
          <a:off x="2301662" y="2263647"/>
          <a:ext cx="8890614" cy="8839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dirty="0" err="1"/>
                        <a:t>Tendrils</a:t>
                      </a:r>
                      <a:r>
                        <a:rPr lang="fr-CH" sz="2000" dirty="0"/>
                        <a:t> of Light and Shadow</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D3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6804D979-2EE9-0001-1581-B97EA92871C8}"/>
              </a:ext>
            </a:extLst>
          </p:cNvPr>
          <p:cNvGraphicFramePr>
            <a:graphicFrameLocks noGrp="1"/>
          </p:cNvGraphicFramePr>
          <p:nvPr>
            <p:extLst>
              <p:ext uri="{D42A27DB-BD31-4B8C-83A1-F6EECF244321}">
                <p14:modId xmlns:p14="http://schemas.microsoft.com/office/powerpoint/2010/main" val="1319770210"/>
              </p:ext>
            </p:extLst>
          </p:nvPr>
        </p:nvGraphicFramePr>
        <p:xfrm>
          <a:off x="272095" y="10007426"/>
          <a:ext cx="10929304" cy="4889778"/>
        </p:xfrm>
        <a:graphic>
          <a:graphicData uri="http://schemas.openxmlformats.org/drawingml/2006/table">
            <a:tbl>
              <a:tblPr firstRow="1" bandRow="1">
                <a:tableStyleId>{5C22544A-7EE6-4342-B048-85BDC9FD1C3A}</a:tableStyleId>
              </a:tblPr>
              <a:tblGrid>
                <a:gridCol w="5464652">
                  <a:extLst>
                    <a:ext uri="{9D8B030D-6E8A-4147-A177-3AD203B41FA5}">
                      <a16:colId xmlns:a16="http://schemas.microsoft.com/office/drawing/2014/main" val="2061212489"/>
                    </a:ext>
                  </a:extLst>
                </a:gridCol>
                <a:gridCol w="5464652">
                  <a:extLst>
                    <a:ext uri="{9D8B030D-6E8A-4147-A177-3AD203B41FA5}">
                      <a16:colId xmlns:a16="http://schemas.microsoft.com/office/drawing/2014/main" val="981436465"/>
                    </a:ext>
                  </a:extLst>
                </a:gridCol>
              </a:tblGrid>
              <a:tr h="852294">
                <a:tc>
                  <a:txBody>
                    <a:bodyPr/>
                    <a:lstStyle/>
                    <a:p>
                      <a:pPr algn="ctr"/>
                      <a:r>
                        <a:rPr lang="fr-CH" sz="2400" b="0" i="0" kern="1200" dirty="0">
                          <a:solidFill>
                            <a:schemeClr val="lt1"/>
                          </a:solidFill>
                          <a:effectLst/>
                          <a:latin typeface="+mn-lt"/>
                          <a:ea typeface="+mn-ea"/>
                          <a:cs typeface="+mn-cs"/>
                        </a:rPr>
                        <a:t>Passive</a:t>
                      </a:r>
                      <a:endParaRPr lang="fr-CH" sz="2400" dirty="0"/>
                    </a:p>
                  </a:txBody>
                  <a:tcPr anchor="ctr">
                    <a:solidFill>
                      <a:srgbClr val="404040"/>
                    </a:solidFill>
                  </a:tcPr>
                </a:tc>
                <a:tc>
                  <a:txBody>
                    <a:bodyPr/>
                    <a:lstStyle/>
                    <a:p>
                      <a:pPr algn="ctr"/>
                      <a:r>
                        <a:rPr lang="fr-CH" sz="2400" b="0" dirty="0"/>
                        <a:t>Passive</a:t>
                      </a:r>
                    </a:p>
                  </a:txBody>
                  <a:tcPr anchor="ctr">
                    <a:solidFill>
                      <a:srgbClr val="404040"/>
                    </a:solidFill>
                  </a:tcPr>
                </a:tc>
                <a:extLst>
                  <a:ext uri="{0D108BD9-81ED-4DB2-BD59-A6C34878D82A}">
                    <a16:rowId xmlns:a16="http://schemas.microsoft.com/office/drawing/2014/main" val="2579638233"/>
                  </a:ext>
                </a:extLst>
              </a:tr>
              <a:tr h="410364">
                <a:tc>
                  <a:txBody>
                    <a:bodyPr/>
                    <a:lstStyle/>
                    <a:p>
                      <a:pPr algn="ctr"/>
                      <a:r>
                        <a:rPr lang="fr-CH" sz="2000" b="0" i="0" kern="1200" dirty="0">
                          <a:solidFill>
                            <a:schemeClr val="dk1"/>
                          </a:solidFill>
                          <a:effectLst/>
                          <a:latin typeface="+mn-lt"/>
                          <a:ea typeface="+mn-ea"/>
                          <a:cs typeface="+mn-cs"/>
                        </a:rPr>
                        <a:t>Multiple Parts</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dirty="0">
                          <a:solidFill>
                            <a:schemeClr val="dk1"/>
                          </a:solidFill>
                          <a:effectLst/>
                          <a:latin typeface="+mn-lt"/>
                          <a:ea typeface="+mn-ea"/>
                          <a:cs typeface="+mn-cs"/>
                        </a:rPr>
                        <a:t>Tendrils of Shadow and Light</a:t>
                      </a: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When a number of damage points equal to this </a:t>
                      </a:r>
                      <a:r>
                        <a:rPr lang="en-US" sz="2400" b="1" dirty="0"/>
                        <a:t>Manifestation</a:t>
                      </a:r>
                      <a:r>
                        <a:rPr lang="en-US" sz="2400" b="0" dirty="0"/>
                        <a:t>’s Health characteristic are allocated to it, this </a:t>
                      </a:r>
                      <a:r>
                        <a:rPr lang="en-US" sz="2400" b="1" dirty="0"/>
                        <a:t>Manifestation</a:t>
                      </a:r>
                      <a:r>
                        <a:rPr lang="en-US" sz="2400" b="0" dirty="0"/>
                        <a:t> is destroyed and both its parts are removed from play.</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0" i="0" kern="1200" dirty="0">
                        <a:solidFill>
                          <a:srgbClr val="FF0000"/>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Each time this </a:t>
                      </a:r>
                      <a:r>
                        <a:rPr lang="en-US" sz="2400" b="1" i="0" kern="1200" dirty="0">
                          <a:solidFill>
                            <a:schemeClr val="tx1"/>
                          </a:solidFill>
                          <a:effectLst/>
                          <a:latin typeface="+mn-lt"/>
                          <a:ea typeface="+mn-ea"/>
                          <a:cs typeface="+mn-cs"/>
                        </a:rPr>
                        <a:t>Manifestation</a:t>
                      </a:r>
                      <a:r>
                        <a:rPr lang="en-US" sz="2400" b="0" i="0" kern="1200" dirty="0">
                          <a:solidFill>
                            <a:schemeClr val="tx1"/>
                          </a:solidFill>
                          <a:effectLst/>
                          <a:latin typeface="+mn-lt"/>
                          <a:ea typeface="+mn-ea"/>
                          <a:cs typeface="+mn-cs"/>
                        </a:rPr>
                        <a:t> moves, both its parts must end within 9’’ of each other.</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0" i="0" kern="1200" dirty="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mn-lt"/>
                          <a:ea typeface="+mn-ea"/>
                          <a:cs typeface="+mn-cs"/>
                        </a:rPr>
                        <a:t>Each part of this </a:t>
                      </a:r>
                      <a:r>
                        <a:rPr lang="en-US" sz="2400" b="1" i="0" kern="1200" dirty="0">
                          <a:solidFill>
                            <a:schemeClr val="tx1"/>
                          </a:solidFill>
                          <a:effectLst/>
                          <a:latin typeface="+mn-lt"/>
                          <a:ea typeface="+mn-ea"/>
                          <a:cs typeface="+mn-cs"/>
                        </a:rPr>
                        <a:t>Manifestation</a:t>
                      </a:r>
                      <a:r>
                        <a:rPr lang="en-US" sz="2400" b="0" i="0" kern="1200" dirty="0">
                          <a:solidFill>
                            <a:schemeClr val="tx1"/>
                          </a:solidFill>
                          <a:effectLst/>
                          <a:latin typeface="+mn-lt"/>
                          <a:ea typeface="+mn-ea"/>
                          <a:cs typeface="+mn-cs"/>
                        </a:rPr>
                        <a:t> is armed with </a:t>
                      </a:r>
                      <a:r>
                        <a:rPr lang="en-US" sz="2400" b="1" i="0" kern="1200" dirty="0">
                          <a:solidFill>
                            <a:schemeClr val="tx1"/>
                          </a:solidFill>
                          <a:effectLst/>
                          <a:latin typeface="+mn-lt"/>
                          <a:ea typeface="+mn-ea"/>
                          <a:cs typeface="+mn-cs"/>
                        </a:rPr>
                        <a:t>Tendrils of Light and Shadow</a:t>
                      </a:r>
                      <a:r>
                        <a:rPr lang="en-US" sz="2400" b="0" i="0" kern="1200" dirty="0">
                          <a:solidFill>
                            <a:schemeClr val="tx1"/>
                          </a:solidFill>
                          <a:effectLst/>
                          <a:latin typeface="+mn-lt"/>
                          <a:ea typeface="+mn-ea"/>
                          <a:cs typeface="+mn-cs"/>
                        </a:rPr>
                        <a:t>.</a:t>
                      </a:r>
                      <a:endParaRPr lang="en-US" sz="2400" b="1" i="0" kern="1200" dirty="0">
                        <a:solidFill>
                          <a:schemeClr val="tx1"/>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Enemy units cannot use commands while they are within 3’’ of either part of this </a:t>
                      </a:r>
                      <a:r>
                        <a:rPr lang="en-US" sz="2400" b="1" kern="1200" dirty="0">
                          <a:solidFill>
                            <a:schemeClr val="dk1"/>
                          </a:solidFill>
                          <a:latin typeface="+mn-lt"/>
                          <a:ea typeface="+mn-ea"/>
                          <a:cs typeface="+mn-cs"/>
                        </a:rPr>
                        <a:t>Manifestation</a:t>
                      </a:r>
                      <a:r>
                        <a:rPr lang="en-US" sz="2400" kern="1200" dirty="0">
                          <a:solidFill>
                            <a:schemeClr val="dk1"/>
                          </a:solidFill>
                          <a:latin typeface="+mn-lt"/>
                          <a:ea typeface="+mn-ea"/>
                          <a:cs typeface="+mn-cs"/>
                        </a:rPr>
                        <a:t>.</a:t>
                      </a: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AEB92FD7-B014-C20D-A42A-CFA9B2287D1B}"/>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8’’</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32451A38-E6C9-912A-8D46-FF6EF4FE026B}"/>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8</a:t>
            </a: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Health</a:t>
            </a:r>
            <a:endParaRPr lang="fr-CH" dirty="0">
              <a:solidFill>
                <a:schemeClr val="tx1">
                  <a:lumMod val="85000"/>
                  <a:lumOff val="15000"/>
                </a:schemeClr>
              </a:solidFill>
              <a:latin typeface="Roboto"/>
            </a:endParaRPr>
          </a:p>
        </p:txBody>
      </p:sp>
      <p:sp>
        <p:nvSpPr>
          <p:cNvPr id="18" name="Rectangle : coins arrondis 17">
            <a:extLst>
              <a:ext uri="{FF2B5EF4-FFF2-40B4-BE49-F238E27FC236}">
                <a16:creationId xmlns:a16="http://schemas.microsoft.com/office/drawing/2014/main" id="{373364F7-EF75-C042-A43E-6D8596736D48}"/>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7B12307A-04A4-8027-1C32-3FC277C46B71}"/>
              </a:ext>
            </a:extLst>
          </p:cNvPr>
          <p:cNvSpPr/>
          <p:nvPr/>
        </p:nvSpPr>
        <p:spPr>
          <a:xfrm>
            <a:off x="774816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endParaRPr lang="fr-CH" dirty="0">
              <a:solidFill>
                <a:schemeClr val="tx1">
                  <a:lumMod val="85000"/>
                  <a:lumOff val="15000"/>
                </a:schemeClr>
              </a:solidFill>
              <a:latin typeface="Roboto"/>
            </a:endParaRPr>
          </a:p>
        </p:txBody>
      </p:sp>
      <p:pic>
        <p:nvPicPr>
          <p:cNvPr id="35" name="Image 34">
            <a:extLst>
              <a:ext uri="{FF2B5EF4-FFF2-40B4-BE49-F238E27FC236}">
                <a16:creationId xmlns:a16="http://schemas.microsoft.com/office/drawing/2014/main" id="{3B201CEE-1724-F0BB-781F-5033993D179B}"/>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10" name="Rectangle : coins arrondis 9">
            <a:extLst>
              <a:ext uri="{FF2B5EF4-FFF2-40B4-BE49-F238E27FC236}">
                <a16:creationId xmlns:a16="http://schemas.microsoft.com/office/drawing/2014/main" id="{9B029020-251C-3DE3-0C0A-9715891DFAC8}"/>
              </a:ext>
            </a:extLst>
          </p:cNvPr>
          <p:cNvSpPr/>
          <p:nvPr/>
        </p:nvSpPr>
        <p:spPr>
          <a:xfrm>
            <a:off x="9170081" y="777520"/>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Banish</a:t>
            </a:r>
          </a:p>
        </p:txBody>
      </p:sp>
      <p:graphicFrame>
        <p:nvGraphicFramePr>
          <p:cNvPr id="4" name="Tableau 3">
            <a:extLst>
              <a:ext uri="{FF2B5EF4-FFF2-40B4-BE49-F238E27FC236}">
                <a16:creationId xmlns:a16="http://schemas.microsoft.com/office/drawing/2014/main" id="{1097BB5D-29DD-7019-ACE0-DDEF072A5FC6}"/>
              </a:ext>
            </a:extLst>
          </p:cNvPr>
          <p:cNvGraphicFramePr>
            <a:graphicFrameLocks noGrp="1"/>
          </p:cNvGraphicFramePr>
          <p:nvPr>
            <p:extLst>
              <p:ext uri="{D42A27DB-BD31-4B8C-83A1-F6EECF244321}">
                <p14:modId xmlns:p14="http://schemas.microsoft.com/office/powerpoint/2010/main" val="2177710146"/>
              </p:ext>
            </p:extLst>
          </p:nvPr>
        </p:nvGraphicFramePr>
        <p:xfrm>
          <a:off x="272095" y="6790958"/>
          <a:ext cx="10932933" cy="2980228"/>
        </p:xfrm>
        <a:graphic>
          <a:graphicData uri="http://schemas.openxmlformats.org/drawingml/2006/table">
            <a:tbl>
              <a:tblPr firstRow="1" bandRow="1">
                <a:tableStyleId>{5C22544A-7EE6-4342-B048-85BDC9FD1C3A}</a:tableStyleId>
              </a:tblPr>
              <a:tblGrid>
                <a:gridCol w="10932933">
                  <a:extLst>
                    <a:ext uri="{9D8B030D-6E8A-4147-A177-3AD203B41FA5}">
                      <a16:colId xmlns:a16="http://schemas.microsoft.com/office/drawing/2014/main" val="1158755290"/>
                    </a:ext>
                  </a:extLst>
                </a:gridCol>
              </a:tblGrid>
              <a:tr h="695692">
                <a:tc>
                  <a:txBody>
                    <a:bodyPr/>
                    <a:lstStyle/>
                    <a:p>
                      <a:pPr algn="ctr"/>
                      <a:r>
                        <a:rPr lang="fr-CH" sz="2800" b="0" i="0" kern="1200">
                          <a:solidFill>
                            <a:schemeClr val="lt1"/>
                          </a:solidFill>
                          <a:effectLst/>
                          <a:latin typeface="+mn-lt"/>
                          <a:ea typeface="+mn-ea"/>
                          <a:cs typeface="+mn-cs"/>
                        </a:rPr>
                        <a:t>Your Hero Phase</a:t>
                      </a:r>
                      <a:endParaRPr lang="fr-CH" sz="2800"/>
                    </a:p>
                  </a:txBody>
                  <a:tcPr anchor="ctr">
                    <a:solidFill>
                      <a:srgbClr val="B2A04F"/>
                    </a:solidFill>
                  </a:tcPr>
                </a:tc>
                <a:extLst>
                  <a:ext uri="{0D108BD9-81ED-4DB2-BD59-A6C34878D82A}">
                    <a16:rowId xmlns:a16="http://schemas.microsoft.com/office/drawing/2014/main" val="2579638233"/>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If there is not a friendly </a:t>
                      </a:r>
                      <a:r>
                        <a:rPr lang="en-US" sz="2400" b="1" dirty="0"/>
                        <a:t>Geminids of Uhl-</a:t>
                      </a:r>
                      <a:r>
                        <a:rPr lang="en-US" sz="2400" b="1" dirty="0" err="1"/>
                        <a:t>Gysh</a:t>
                      </a:r>
                      <a:r>
                        <a:rPr lang="en-US" sz="2400" b="0" dirty="0"/>
                        <a:t>, pick a friendly </a:t>
                      </a:r>
                      <a:r>
                        <a:rPr lang="en-US" sz="2400" b="1" dirty="0"/>
                        <a:t>WIZARD</a:t>
                      </a:r>
                      <a:r>
                        <a:rPr lang="en-US" sz="2400" b="0" dirty="0"/>
                        <a:t> to cast this spell, then make a casting roll of 2D6.</a:t>
                      </a:r>
                      <a:endParaRPr lang="en-US" sz="2400" b="1" i="0" kern="1200" dirty="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Set up a </a:t>
                      </a:r>
                      <a:r>
                        <a:rPr lang="en-US" sz="2400" b="1" dirty="0"/>
                        <a:t>Geminids of Uhl-</a:t>
                      </a:r>
                      <a:r>
                        <a:rPr lang="en-US" sz="2400" b="1" dirty="0" err="1"/>
                        <a:t>Gysh</a:t>
                      </a:r>
                      <a:r>
                        <a:rPr lang="en-US" sz="2400" b="1" dirty="0"/>
                        <a:t>  </a:t>
                      </a:r>
                      <a:r>
                        <a:rPr lang="en-US" sz="2400" b="0" dirty="0"/>
                        <a:t>endless spell wholly within 12’’ of the caster, visible to them and more than 9’’ from all enemy units.</a:t>
                      </a:r>
                      <a:endParaRPr lang="en-US" sz="24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4966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Keywords : </a:t>
                      </a:r>
                      <a:r>
                        <a:rPr lang="en-US" sz="2400" b="1" i="0" kern="1200" dirty="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6" name="Ellipse 5">
            <a:extLst>
              <a:ext uri="{FF2B5EF4-FFF2-40B4-BE49-F238E27FC236}">
                <a16:creationId xmlns:a16="http://schemas.microsoft.com/office/drawing/2014/main" id="{0356595D-346F-37A9-D4ED-9DA86A98E0BA}"/>
              </a:ext>
            </a:extLst>
          </p:cNvPr>
          <p:cNvSpPr/>
          <p:nvPr/>
        </p:nvSpPr>
        <p:spPr>
          <a:xfrm>
            <a:off x="10521316" y="6850732"/>
            <a:ext cx="530799" cy="531067"/>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4000" dirty="0"/>
              <a:t>7</a:t>
            </a:r>
          </a:p>
        </p:txBody>
      </p:sp>
      <p:pic>
        <p:nvPicPr>
          <p:cNvPr id="12" name="Image 11">
            <a:extLst>
              <a:ext uri="{FF2B5EF4-FFF2-40B4-BE49-F238E27FC236}">
                <a16:creationId xmlns:a16="http://schemas.microsoft.com/office/drawing/2014/main" id="{4961BD02-24D9-1A28-FD44-4E6A5A090182}"/>
              </a:ext>
            </a:extLst>
          </p:cNvPr>
          <p:cNvPicPr>
            <a:picLocks noChangeAspect="1"/>
          </p:cNvPicPr>
          <p:nvPr/>
        </p:nvPicPr>
        <p:blipFill>
          <a:blip r:embed="rId4"/>
          <a:stretch>
            <a:fillRect/>
          </a:stretch>
        </p:blipFill>
        <p:spPr>
          <a:xfrm>
            <a:off x="7467493" y="6878454"/>
            <a:ext cx="530799" cy="503345"/>
          </a:xfrm>
          <a:prstGeom prst="rect">
            <a:avLst/>
          </a:prstGeom>
          <a:solidFill>
            <a:srgbClr val="B2A04F"/>
          </a:solidFill>
        </p:spPr>
      </p:pic>
      <p:pic>
        <p:nvPicPr>
          <p:cNvPr id="2" name="Image 1">
            <a:extLst>
              <a:ext uri="{FF2B5EF4-FFF2-40B4-BE49-F238E27FC236}">
                <a16:creationId xmlns:a16="http://schemas.microsoft.com/office/drawing/2014/main" id="{C6178459-C5E8-80DD-D7CA-F9DC44750160}"/>
              </a:ext>
            </a:extLst>
          </p:cNvPr>
          <p:cNvPicPr>
            <a:picLocks noChangeAspect="1"/>
          </p:cNvPicPr>
          <p:nvPr/>
        </p:nvPicPr>
        <p:blipFill>
          <a:blip r:embed="rId5"/>
          <a:stretch>
            <a:fillRect/>
          </a:stretch>
        </p:blipFill>
        <p:spPr>
          <a:xfrm>
            <a:off x="4931564" y="10198016"/>
            <a:ext cx="475229" cy="446600"/>
          </a:xfrm>
          <a:prstGeom prst="rect">
            <a:avLst/>
          </a:prstGeom>
        </p:spPr>
      </p:pic>
      <p:pic>
        <p:nvPicPr>
          <p:cNvPr id="3" name="Image 2">
            <a:extLst>
              <a:ext uri="{FF2B5EF4-FFF2-40B4-BE49-F238E27FC236}">
                <a16:creationId xmlns:a16="http://schemas.microsoft.com/office/drawing/2014/main" id="{DC53D388-3E51-5024-A227-44EAD8CDC409}"/>
              </a:ext>
            </a:extLst>
          </p:cNvPr>
          <p:cNvPicPr>
            <a:picLocks noChangeAspect="1"/>
          </p:cNvPicPr>
          <p:nvPr/>
        </p:nvPicPr>
        <p:blipFill>
          <a:blip r:embed="rId5"/>
          <a:stretch>
            <a:fillRect/>
          </a:stretch>
        </p:blipFill>
        <p:spPr>
          <a:xfrm>
            <a:off x="10521316" y="10200889"/>
            <a:ext cx="475229" cy="446600"/>
          </a:xfrm>
          <a:prstGeom prst="rect">
            <a:avLst/>
          </a:prstGeom>
        </p:spPr>
      </p:pic>
    </p:spTree>
    <p:extLst>
      <p:ext uri="{BB962C8B-B14F-4D97-AF65-F5344CB8AC3E}">
        <p14:creationId xmlns:p14="http://schemas.microsoft.com/office/powerpoint/2010/main" val="3318937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AA165-9C61-D8EA-B20F-AFACC7EF796B}"/>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6F0B001B-CD48-668C-6CC5-F6126F665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A21CD32A-5EE2-B6E0-A7F2-9DD00ED942CC}"/>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dirty="0">
                <a:latin typeface="Roboto"/>
              </a:rPr>
              <a:t>PRISMATIC PALISADE</a:t>
            </a:r>
          </a:p>
        </p:txBody>
      </p:sp>
      <p:sp>
        <p:nvSpPr>
          <p:cNvPr id="11" name="Rectangle : coins arrondis 10">
            <a:extLst>
              <a:ext uri="{FF2B5EF4-FFF2-40B4-BE49-F238E27FC236}">
                <a16:creationId xmlns:a16="http://schemas.microsoft.com/office/drawing/2014/main" id="{1F86C8DF-3270-4CF1-D952-8091D4DD4B1C}"/>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Manifestation, Endless Spell, Ward (6+)</a:t>
            </a:r>
            <a:endParaRPr lang="en-US" sz="1400" dirty="0">
              <a:latin typeface="Roboto"/>
            </a:endParaRPr>
          </a:p>
        </p:txBody>
      </p:sp>
      <p:graphicFrame>
        <p:nvGraphicFramePr>
          <p:cNvPr id="27" name="Tableau 26">
            <a:extLst>
              <a:ext uri="{FF2B5EF4-FFF2-40B4-BE49-F238E27FC236}">
                <a16:creationId xmlns:a16="http://schemas.microsoft.com/office/drawing/2014/main" id="{B6F5B939-F5A5-1E9E-5D66-E96D827218F6}"/>
              </a:ext>
            </a:extLst>
          </p:cNvPr>
          <p:cNvGraphicFramePr>
            <a:graphicFrameLocks noGrp="1"/>
          </p:cNvGraphicFramePr>
          <p:nvPr>
            <p:extLst>
              <p:ext uri="{D42A27DB-BD31-4B8C-83A1-F6EECF244321}">
                <p14:modId xmlns:p14="http://schemas.microsoft.com/office/powerpoint/2010/main" val="3062620649"/>
              </p:ext>
            </p:extLst>
          </p:nvPr>
        </p:nvGraphicFramePr>
        <p:xfrm>
          <a:off x="272095" y="10007426"/>
          <a:ext cx="5464652" cy="4766534"/>
        </p:xfrm>
        <a:graphic>
          <a:graphicData uri="http://schemas.openxmlformats.org/drawingml/2006/table">
            <a:tbl>
              <a:tblPr firstRow="1" bandRow="1">
                <a:tableStyleId>{5C22544A-7EE6-4342-B048-85BDC9FD1C3A}</a:tableStyleId>
              </a:tblPr>
              <a:tblGrid>
                <a:gridCol w="5464652">
                  <a:extLst>
                    <a:ext uri="{9D8B030D-6E8A-4147-A177-3AD203B41FA5}">
                      <a16:colId xmlns:a16="http://schemas.microsoft.com/office/drawing/2014/main" val="2061212489"/>
                    </a:ext>
                  </a:extLst>
                </a:gridCol>
              </a:tblGrid>
              <a:tr h="852294">
                <a:tc>
                  <a:txBody>
                    <a:bodyPr/>
                    <a:lstStyle/>
                    <a:p>
                      <a:pPr algn="ctr"/>
                      <a:r>
                        <a:rPr lang="fr-CH" sz="2400" b="0" i="0" kern="1200" dirty="0">
                          <a:solidFill>
                            <a:schemeClr val="lt1"/>
                          </a:solidFill>
                          <a:effectLst/>
                          <a:latin typeface="+mn-lt"/>
                          <a:ea typeface="+mn-ea"/>
                          <a:cs typeface="+mn-cs"/>
                        </a:rPr>
                        <a:t>Passive</a:t>
                      </a:r>
                      <a:endParaRPr lang="fr-CH" sz="2400" dirty="0"/>
                    </a:p>
                  </a:txBody>
                  <a:tcPr anchor="ctr">
                    <a:solidFill>
                      <a:srgbClr val="3D5218"/>
                    </a:solidFill>
                  </a:tcPr>
                </a:tc>
                <a:extLst>
                  <a:ext uri="{0D108BD9-81ED-4DB2-BD59-A6C34878D82A}">
                    <a16:rowId xmlns:a16="http://schemas.microsoft.com/office/drawing/2014/main" val="2579638233"/>
                  </a:ext>
                </a:extLst>
              </a:tr>
              <a:tr h="410364">
                <a:tc>
                  <a:txBody>
                    <a:bodyPr/>
                    <a:lstStyle/>
                    <a:p>
                      <a:pPr algn="ctr"/>
                      <a:r>
                        <a:rPr lang="fr-CH" sz="2000" b="0" i="0" kern="1200" dirty="0" err="1">
                          <a:solidFill>
                            <a:schemeClr val="dk1"/>
                          </a:solidFill>
                          <a:effectLst/>
                          <a:latin typeface="+mn-lt"/>
                          <a:ea typeface="+mn-ea"/>
                          <a:cs typeface="+mn-cs"/>
                        </a:rPr>
                        <a:t>Blinding</a:t>
                      </a:r>
                      <a:r>
                        <a:rPr lang="fr-CH" sz="2000" b="0" i="0" kern="1200" dirty="0">
                          <a:solidFill>
                            <a:schemeClr val="dk1"/>
                          </a:solidFill>
                          <a:effectLst/>
                          <a:latin typeface="+mn-lt"/>
                          <a:ea typeface="+mn-ea"/>
                          <a:cs typeface="+mn-cs"/>
                        </a:rPr>
                        <a:t> Light</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This </a:t>
                      </a:r>
                      <a:r>
                        <a:rPr lang="en-US" sz="2400" b="1" dirty="0"/>
                        <a:t>Manifestation</a:t>
                      </a:r>
                      <a:r>
                        <a:rPr lang="en-US" sz="2400" dirty="0"/>
                        <a:t> cannot be targeted by shooting attacks. In addition, a unit cannot be targeted by shooting attacks if it is impossible to draw a straight line from a model in the attacking unit to a model in the target unit without that line passing across this </a:t>
                      </a:r>
                      <a:r>
                        <a:rPr lang="en-US" sz="2400" b="1" dirty="0"/>
                        <a:t>Manifestation</a:t>
                      </a:r>
                      <a:r>
                        <a:rPr lang="en-US" sz="2400" dirty="0"/>
                        <a:t>.</a:t>
                      </a:r>
                      <a:endParaRPr lang="en-US" sz="2400" b="1" i="0" kern="1200" dirty="0">
                        <a:solidFill>
                          <a:schemeClr val="tx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A9DC21B3-C4E0-B79D-0145-8A681F336A72}"/>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0</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B9AC696D-4E51-23C1-522D-5311E1A9330A}"/>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8</a:t>
            </a: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Health</a:t>
            </a:r>
            <a:endParaRPr lang="fr-CH" dirty="0">
              <a:solidFill>
                <a:schemeClr val="tx1">
                  <a:lumMod val="85000"/>
                  <a:lumOff val="15000"/>
                </a:schemeClr>
              </a:solidFill>
              <a:latin typeface="Roboto"/>
            </a:endParaRPr>
          </a:p>
        </p:txBody>
      </p:sp>
      <p:sp>
        <p:nvSpPr>
          <p:cNvPr id="18" name="Rectangle : coins arrondis 17">
            <a:extLst>
              <a:ext uri="{FF2B5EF4-FFF2-40B4-BE49-F238E27FC236}">
                <a16:creationId xmlns:a16="http://schemas.microsoft.com/office/drawing/2014/main" id="{9C5B711E-E548-E014-DFB7-2F5DDAD65168}"/>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4+</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91384D78-F813-53D6-CAC6-99975049FCEE}"/>
              </a:ext>
            </a:extLst>
          </p:cNvPr>
          <p:cNvSpPr/>
          <p:nvPr/>
        </p:nvSpPr>
        <p:spPr>
          <a:xfrm>
            <a:off x="774816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r>
              <a:rPr lang="fr-CH" sz="3600">
                <a:solidFill>
                  <a:schemeClr val="tx1">
                    <a:lumMod val="85000"/>
                    <a:lumOff val="15000"/>
                  </a:schemeClr>
                </a:solidFill>
                <a:latin typeface="Roboto"/>
              </a:rPr>
              <a:t>+</a:t>
            </a:r>
            <a:endParaRPr lang="fr-CH" sz="3600" dirty="0">
              <a:solidFill>
                <a:schemeClr val="tx1">
                  <a:lumMod val="85000"/>
                  <a:lumOff val="15000"/>
                </a:schemeClr>
              </a:solidFill>
              <a:latin typeface="Roboto"/>
            </a:endParaRPr>
          </a:p>
          <a:p>
            <a:pPr algn="ctr"/>
            <a:endParaRPr lang="fr-CH" dirty="0">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endParaRPr lang="fr-CH" dirty="0">
              <a:solidFill>
                <a:schemeClr val="tx1">
                  <a:lumMod val="85000"/>
                  <a:lumOff val="15000"/>
                </a:schemeClr>
              </a:solidFill>
              <a:latin typeface="Roboto"/>
            </a:endParaRPr>
          </a:p>
        </p:txBody>
      </p:sp>
      <p:pic>
        <p:nvPicPr>
          <p:cNvPr id="35" name="Image 34">
            <a:extLst>
              <a:ext uri="{FF2B5EF4-FFF2-40B4-BE49-F238E27FC236}">
                <a16:creationId xmlns:a16="http://schemas.microsoft.com/office/drawing/2014/main" id="{CEAE00F0-FF96-C43D-FDF8-4D542FD7EB47}"/>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10" name="Rectangle : coins arrondis 9">
            <a:extLst>
              <a:ext uri="{FF2B5EF4-FFF2-40B4-BE49-F238E27FC236}">
                <a16:creationId xmlns:a16="http://schemas.microsoft.com/office/drawing/2014/main" id="{261AC87D-46FF-E8A1-EE20-362510818776}"/>
              </a:ext>
            </a:extLst>
          </p:cNvPr>
          <p:cNvSpPr/>
          <p:nvPr/>
        </p:nvSpPr>
        <p:spPr>
          <a:xfrm>
            <a:off x="9170081" y="777520"/>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7+</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Banish</a:t>
            </a:r>
          </a:p>
        </p:txBody>
      </p:sp>
      <p:graphicFrame>
        <p:nvGraphicFramePr>
          <p:cNvPr id="4" name="Tableau 3">
            <a:extLst>
              <a:ext uri="{FF2B5EF4-FFF2-40B4-BE49-F238E27FC236}">
                <a16:creationId xmlns:a16="http://schemas.microsoft.com/office/drawing/2014/main" id="{C01510B7-FE83-4DAF-7EF6-3754FBC9865E}"/>
              </a:ext>
            </a:extLst>
          </p:cNvPr>
          <p:cNvGraphicFramePr>
            <a:graphicFrameLocks noGrp="1"/>
          </p:cNvGraphicFramePr>
          <p:nvPr>
            <p:extLst>
              <p:ext uri="{D42A27DB-BD31-4B8C-83A1-F6EECF244321}">
                <p14:modId xmlns:p14="http://schemas.microsoft.com/office/powerpoint/2010/main" val="991245187"/>
              </p:ext>
            </p:extLst>
          </p:nvPr>
        </p:nvGraphicFramePr>
        <p:xfrm>
          <a:off x="272095" y="6790958"/>
          <a:ext cx="10932933" cy="2980228"/>
        </p:xfrm>
        <a:graphic>
          <a:graphicData uri="http://schemas.openxmlformats.org/drawingml/2006/table">
            <a:tbl>
              <a:tblPr firstRow="1" bandRow="1">
                <a:tableStyleId>{5C22544A-7EE6-4342-B048-85BDC9FD1C3A}</a:tableStyleId>
              </a:tblPr>
              <a:tblGrid>
                <a:gridCol w="10932933">
                  <a:extLst>
                    <a:ext uri="{9D8B030D-6E8A-4147-A177-3AD203B41FA5}">
                      <a16:colId xmlns:a16="http://schemas.microsoft.com/office/drawing/2014/main" val="1158755290"/>
                    </a:ext>
                  </a:extLst>
                </a:gridCol>
              </a:tblGrid>
              <a:tr h="695692">
                <a:tc>
                  <a:txBody>
                    <a:bodyPr/>
                    <a:lstStyle/>
                    <a:p>
                      <a:pPr algn="ctr"/>
                      <a:r>
                        <a:rPr lang="fr-CH" sz="2800" b="0" i="0" kern="1200">
                          <a:solidFill>
                            <a:schemeClr val="lt1"/>
                          </a:solidFill>
                          <a:effectLst/>
                          <a:latin typeface="+mn-lt"/>
                          <a:ea typeface="+mn-ea"/>
                          <a:cs typeface="+mn-cs"/>
                        </a:rPr>
                        <a:t>Your Hero Phase</a:t>
                      </a:r>
                      <a:endParaRPr lang="fr-CH" sz="2800"/>
                    </a:p>
                  </a:txBody>
                  <a:tcPr anchor="ctr">
                    <a:solidFill>
                      <a:srgbClr val="B2A04F"/>
                    </a:solidFill>
                  </a:tcPr>
                </a:tc>
                <a:extLst>
                  <a:ext uri="{0D108BD9-81ED-4DB2-BD59-A6C34878D82A}">
                    <a16:rowId xmlns:a16="http://schemas.microsoft.com/office/drawing/2014/main" val="2579638233"/>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If there is not a friendly </a:t>
                      </a:r>
                      <a:r>
                        <a:rPr lang="en-US" sz="2400" b="1" dirty="0"/>
                        <a:t>Prismatic Palisade</a:t>
                      </a:r>
                      <a:r>
                        <a:rPr lang="en-US" sz="2400" b="0" dirty="0"/>
                        <a:t>, pick a friendly </a:t>
                      </a:r>
                      <a:r>
                        <a:rPr lang="en-US" sz="2400" b="1" dirty="0"/>
                        <a:t>WIZARD</a:t>
                      </a:r>
                      <a:r>
                        <a:rPr lang="en-US" sz="2400" b="0" dirty="0"/>
                        <a:t> to cast this spell, then make a casting roll of 2D6.</a:t>
                      </a:r>
                      <a:endParaRPr lang="en-US" sz="2400" b="1" i="0" kern="1200" dirty="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Set up a </a:t>
                      </a:r>
                      <a:r>
                        <a:rPr lang="en-US" sz="2400" b="1" dirty="0"/>
                        <a:t>Prismatic Palisade </a:t>
                      </a:r>
                      <a:r>
                        <a:rPr lang="en-US" sz="2400" b="0" dirty="0"/>
                        <a:t>endless spell wholly within 18’’ of the caster and visible to them.</a:t>
                      </a:r>
                      <a:endParaRPr lang="en-US" sz="24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4966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Keywords : </a:t>
                      </a:r>
                      <a:r>
                        <a:rPr lang="en-US" sz="2400" b="1" i="0" kern="1200" dirty="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6" name="Ellipse 5">
            <a:extLst>
              <a:ext uri="{FF2B5EF4-FFF2-40B4-BE49-F238E27FC236}">
                <a16:creationId xmlns:a16="http://schemas.microsoft.com/office/drawing/2014/main" id="{38E56EA6-E8B1-1A9D-A7E0-5607B49C722A}"/>
              </a:ext>
            </a:extLst>
          </p:cNvPr>
          <p:cNvSpPr/>
          <p:nvPr/>
        </p:nvSpPr>
        <p:spPr>
          <a:xfrm>
            <a:off x="10521316" y="6850732"/>
            <a:ext cx="530799" cy="531067"/>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4000" dirty="0"/>
              <a:t>7</a:t>
            </a:r>
          </a:p>
        </p:txBody>
      </p:sp>
      <p:pic>
        <p:nvPicPr>
          <p:cNvPr id="12" name="Image 11">
            <a:extLst>
              <a:ext uri="{FF2B5EF4-FFF2-40B4-BE49-F238E27FC236}">
                <a16:creationId xmlns:a16="http://schemas.microsoft.com/office/drawing/2014/main" id="{3E5E4EB1-75BA-4218-240A-C24E4A903A06}"/>
              </a:ext>
            </a:extLst>
          </p:cNvPr>
          <p:cNvPicPr>
            <a:picLocks noChangeAspect="1"/>
          </p:cNvPicPr>
          <p:nvPr/>
        </p:nvPicPr>
        <p:blipFill>
          <a:blip r:embed="rId4"/>
          <a:stretch>
            <a:fillRect/>
          </a:stretch>
        </p:blipFill>
        <p:spPr>
          <a:xfrm>
            <a:off x="7467493" y="6878454"/>
            <a:ext cx="530799" cy="503345"/>
          </a:xfrm>
          <a:prstGeom prst="rect">
            <a:avLst/>
          </a:prstGeom>
          <a:solidFill>
            <a:srgbClr val="B2A04F"/>
          </a:solidFill>
        </p:spPr>
      </p:pic>
      <p:pic>
        <p:nvPicPr>
          <p:cNvPr id="5" name="Image 4">
            <a:extLst>
              <a:ext uri="{FF2B5EF4-FFF2-40B4-BE49-F238E27FC236}">
                <a16:creationId xmlns:a16="http://schemas.microsoft.com/office/drawing/2014/main" id="{2AA940DF-89FE-BA5A-E136-A19934612BF7}"/>
              </a:ext>
            </a:extLst>
          </p:cNvPr>
          <p:cNvPicPr>
            <a:picLocks noChangeAspect="1"/>
          </p:cNvPicPr>
          <p:nvPr/>
        </p:nvPicPr>
        <p:blipFill>
          <a:blip r:embed="rId5"/>
          <a:stretch>
            <a:fillRect/>
          </a:stretch>
        </p:blipFill>
        <p:spPr>
          <a:xfrm>
            <a:off x="4983033" y="10225188"/>
            <a:ext cx="331258" cy="389228"/>
          </a:xfrm>
          <a:prstGeom prst="rect">
            <a:avLst/>
          </a:prstGeom>
        </p:spPr>
      </p:pic>
    </p:spTree>
    <p:extLst>
      <p:ext uri="{BB962C8B-B14F-4D97-AF65-F5344CB8AC3E}">
        <p14:creationId xmlns:p14="http://schemas.microsoft.com/office/powerpoint/2010/main" val="996835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4085A-BF55-872D-8922-5BCE7DA90228}"/>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D28737EE-0BDD-4B9A-97B7-E78484392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535F9022-E732-2FDA-6597-BDCBC8854D89}"/>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dirty="0">
                <a:latin typeface="Roboto"/>
              </a:rPr>
              <a:t>UMBRAL SPELLPORTAL</a:t>
            </a:r>
          </a:p>
        </p:txBody>
      </p:sp>
      <p:sp>
        <p:nvSpPr>
          <p:cNvPr id="11" name="Rectangle : coins arrondis 10">
            <a:extLst>
              <a:ext uri="{FF2B5EF4-FFF2-40B4-BE49-F238E27FC236}">
                <a16:creationId xmlns:a16="http://schemas.microsoft.com/office/drawing/2014/main" id="{3313C073-5D18-B0F7-942C-4B20C3FFB6A0}"/>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Manifestation, Endless Spell, Ward (6+)</a:t>
            </a:r>
            <a:endParaRPr lang="en-US" sz="1400" dirty="0">
              <a:latin typeface="Roboto"/>
            </a:endParaRPr>
          </a:p>
        </p:txBody>
      </p:sp>
      <p:graphicFrame>
        <p:nvGraphicFramePr>
          <p:cNvPr id="27" name="Tableau 26">
            <a:extLst>
              <a:ext uri="{FF2B5EF4-FFF2-40B4-BE49-F238E27FC236}">
                <a16:creationId xmlns:a16="http://schemas.microsoft.com/office/drawing/2014/main" id="{668CAA95-F76C-B0FF-0930-275EE94BA4B4}"/>
              </a:ext>
            </a:extLst>
          </p:cNvPr>
          <p:cNvGraphicFramePr>
            <a:graphicFrameLocks noGrp="1"/>
          </p:cNvGraphicFramePr>
          <p:nvPr>
            <p:extLst>
              <p:ext uri="{D42A27DB-BD31-4B8C-83A1-F6EECF244321}">
                <p14:modId xmlns:p14="http://schemas.microsoft.com/office/powerpoint/2010/main" val="3978097689"/>
              </p:ext>
            </p:extLst>
          </p:nvPr>
        </p:nvGraphicFramePr>
        <p:xfrm>
          <a:off x="272095" y="10037840"/>
          <a:ext cx="10929304" cy="5133618"/>
        </p:xfrm>
        <a:graphic>
          <a:graphicData uri="http://schemas.openxmlformats.org/drawingml/2006/table">
            <a:tbl>
              <a:tblPr firstRow="1" bandRow="1">
                <a:tableStyleId>{5C22544A-7EE6-4342-B048-85BDC9FD1C3A}</a:tableStyleId>
              </a:tblPr>
              <a:tblGrid>
                <a:gridCol w="3664905">
                  <a:extLst>
                    <a:ext uri="{9D8B030D-6E8A-4147-A177-3AD203B41FA5}">
                      <a16:colId xmlns:a16="http://schemas.microsoft.com/office/drawing/2014/main" val="2061212489"/>
                    </a:ext>
                  </a:extLst>
                </a:gridCol>
                <a:gridCol w="7264399">
                  <a:extLst>
                    <a:ext uri="{9D8B030D-6E8A-4147-A177-3AD203B41FA5}">
                      <a16:colId xmlns:a16="http://schemas.microsoft.com/office/drawing/2014/main" val="981436465"/>
                    </a:ext>
                  </a:extLst>
                </a:gridCol>
              </a:tblGrid>
              <a:tr h="852294">
                <a:tc>
                  <a:txBody>
                    <a:bodyPr/>
                    <a:lstStyle/>
                    <a:p>
                      <a:pPr algn="ctr"/>
                      <a:r>
                        <a:rPr lang="fr-CH" sz="2400" b="0" i="0" kern="1200" dirty="0">
                          <a:solidFill>
                            <a:schemeClr val="lt1"/>
                          </a:solidFill>
                          <a:effectLst/>
                          <a:latin typeface="+mn-lt"/>
                          <a:ea typeface="+mn-ea"/>
                          <a:cs typeface="+mn-cs"/>
                        </a:rPr>
                        <a:t>Passive</a:t>
                      </a:r>
                      <a:endParaRPr lang="fr-CH" sz="2400" dirty="0"/>
                    </a:p>
                  </a:txBody>
                  <a:tcPr anchor="ctr">
                    <a:solidFill>
                      <a:srgbClr val="404040"/>
                    </a:solidFill>
                  </a:tcPr>
                </a:tc>
                <a:tc>
                  <a:txBody>
                    <a:bodyPr/>
                    <a:lstStyle/>
                    <a:p>
                      <a:pPr algn="ctr"/>
                      <a:r>
                        <a:rPr lang="fr-CH" sz="2400" b="0" dirty="0" err="1"/>
                        <a:t>Your</a:t>
                      </a:r>
                      <a:r>
                        <a:rPr lang="fr-CH" sz="2400" b="0" dirty="0"/>
                        <a:t> Hero Phase</a:t>
                      </a:r>
                    </a:p>
                  </a:txBody>
                  <a:tcPr anchor="ctr">
                    <a:solidFill>
                      <a:srgbClr val="B2A04F"/>
                    </a:solidFill>
                  </a:tcPr>
                </a:tc>
                <a:extLst>
                  <a:ext uri="{0D108BD9-81ED-4DB2-BD59-A6C34878D82A}">
                    <a16:rowId xmlns:a16="http://schemas.microsoft.com/office/drawing/2014/main" val="2579638233"/>
                  </a:ext>
                </a:extLst>
              </a:tr>
              <a:tr h="410364">
                <a:tc>
                  <a:txBody>
                    <a:bodyPr/>
                    <a:lstStyle/>
                    <a:p>
                      <a:pPr algn="ctr"/>
                      <a:r>
                        <a:rPr lang="fr-CH" sz="2000" b="0" i="0" kern="1200" dirty="0">
                          <a:solidFill>
                            <a:schemeClr val="dk1"/>
                          </a:solidFill>
                          <a:effectLst/>
                          <a:latin typeface="+mn-lt"/>
                          <a:ea typeface="+mn-ea"/>
                          <a:cs typeface="+mn-cs"/>
                        </a:rPr>
                        <a:t>Multiple Parts</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dirty="0">
                          <a:solidFill>
                            <a:schemeClr val="dk1"/>
                          </a:solidFill>
                          <a:effectLst/>
                          <a:latin typeface="+mn-lt"/>
                          <a:ea typeface="+mn-ea"/>
                          <a:cs typeface="+mn-cs"/>
                        </a:rPr>
                        <a:t>Arcane Passage</a:t>
                      </a: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When a number of damage points equal to this </a:t>
                      </a:r>
                      <a:r>
                        <a:rPr lang="en-US" sz="2400" b="1" dirty="0"/>
                        <a:t>Manifestation</a:t>
                      </a:r>
                      <a:r>
                        <a:rPr lang="en-US" sz="2400" dirty="0"/>
                        <a:t>’s Health characteristic are allocated to it, this </a:t>
                      </a:r>
                      <a:r>
                        <a:rPr lang="en-US" sz="2400" b="1" dirty="0"/>
                        <a:t>Manifestation</a:t>
                      </a:r>
                      <a:r>
                        <a:rPr lang="en-US" sz="2400" dirty="0"/>
                        <a:t> is destroyed and both its parts are removed from play.</a:t>
                      </a:r>
                      <a:endParaRPr lang="en-US" sz="2400" b="1" i="0" kern="1200" dirty="0">
                        <a:solidFill>
                          <a:schemeClr val="tx1"/>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Pick a friendly </a:t>
                      </a:r>
                      <a:r>
                        <a:rPr lang="en-US" sz="2400" b="1" kern="1200" dirty="0">
                          <a:solidFill>
                            <a:schemeClr val="dk1"/>
                          </a:solidFill>
                          <a:latin typeface="+mn-lt"/>
                          <a:ea typeface="+mn-ea"/>
                          <a:cs typeface="+mn-cs"/>
                        </a:rPr>
                        <a:t>Wizard</a:t>
                      </a:r>
                      <a:r>
                        <a:rPr lang="en-US" sz="2400" kern="1200" dirty="0">
                          <a:solidFill>
                            <a:schemeClr val="dk1"/>
                          </a:solidFill>
                          <a:latin typeface="+mn-lt"/>
                          <a:ea typeface="+mn-ea"/>
                          <a:cs typeface="+mn-cs"/>
                        </a:rPr>
                        <a:t> within 3" of this </a:t>
                      </a:r>
                      <a:r>
                        <a:rPr lang="en-US" sz="2400" b="1" kern="1200" dirty="0">
                          <a:solidFill>
                            <a:schemeClr val="dk1"/>
                          </a:solidFill>
                          <a:latin typeface="+mn-lt"/>
                          <a:ea typeface="+mn-ea"/>
                          <a:cs typeface="+mn-cs"/>
                        </a:rPr>
                        <a:t>Manifestation</a:t>
                      </a:r>
                      <a:r>
                        <a:rPr lang="en-US" sz="2400" kern="1200" dirty="0">
                          <a:solidFill>
                            <a:schemeClr val="dk1"/>
                          </a:solidFill>
                          <a:latin typeface="+mn-lt"/>
                          <a:ea typeface="+mn-ea"/>
                          <a:cs typeface="+mn-cs"/>
                        </a:rPr>
                        <a:t> to be the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kern="1200" dirty="0">
                        <a:solidFill>
                          <a:schemeClr val="dk1"/>
                        </a:solidFill>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The next time the target uses a non-</a:t>
                      </a:r>
                      <a:r>
                        <a:rPr lang="en-US" sz="2400" b="1" kern="1200" dirty="0">
                          <a:solidFill>
                            <a:schemeClr val="dk1"/>
                          </a:solidFill>
                          <a:latin typeface="+mn-lt"/>
                          <a:ea typeface="+mn-ea"/>
                          <a:cs typeface="+mn-cs"/>
                        </a:rPr>
                        <a:t>Summon Spell</a:t>
                      </a:r>
                      <a:r>
                        <a:rPr lang="en-US" sz="2400" kern="1200" dirty="0">
                          <a:solidFill>
                            <a:schemeClr val="dk1"/>
                          </a:solidFill>
                          <a:latin typeface="+mn-lt"/>
                          <a:ea typeface="+mn-ea"/>
                          <a:cs typeface="+mn-cs"/>
                        </a:rPr>
                        <a:t> ability this phase, add 1 to the casting value of that spell. When picking targets for that spell, you can measure range and visibility from either part of this </a:t>
                      </a:r>
                      <a:r>
                        <a:rPr lang="en-US" sz="2400" b="1" kern="1200" dirty="0">
                          <a:solidFill>
                            <a:schemeClr val="dk1"/>
                          </a:solidFill>
                          <a:latin typeface="+mn-lt"/>
                          <a:ea typeface="+mn-ea"/>
                          <a:cs typeface="+mn-cs"/>
                        </a:rPr>
                        <a:t>Manifestation</a:t>
                      </a:r>
                      <a:r>
                        <a:rPr lang="en-US" sz="2400" kern="1200" dirty="0">
                          <a:solidFill>
                            <a:schemeClr val="dk1"/>
                          </a:solidFill>
                          <a:latin typeface="+mn-lt"/>
                          <a:ea typeface="+mn-ea"/>
                          <a:cs typeface="+mn-cs"/>
                        </a:rPr>
                        <a:t> instead of from the caster, and your opponent can measure range and visibility to either part of this </a:t>
                      </a:r>
                      <a:r>
                        <a:rPr lang="en-US" sz="2400" b="1" kern="1200" dirty="0">
                          <a:solidFill>
                            <a:schemeClr val="dk1"/>
                          </a:solidFill>
                          <a:latin typeface="+mn-lt"/>
                          <a:ea typeface="+mn-ea"/>
                          <a:cs typeface="+mn-cs"/>
                        </a:rPr>
                        <a:t>Manifestation</a:t>
                      </a:r>
                      <a:r>
                        <a:rPr lang="en-US" sz="2400" kern="1200" dirty="0">
                          <a:solidFill>
                            <a:schemeClr val="dk1"/>
                          </a:solidFill>
                          <a:latin typeface="+mn-lt"/>
                          <a:ea typeface="+mn-ea"/>
                          <a:cs typeface="+mn-cs"/>
                        </a:rPr>
                        <a:t> instead of to the caster for the purposes of the ‘Unbind’ ability.</a:t>
                      </a: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16848390-6ED3-22CD-BECF-DD5C59B175A8}"/>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0</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22D86DFC-9D46-ED86-CF26-5803D59F7971}"/>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8</a:t>
            </a: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Health</a:t>
            </a:r>
            <a:endParaRPr lang="fr-CH" dirty="0">
              <a:solidFill>
                <a:schemeClr val="tx1">
                  <a:lumMod val="85000"/>
                  <a:lumOff val="15000"/>
                </a:schemeClr>
              </a:solidFill>
              <a:latin typeface="Roboto"/>
            </a:endParaRPr>
          </a:p>
        </p:txBody>
      </p:sp>
      <p:sp>
        <p:nvSpPr>
          <p:cNvPr id="18" name="Rectangle : coins arrondis 17">
            <a:extLst>
              <a:ext uri="{FF2B5EF4-FFF2-40B4-BE49-F238E27FC236}">
                <a16:creationId xmlns:a16="http://schemas.microsoft.com/office/drawing/2014/main" id="{8E45EF77-9216-0756-484A-9A59DE8F3DF0}"/>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5+</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75B82B09-FB9B-384F-3A45-E159619176E4}"/>
              </a:ext>
            </a:extLst>
          </p:cNvPr>
          <p:cNvSpPr/>
          <p:nvPr/>
        </p:nvSpPr>
        <p:spPr>
          <a:xfrm>
            <a:off x="774816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endParaRPr lang="fr-CH" dirty="0">
              <a:solidFill>
                <a:schemeClr val="tx1">
                  <a:lumMod val="85000"/>
                  <a:lumOff val="15000"/>
                </a:schemeClr>
              </a:solidFill>
              <a:latin typeface="Roboto"/>
            </a:endParaRPr>
          </a:p>
        </p:txBody>
      </p:sp>
      <p:pic>
        <p:nvPicPr>
          <p:cNvPr id="35" name="Image 34">
            <a:extLst>
              <a:ext uri="{FF2B5EF4-FFF2-40B4-BE49-F238E27FC236}">
                <a16:creationId xmlns:a16="http://schemas.microsoft.com/office/drawing/2014/main" id="{B35DB300-75AE-EAAA-A3B0-1F86E6E957C1}"/>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10" name="Rectangle : coins arrondis 9">
            <a:extLst>
              <a:ext uri="{FF2B5EF4-FFF2-40B4-BE49-F238E27FC236}">
                <a16:creationId xmlns:a16="http://schemas.microsoft.com/office/drawing/2014/main" id="{CB16CFF4-1DE6-9442-A94B-13C2598BA88E}"/>
              </a:ext>
            </a:extLst>
          </p:cNvPr>
          <p:cNvSpPr/>
          <p:nvPr/>
        </p:nvSpPr>
        <p:spPr>
          <a:xfrm>
            <a:off x="9170081" y="777520"/>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Banish</a:t>
            </a:r>
          </a:p>
        </p:txBody>
      </p:sp>
      <p:graphicFrame>
        <p:nvGraphicFramePr>
          <p:cNvPr id="4" name="Tableau 3">
            <a:extLst>
              <a:ext uri="{FF2B5EF4-FFF2-40B4-BE49-F238E27FC236}">
                <a16:creationId xmlns:a16="http://schemas.microsoft.com/office/drawing/2014/main" id="{C3E08EE7-19F3-47A4-FF11-270A289EC8F5}"/>
              </a:ext>
            </a:extLst>
          </p:cNvPr>
          <p:cNvGraphicFramePr>
            <a:graphicFrameLocks noGrp="1"/>
          </p:cNvGraphicFramePr>
          <p:nvPr>
            <p:extLst>
              <p:ext uri="{D42A27DB-BD31-4B8C-83A1-F6EECF244321}">
                <p14:modId xmlns:p14="http://schemas.microsoft.com/office/powerpoint/2010/main" val="3833434826"/>
              </p:ext>
            </p:extLst>
          </p:nvPr>
        </p:nvGraphicFramePr>
        <p:xfrm>
          <a:off x="272095" y="6659452"/>
          <a:ext cx="10932933" cy="3274999"/>
        </p:xfrm>
        <a:graphic>
          <a:graphicData uri="http://schemas.openxmlformats.org/drawingml/2006/table">
            <a:tbl>
              <a:tblPr firstRow="1" bandRow="1">
                <a:tableStyleId>{5C22544A-7EE6-4342-B048-85BDC9FD1C3A}</a:tableStyleId>
              </a:tblPr>
              <a:tblGrid>
                <a:gridCol w="10932933">
                  <a:extLst>
                    <a:ext uri="{9D8B030D-6E8A-4147-A177-3AD203B41FA5}">
                      <a16:colId xmlns:a16="http://schemas.microsoft.com/office/drawing/2014/main" val="1158755290"/>
                    </a:ext>
                  </a:extLst>
                </a:gridCol>
              </a:tblGrid>
              <a:tr h="695692">
                <a:tc>
                  <a:txBody>
                    <a:bodyPr/>
                    <a:lstStyle/>
                    <a:p>
                      <a:pPr algn="ctr"/>
                      <a:r>
                        <a:rPr lang="fr-CH" sz="2800" b="0" i="0" kern="1200">
                          <a:solidFill>
                            <a:schemeClr val="lt1"/>
                          </a:solidFill>
                          <a:effectLst/>
                          <a:latin typeface="+mn-lt"/>
                          <a:ea typeface="+mn-ea"/>
                          <a:cs typeface="+mn-cs"/>
                        </a:rPr>
                        <a:t>Your Hero Phase</a:t>
                      </a:r>
                      <a:endParaRPr lang="fr-CH" sz="2800"/>
                    </a:p>
                  </a:txBody>
                  <a:tcPr anchor="ctr">
                    <a:solidFill>
                      <a:srgbClr val="B2A04F"/>
                    </a:solidFill>
                  </a:tcPr>
                </a:tc>
                <a:extLst>
                  <a:ext uri="{0D108BD9-81ED-4DB2-BD59-A6C34878D82A}">
                    <a16:rowId xmlns:a16="http://schemas.microsoft.com/office/drawing/2014/main" val="2579638233"/>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If there is not a friendly </a:t>
                      </a:r>
                      <a:r>
                        <a:rPr lang="en-US" sz="2400" b="1" dirty="0"/>
                        <a:t>Umbral </a:t>
                      </a:r>
                      <a:r>
                        <a:rPr lang="en-US" sz="2400" b="1" dirty="0" err="1"/>
                        <a:t>Spellportal</a:t>
                      </a:r>
                      <a:r>
                        <a:rPr lang="en-US" sz="2400" b="0" dirty="0"/>
                        <a:t>, pick a friendly </a:t>
                      </a:r>
                      <a:r>
                        <a:rPr lang="en-US" sz="2400" b="1" dirty="0"/>
                        <a:t>WIZARD</a:t>
                      </a:r>
                      <a:r>
                        <a:rPr lang="en-US" sz="2400" b="0" dirty="0"/>
                        <a:t> to cast this spell, then make a casting roll of 2D6.</a:t>
                      </a:r>
                      <a:endParaRPr lang="en-US" sz="2400" b="1" i="0" kern="1200" dirty="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Set up an </a:t>
                      </a:r>
                      <a:r>
                        <a:rPr lang="en-US" sz="2400" b="1" dirty="0"/>
                        <a:t>Umbral </a:t>
                      </a:r>
                      <a:r>
                        <a:rPr lang="en-US" sz="2400" b="1" dirty="0" err="1"/>
                        <a:t>Spellportal</a:t>
                      </a:r>
                      <a:r>
                        <a:rPr lang="en-US" sz="2400" b="1" dirty="0"/>
                        <a:t> </a:t>
                      </a:r>
                      <a:r>
                        <a:rPr lang="en-US" sz="2400" b="0" dirty="0"/>
                        <a:t>endless spell wholly within 18’’ of the caster and visible to them. An </a:t>
                      </a:r>
                      <a:r>
                        <a:rPr lang="en-US" sz="2400" b="1" dirty="0"/>
                        <a:t>Umbral </a:t>
                      </a:r>
                      <a:r>
                        <a:rPr lang="en-US" sz="2400" b="1" dirty="0" err="1"/>
                        <a:t>Spellportal</a:t>
                      </a:r>
                      <a:r>
                        <a:rPr lang="en-US" sz="2400" b="1" dirty="0"/>
                        <a:t> </a:t>
                      </a:r>
                      <a:r>
                        <a:rPr lang="en-US" sz="2400" b="0" dirty="0"/>
                        <a:t>has 2 parts that must be set up within 9’’ of each other.</a:t>
                      </a:r>
                      <a:endParaRPr lang="en-US" sz="24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4966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Keywords : </a:t>
                      </a:r>
                      <a:r>
                        <a:rPr lang="en-US" sz="2400" b="1" i="0" kern="1200" dirty="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6" name="Ellipse 5">
            <a:extLst>
              <a:ext uri="{FF2B5EF4-FFF2-40B4-BE49-F238E27FC236}">
                <a16:creationId xmlns:a16="http://schemas.microsoft.com/office/drawing/2014/main" id="{AB1A2AD6-CFE8-30DD-9956-EEC139A67AC5}"/>
              </a:ext>
            </a:extLst>
          </p:cNvPr>
          <p:cNvSpPr/>
          <p:nvPr/>
        </p:nvSpPr>
        <p:spPr>
          <a:xfrm>
            <a:off x="10521316" y="6719226"/>
            <a:ext cx="530799" cy="531067"/>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4000" dirty="0"/>
              <a:t>7</a:t>
            </a:r>
          </a:p>
        </p:txBody>
      </p:sp>
      <p:pic>
        <p:nvPicPr>
          <p:cNvPr id="12" name="Image 11">
            <a:extLst>
              <a:ext uri="{FF2B5EF4-FFF2-40B4-BE49-F238E27FC236}">
                <a16:creationId xmlns:a16="http://schemas.microsoft.com/office/drawing/2014/main" id="{7BD50094-8EE1-6F67-8A30-B28F824473E2}"/>
              </a:ext>
            </a:extLst>
          </p:cNvPr>
          <p:cNvPicPr>
            <a:picLocks noChangeAspect="1"/>
          </p:cNvPicPr>
          <p:nvPr/>
        </p:nvPicPr>
        <p:blipFill>
          <a:blip r:embed="rId4"/>
          <a:stretch>
            <a:fillRect/>
          </a:stretch>
        </p:blipFill>
        <p:spPr>
          <a:xfrm>
            <a:off x="7467493" y="6746948"/>
            <a:ext cx="530799" cy="503345"/>
          </a:xfrm>
          <a:prstGeom prst="rect">
            <a:avLst/>
          </a:prstGeom>
          <a:solidFill>
            <a:srgbClr val="B2A04F"/>
          </a:solidFill>
        </p:spPr>
      </p:pic>
      <p:pic>
        <p:nvPicPr>
          <p:cNvPr id="3" name="Image 2">
            <a:extLst>
              <a:ext uri="{FF2B5EF4-FFF2-40B4-BE49-F238E27FC236}">
                <a16:creationId xmlns:a16="http://schemas.microsoft.com/office/drawing/2014/main" id="{3D39A13F-27A7-4438-1745-B67AC714060B}"/>
              </a:ext>
            </a:extLst>
          </p:cNvPr>
          <p:cNvPicPr>
            <a:picLocks noChangeAspect="1"/>
          </p:cNvPicPr>
          <p:nvPr/>
        </p:nvPicPr>
        <p:blipFill>
          <a:blip r:embed="rId5"/>
          <a:stretch>
            <a:fillRect/>
          </a:stretch>
        </p:blipFill>
        <p:spPr>
          <a:xfrm>
            <a:off x="3191664" y="10251689"/>
            <a:ext cx="475229" cy="446600"/>
          </a:xfrm>
          <a:prstGeom prst="rect">
            <a:avLst/>
          </a:prstGeom>
        </p:spPr>
      </p:pic>
      <p:pic>
        <p:nvPicPr>
          <p:cNvPr id="5" name="Image 4">
            <a:extLst>
              <a:ext uri="{FF2B5EF4-FFF2-40B4-BE49-F238E27FC236}">
                <a16:creationId xmlns:a16="http://schemas.microsoft.com/office/drawing/2014/main" id="{FC46B7B9-D650-2E23-3925-3B9686506087}"/>
              </a:ext>
            </a:extLst>
          </p:cNvPr>
          <p:cNvPicPr>
            <a:picLocks noChangeAspect="1"/>
          </p:cNvPicPr>
          <p:nvPr/>
        </p:nvPicPr>
        <p:blipFill>
          <a:blip r:embed="rId5"/>
          <a:stretch>
            <a:fillRect/>
          </a:stretch>
        </p:blipFill>
        <p:spPr>
          <a:xfrm>
            <a:off x="10432416" y="10264389"/>
            <a:ext cx="475229" cy="446600"/>
          </a:xfrm>
          <a:prstGeom prst="rect">
            <a:avLst/>
          </a:prstGeom>
        </p:spPr>
      </p:pic>
    </p:spTree>
    <p:extLst>
      <p:ext uri="{BB962C8B-B14F-4D97-AF65-F5344CB8AC3E}">
        <p14:creationId xmlns:p14="http://schemas.microsoft.com/office/powerpoint/2010/main" val="114460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77368-3484-95CA-4155-996CCDA3DBAF}"/>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A6611BAC-7EBB-9529-DFA8-EE20A6B19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CB885145-FB7C-FCCD-7678-9BB320867400}"/>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MALEVOLENT MAELSTROM</a:t>
            </a:r>
            <a:endParaRPr lang="fr-CH" sz="2800" b="1" dirty="0">
              <a:latin typeface="Roboto"/>
            </a:endParaRPr>
          </a:p>
        </p:txBody>
      </p:sp>
      <p:sp>
        <p:nvSpPr>
          <p:cNvPr id="11" name="Rectangle : coins arrondis 10">
            <a:extLst>
              <a:ext uri="{FF2B5EF4-FFF2-40B4-BE49-F238E27FC236}">
                <a16:creationId xmlns:a16="http://schemas.microsoft.com/office/drawing/2014/main" id="{2C50C5E6-5937-98FF-566C-CBE15F2B0466}"/>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Manifestation, Endless Spell, Fly, Ward (6+)</a:t>
            </a:r>
            <a:endParaRPr lang="en-US" sz="1400" dirty="0">
              <a:latin typeface="Roboto"/>
            </a:endParaRPr>
          </a:p>
        </p:txBody>
      </p:sp>
      <p:graphicFrame>
        <p:nvGraphicFramePr>
          <p:cNvPr id="22" name="Tableau 21">
            <a:extLst>
              <a:ext uri="{FF2B5EF4-FFF2-40B4-BE49-F238E27FC236}">
                <a16:creationId xmlns:a16="http://schemas.microsoft.com/office/drawing/2014/main" id="{3E318440-BEBA-487B-4133-91083D16C662}"/>
              </a:ext>
            </a:extLst>
          </p:cNvPr>
          <p:cNvGraphicFramePr>
            <a:graphicFrameLocks noGrp="1"/>
          </p:cNvGraphicFramePr>
          <p:nvPr>
            <p:extLst>
              <p:ext uri="{D42A27DB-BD31-4B8C-83A1-F6EECF244321}">
                <p14:modId xmlns:p14="http://schemas.microsoft.com/office/powerpoint/2010/main" val="2614448104"/>
              </p:ext>
            </p:extLst>
          </p:nvPr>
        </p:nvGraphicFramePr>
        <p:xfrm>
          <a:off x="2301662" y="2263647"/>
          <a:ext cx="8890614" cy="11887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400"/>
                        <a:t>Lashing Tendrils of Energy</a:t>
                      </a:r>
                    </a:p>
                    <a:p>
                      <a:pPr algn="ctr"/>
                      <a:r>
                        <a:rPr lang="fr-CH" sz="2400" b="1"/>
                        <a:t>Crit (2 Hits)</a:t>
                      </a:r>
                      <a:endParaRPr lang="fr-CH" sz="2400" b="1" dirty="0"/>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2D6</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0</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DA72B4EA-95DB-CC03-519B-277E7860C736}"/>
              </a:ext>
            </a:extLst>
          </p:cNvPr>
          <p:cNvGraphicFramePr>
            <a:graphicFrameLocks noGrp="1"/>
          </p:cNvGraphicFramePr>
          <p:nvPr>
            <p:extLst>
              <p:ext uri="{D42A27DB-BD31-4B8C-83A1-F6EECF244321}">
                <p14:modId xmlns:p14="http://schemas.microsoft.com/office/powerpoint/2010/main" val="760099066"/>
              </p:ext>
            </p:extLst>
          </p:nvPr>
        </p:nvGraphicFramePr>
        <p:xfrm>
          <a:off x="272095" y="10007426"/>
          <a:ext cx="10929304" cy="4889778"/>
        </p:xfrm>
        <a:graphic>
          <a:graphicData uri="http://schemas.openxmlformats.org/drawingml/2006/table">
            <a:tbl>
              <a:tblPr firstRow="1" bandRow="1">
                <a:tableStyleId>{5C22544A-7EE6-4342-B048-85BDC9FD1C3A}</a:tableStyleId>
              </a:tblPr>
              <a:tblGrid>
                <a:gridCol w="5464652">
                  <a:extLst>
                    <a:ext uri="{9D8B030D-6E8A-4147-A177-3AD203B41FA5}">
                      <a16:colId xmlns:a16="http://schemas.microsoft.com/office/drawing/2014/main" val="2061212489"/>
                    </a:ext>
                  </a:extLst>
                </a:gridCol>
                <a:gridCol w="5464652">
                  <a:extLst>
                    <a:ext uri="{9D8B030D-6E8A-4147-A177-3AD203B41FA5}">
                      <a16:colId xmlns:a16="http://schemas.microsoft.com/office/drawing/2014/main" val="981436465"/>
                    </a:ext>
                  </a:extLst>
                </a:gridCol>
              </a:tblGrid>
              <a:tr h="852294">
                <a:tc>
                  <a:txBody>
                    <a:bodyPr/>
                    <a:lstStyle/>
                    <a:p>
                      <a:pPr algn="ctr"/>
                      <a:r>
                        <a:rPr lang="fr-CH" sz="2400" b="0" i="0" kern="1200" dirty="0">
                          <a:solidFill>
                            <a:schemeClr val="lt1"/>
                          </a:solidFill>
                          <a:effectLst/>
                          <a:latin typeface="+mn-lt"/>
                          <a:ea typeface="+mn-ea"/>
                          <a:cs typeface="+mn-cs"/>
                        </a:rPr>
                        <a:t>Passive</a:t>
                      </a:r>
                      <a:endParaRPr lang="fr-CH" sz="2400" dirty="0"/>
                    </a:p>
                  </a:txBody>
                  <a:tcPr anchor="ctr">
                    <a:solidFill>
                      <a:srgbClr val="404040"/>
                    </a:solidFill>
                  </a:tcPr>
                </a:tc>
                <a:tc>
                  <a:txBody>
                    <a:bodyPr/>
                    <a:lstStyle/>
                    <a:p>
                      <a:pPr algn="ctr"/>
                      <a:r>
                        <a:rPr lang="fr-CH" sz="2400" b="0"/>
                        <a:t>End of Any Turn</a:t>
                      </a:r>
                      <a:endParaRPr lang="fr-CH" sz="2400" b="0" dirty="0"/>
                    </a:p>
                  </a:txBody>
                  <a:tcPr anchor="ctr">
                    <a:solidFill>
                      <a:srgbClr val="6D4882"/>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Necrotic Vortex</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Morbid Detonation</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Give this </a:t>
                      </a:r>
                      <a:r>
                        <a:rPr lang="en-US" sz="2400" b="1"/>
                        <a:t>Manifestation</a:t>
                      </a:r>
                      <a:r>
                        <a:rPr lang="en-US" sz="2400"/>
                        <a:t> 1 </a:t>
                      </a:r>
                      <a:r>
                        <a:rPr lang="en-US" sz="2400" b="1"/>
                        <a:t>maelstrom point</a:t>
                      </a:r>
                      <a:r>
                        <a:rPr lang="en-US" sz="2400"/>
                        <a: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 Each time this </a:t>
                      </a:r>
                      <a:r>
                        <a:rPr lang="en-US" sz="2400" b="1"/>
                        <a:t>Manifestation</a:t>
                      </a:r>
                      <a:r>
                        <a:rPr lang="en-US" sz="2400"/>
                        <a:t> is set up.</a:t>
                      </a: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 Each time a unit successfully casts a spell while it is within 12" of this </a:t>
                      </a:r>
                      <a:r>
                        <a:rPr lang="en-US" sz="2400" b="1"/>
                        <a:t>Manifestation</a:t>
                      </a:r>
                      <a:r>
                        <a:rPr lang="en-US" sz="2400"/>
                        <a:t>.</a:t>
                      </a: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 Each time a model is slain within 12" of this </a:t>
                      </a:r>
                      <a:r>
                        <a:rPr lang="en-US" sz="2400" b="1"/>
                        <a:t>Manifestation</a:t>
                      </a:r>
                      <a:r>
                        <a:rPr lang="en-US" sz="2400"/>
                        <a: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This </a:t>
                      </a:r>
                      <a:r>
                        <a:rPr lang="en-US" sz="2400" b="1"/>
                        <a:t>Manifestation</a:t>
                      </a:r>
                      <a:r>
                        <a:rPr lang="en-US" sz="2400"/>
                        <a:t> can have a maximum of 6 maelstrom points at once.</a:t>
                      </a:r>
                      <a:endParaRPr lang="en-US" sz="2400" b="1" i="0" kern="1200" dirty="0">
                        <a:solidFill>
                          <a:schemeClr val="tx1"/>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You must, and can only, use this ability if this unit has 6 </a:t>
                      </a:r>
                      <a:r>
                        <a:rPr lang="en-US" sz="2400" b="1" kern="1200">
                          <a:solidFill>
                            <a:schemeClr val="dk1"/>
                          </a:solidFill>
                          <a:latin typeface="+mn-lt"/>
                          <a:ea typeface="+mn-ea"/>
                          <a:cs typeface="+mn-cs"/>
                        </a:rPr>
                        <a:t>maelstrom points</a:t>
                      </a:r>
                      <a:r>
                        <a:rPr lang="en-US" sz="2400" kern="1200">
                          <a:solidFill>
                            <a:schemeClr val="dk1"/>
                          </a:solidFill>
                          <a:latin typeface="+mn-lt"/>
                          <a:ea typeface="+mn-ea"/>
                          <a:cs typeface="+mn-cs"/>
                        </a:rPr>
                        <a:t>. Pick each unit (friendly and enemy) within 9" of it to be the targets.</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kern="1200">
                        <a:solidFill>
                          <a:schemeClr val="dk1"/>
                        </a:solidFill>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Roll a dice for each target. On a 2+, inflict an amount of mortal damage on the target equal to the roll. Then, this </a:t>
                      </a:r>
                      <a:r>
                        <a:rPr lang="en-US" sz="2400" b="1"/>
                        <a:t>Manifestation</a:t>
                      </a:r>
                      <a:r>
                        <a:rPr lang="en-US" sz="2400" kern="1200">
                          <a:solidFill>
                            <a:schemeClr val="dk1"/>
                          </a:solidFill>
                          <a:latin typeface="+mn-lt"/>
                          <a:ea typeface="+mn-ea"/>
                          <a:cs typeface="+mn-cs"/>
                        </a:rPr>
                        <a:t> is destroyed.</a:t>
                      </a:r>
                      <a:endParaRPr lang="en-US" sz="2400" kern="1200" dirty="0">
                        <a:solidFill>
                          <a:schemeClr val="dk1"/>
                        </a:solidFill>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8B5B5C05-034D-63AB-DD9C-DFDB3DD6C833}"/>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8’’</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BACF751A-CC38-ECE0-58C8-ABD2CA7C4F8F}"/>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Health</a:t>
            </a:r>
            <a:endParaRPr lang="fr-CH" dirty="0">
              <a:solidFill>
                <a:schemeClr val="tx1">
                  <a:lumMod val="85000"/>
                  <a:lumOff val="15000"/>
                </a:schemeClr>
              </a:solidFill>
              <a:latin typeface="Roboto"/>
            </a:endParaRPr>
          </a:p>
        </p:txBody>
      </p:sp>
      <p:sp>
        <p:nvSpPr>
          <p:cNvPr id="18" name="Rectangle : coins arrondis 17">
            <a:extLst>
              <a:ext uri="{FF2B5EF4-FFF2-40B4-BE49-F238E27FC236}">
                <a16:creationId xmlns:a16="http://schemas.microsoft.com/office/drawing/2014/main" id="{0C64E189-A0A3-8143-8F72-560A7796503D}"/>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DC195E4C-6525-4F38-A996-7F2EEE6B5702}"/>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7</a:t>
            </a:r>
            <a:r>
              <a:rPr lang="fr-CH" sz="3600">
                <a:solidFill>
                  <a:schemeClr val="tx1">
                    <a:lumMod val="85000"/>
                    <a:lumOff val="15000"/>
                  </a:schemeClr>
                </a:solidFill>
                <a:latin typeface="Roboto"/>
              </a:rPr>
              <a:t>+</a:t>
            </a:r>
            <a:endParaRPr lang="fr-CH" sz="3600" dirty="0">
              <a:solidFill>
                <a:schemeClr val="tx1">
                  <a:lumMod val="85000"/>
                  <a:lumOff val="15000"/>
                </a:schemeClr>
              </a:solidFill>
              <a:latin typeface="Roboto"/>
            </a:endParaRP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Banish</a:t>
            </a:r>
            <a:endParaRPr lang="fr-CH" dirty="0">
              <a:solidFill>
                <a:schemeClr val="tx1">
                  <a:lumMod val="85000"/>
                  <a:lumOff val="15000"/>
                </a:schemeClr>
              </a:solidFill>
              <a:latin typeface="Roboto"/>
            </a:endParaRPr>
          </a:p>
        </p:txBody>
      </p:sp>
      <p:pic>
        <p:nvPicPr>
          <p:cNvPr id="35" name="Image 34">
            <a:extLst>
              <a:ext uri="{FF2B5EF4-FFF2-40B4-BE49-F238E27FC236}">
                <a16:creationId xmlns:a16="http://schemas.microsoft.com/office/drawing/2014/main" id="{EBA67C39-5CAD-1512-0BD8-1365FB4919B8}"/>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4" name="Tableau 3">
            <a:extLst>
              <a:ext uri="{FF2B5EF4-FFF2-40B4-BE49-F238E27FC236}">
                <a16:creationId xmlns:a16="http://schemas.microsoft.com/office/drawing/2014/main" id="{E25CA64D-0C4F-8176-17FE-55AA641A49B7}"/>
              </a:ext>
            </a:extLst>
          </p:cNvPr>
          <p:cNvGraphicFramePr>
            <a:graphicFrameLocks noGrp="1"/>
          </p:cNvGraphicFramePr>
          <p:nvPr>
            <p:extLst>
              <p:ext uri="{D42A27DB-BD31-4B8C-83A1-F6EECF244321}">
                <p14:modId xmlns:p14="http://schemas.microsoft.com/office/powerpoint/2010/main" val="2809109299"/>
              </p:ext>
            </p:extLst>
          </p:nvPr>
        </p:nvGraphicFramePr>
        <p:xfrm>
          <a:off x="272095" y="6790958"/>
          <a:ext cx="10932933" cy="2980228"/>
        </p:xfrm>
        <a:graphic>
          <a:graphicData uri="http://schemas.openxmlformats.org/drawingml/2006/table">
            <a:tbl>
              <a:tblPr firstRow="1" bandRow="1">
                <a:tableStyleId>{5C22544A-7EE6-4342-B048-85BDC9FD1C3A}</a:tableStyleId>
              </a:tblPr>
              <a:tblGrid>
                <a:gridCol w="10932933">
                  <a:extLst>
                    <a:ext uri="{9D8B030D-6E8A-4147-A177-3AD203B41FA5}">
                      <a16:colId xmlns:a16="http://schemas.microsoft.com/office/drawing/2014/main" val="1158755290"/>
                    </a:ext>
                  </a:extLst>
                </a:gridCol>
              </a:tblGrid>
              <a:tr h="695692">
                <a:tc>
                  <a:txBody>
                    <a:bodyPr/>
                    <a:lstStyle/>
                    <a:p>
                      <a:pPr algn="ctr"/>
                      <a:r>
                        <a:rPr lang="fr-CH" sz="2800" b="0" i="0" kern="1200">
                          <a:solidFill>
                            <a:schemeClr val="lt1"/>
                          </a:solidFill>
                          <a:effectLst/>
                          <a:latin typeface="+mn-lt"/>
                          <a:ea typeface="+mn-ea"/>
                          <a:cs typeface="+mn-cs"/>
                        </a:rPr>
                        <a:t>Your Hero Phase</a:t>
                      </a:r>
                      <a:endParaRPr lang="fr-CH" sz="2800"/>
                    </a:p>
                  </a:txBody>
                  <a:tcPr anchor="ctr">
                    <a:solidFill>
                      <a:srgbClr val="B2A04F"/>
                    </a:solidFill>
                  </a:tcPr>
                </a:tc>
                <a:extLst>
                  <a:ext uri="{0D108BD9-81ED-4DB2-BD59-A6C34878D82A}">
                    <a16:rowId xmlns:a16="http://schemas.microsoft.com/office/drawing/2014/main" val="2579638233"/>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If there is not a </a:t>
                      </a:r>
                      <a:r>
                        <a:rPr lang="en-US" sz="2400"/>
                        <a:t>friendly </a:t>
                      </a:r>
                      <a:r>
                        <a:rPr lang="en-US" sz="2400" b="1"/>
                        <a:t>Malevolent Maelstrom</a:t>
                      </a:r>
                      <a:r>
                        <a:rPr lang="en-US" sz="2400" b="0"/>
                        <a:t>, </a:t>
                      </a:r>
                      <a:r>
                        <a:rPr lang="en-US" sz="2400" b="0" dirty="0"/>
                        <a:t>pick a friendly </a:t>
                      </a:r>
                      <a:r>
                        <a:rPr lang="en-US" sz="2400" b="1" dirty="0"/>
                        <a:t>WIZARD</a:t>
                      </a:r>
                      <a:r>
                        <a:rPr lang="en-US" sz="2400" b="0" dirty="0"/>
                        <a:t> to cast this spell, then make a casting roll of 2D6.</a:t>
                      </a:r>
                      <a:endParaRPr lang="en-US" sz="2400" b="1" i="0" kern="1200" dirty="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Set up </a:t>
                      </a:r>
                      <a:r>
                        <a:rPr lang="en-US" sz="2400"/>
                        <a:t>a </a:t>
                      </a:r>
                      <a:r>
                        <a:rPr lang="en-US" sz="2400" b="1"/>
                        <a:t>Malevolent Maelstrom</a:t>
                      </a:r>
                      <a:r>
                        <a:rPr lang="en-US" sz="2400" b="0"/>
                        <a:t> wholly </a:t>
                      </a:r>
                      <a:r>
                        <a:rPr lang="en-US" sz="2400" b="0" dirty="0"/>
                        <a:t>within 12’’ of the caster, visible to them and more than 9’’ from all enemy units.</a:t>
                      </a:r>
                      <a:endParaRPr lang="en-US" sz="24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4966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Keywords : </a:t>
                      </a:r>
                      <a:r>
                        <a:rPr lang="en-US" sz="2400" b="1" i="0" kern="1200" dirty="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6" name="Ellipse 5">
            <a:extLst>
              <a:ext uri="{FF2B5EF4-FFF2-40B4-BE49-F238E27FC236}">
                <a16:creationId xmlns:a16="http://schemas.microsoft.com/office/drawing/2014/main" id="{D0329641-35C4-2B10-70D0-0D871732ED28}"/>
              </a:ext>
            </a:extLst>
          </p:cNvPr>
          <p:cNvSpPr/>
          <p:nvPr/>
        </p:nvSpPr>
        <p:spPr>
          <a:xfrm>
            <a:off x="10521316" y="6850732"/>
            <a:ext cx="530799" cy="531067"/>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6</a:t>
            </a:r>
            <a:endParaRPr lang="fr-CH" sz="4000" dirty="0"/>
          </a:p>
        </p:txBody>
      </p:sp>
      <p:pic>
        <p:nvPicPr>
          <p:cNvPr id="12" name="Image 11">
            <a:extLst>
              <a:ext uri="{FF2B5EF4-FFF2-40B4-BE49-F238E27FC236}">
                <a16:creationId xmlns:a16="http://schemas.microsoft.com/office/drawing/2014/main" id="{87DF17A6-3B91-9E20-4859-CB232C7C3894}"/>
              </a:ext>
            </a:extLst>
          </p:cNvPr>
          <p:cNvPicPr>
            <a:picLocks noChangeAspect="1"/>
          </p:cNvPicPr>
          <p:nvPr/>
        </p:nvPicPr>
        <p:blipFill>
          <a:blip r:embed="rId4"/>
          <a:stretch>
            <a:fillRect/>
          </a:stretch>
        </p:blipFill>
        <p:spPr>
          <a:xfrm>
            <a:off x="7467493" y="6878454"/>
            <a:ext cx="530799" cy="503345"/>
          </a:xfrm>
          <a:prstGeom prst="rect">
            <a:avLst/>
          </a:prstGeom>
          <a:solidFill>
            <a:srgbClr val="B2A04F"/>
          </a:solidFill>
        </p:spPr>
      </p:pic>
      <p:pic>
        <p:nvPicPr>
          <p:cNvPr id="2" name="Image 1">
            <a:extLst>
              <a:ext uri="{FF2B5EF4-FFF2-40B4-BE49-F238E27FC236}">
                <a16:creationId xmlns:a16="http://schemas.microsoft.com/office/drawing/2014/main" id="{8F804455-7022-51C0-9DA2-51D9D843D6BE}"/>
              </a:ext>
            </a:extLst>
          </p:cNvPr>
          <p:cNvPicPr>
            <a:picLocks noChangeAspect="1"/>
          </p:cNvPicPr>
          <p:nvPr/>
        </p:nvPicPr>
        <p:blipFill>
          <a:blip r:embed="rId5"/>
          <a:stretch>
            <a:fillRect/>
          </a:stretch>
        </p:blipFill>
        <p:spPr>
          <a:xfrm>
            <a:off x="4931564" y="10198016"/>
            <a:ext cx="475229" cy="446600"/>
          </a:xfrm>
          <a:prstGeom prst="rect">
            <a:avLst/>
          </a:prstGeom>
        </p:spPr>
      </p:pic>
      <p:pic>
        <p:nvPicPr>
          <p:cNvPr id="3" name="Image 2">
            <a:extLst>
              <a:ext uri="{FF2B5EF4-FFF2-40B4-BE49-F238E27FC236}">
                <a16:creationId xmlns:a16="http://schemas.microsoft.com/office/drawing/2014/main" id="{340F04F3-CA69-FEBF-DBB8-10DE8C9AB63F}"/>
              </a:ext>
            </a:extLst>
          </p:cNvPr>
          <p:cNvPicPr>
            <a:picLocks noChangeAspect="1"/>
          </p:cNvPicPr>
          <p:nvPr/>
        </p:nvPicPr>
        <p:blipFill>
          <a:blip r:embed="rId5"/>
          <a:stretch>
            <a:fillRect/>
          </a:stretch>
        </p:blipFill>
        <p:spPr>
          <a:xfrm>
            <a:off x="10521316" y="10200889"/>
            <a:ext cx="475229" cy="446600"/>
          </a:xfrm>
          <a:prstGeom prst="rect">
            <a:avLst/>
          </a:prstGeom>
        </p:spPr>
      </p:pic>
      <p:sp>
        <p:nvSpPr>
          <p:cNvPr id="5" name="Rectangle : coins arrondis 4">
            <a:extLst>
              <a:ext uri="{FF2B5EF4-FFF2-40B4-BE49-F238E27FC236}">
                <a16:creationId xmlns:a16="http://schemas.microsoft.com/office/drawing/2014/main" id="{0702343A-61D3-2A04-1100-0FE8F5EAFC59}"/>
              </a:ext>
            </a:extLst>
          </p:cNvPr>
          <p:cNvSpPr/>
          <p:nvPr/>
        </p:nvSpPr>
        <p:spPr>
          <a:xfrm>
            <a:off x="7748166" y="79567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p>
        </p:txBody>
      </p:sp>
    </p:spTree>
    <p:extLst>
      <p:ext uri="{BB962C8B-B14F-4D97-AF65-F5344CB8AC3E}">
        <p14:creationId xmlns:p14="http://schemas.microsoft.com/office/powerpoint/2010/main" val="1768456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DC1E0-3F27-2BC6-F1C2-2FE47246BF0F}"/>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2A875947-F451-462F-F584-156C5CAE5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21DB5729-3825-E1D3-6A9D-F9DF8F03D576}"/>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PURPLE SUN OF SHYISH</a:t>
            </a:r>
            <a:endParaRPr lang="fr-CH" sz="2800" b="1" dirty="0">
              <a:latin typeface="Roboto"/>
            </a:endParaRPr>
          </a:p>
        </p:txBody>
      </p:sp>
      <p:sp>
        <p:nvSpPr>
          <p:cNvPr id="11" name="Rectangle : coins arrondis 10">
            <a:extLst>
              <a:ext uri="{FF2B5EF4-FFF2-40B4-BE49-F238E27FC236}">
                <a16:creationId xmlns:a16="http://schemas.microsoft.com/office/drawing/2014/main" id="{031F9D1A-0219-AAC5-CB35-89501472E5CB}"/>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Manifestation, Endless Spell, Fly, Ward (6+)</a:t>
            </a:r>
            <a:endParaRPr lang="en-US" sz="1400" dirty="0">
              <a:latin typeface="Roboto"/>
            </a:endParaRPr>
          </a:p>
        </p:txBody>
      </p:sp>
      <p:graphicFrame>
        <p:nvGraphicFramePr>
          <p:cNvPr id="22" name="Tableau 21">
            <a:extLst>
              <a:ext uri="{FF2B5EF4-FFF2-40B4-BE49-F238E27FC236}">
                <a16:creationId xmlns:a16="http://schemas.microsoft.com/office/drawing/2014/main" id="{0B32DED4-A4E3-619D-66A6-ECA97335FF16}"/>
              </a:ext>
            </a:extLst>
          </p:cNvPr>
          <p:cNvGraphicFramePr>
            <a:graphicFrameLocks noGrp="1"/>
          </p:cNvGraphicFramePr>
          <p:nvPr>
            <p:extLst>
              <p:ext uri="{D42A27DB-BD31-4B8C-83A1-F6EECF244321}">
                <p14:modId xmlns:p14="http://schemas.microsoft.com/office/powerpoint/2010/main" val="1134378029"/>
              </p:ext>
            </p:extLst>
          </p:nvPr>
        </p:nvGraphicFramePr>
        <p:xfrm>
          <a:off x="2301662" y="2263647"/>
          <a:ext cx="8890614" cy="11887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400"/>
                        <a:t>Transmuting Rays</a:t>
                      </a:r>
                    </a:p>
                    <a:p>
                      <a:pPr algn="ctr"/>
                      <a:r>
                        <a:rPr lang="fr-CH" sz="2400" b="1"/>
                        <a:t>Crit (Mortal)</a:t>
                      </a:r>
                      <a:endParaRPr lang="fr-CH" sz="2400" b="1" dirty="0"/>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2D6</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5F1E7122-0290-539D-81B8-FB0A517C620A}"/>
              </a:ext>
            </a:extLst>
          </p:cNvPr>
          <p:cNvGraphicFramePr>
            <a:graphicFrameLocks noGrp="1"/>
          </p:cNvGraphicFramePr>
          <p:nvPr>
            <p:extLst>
              <p:ext uri="{D42A27DB-BD31-4B8C-83A1-F6EECF244321}">
                <p14:modId xmlns:p14="http://schemas.microsoft.com/office/powerpoint/2010/main" val="140311952"/>
              </p:ext>
            </p:extLst>
          </p:nvPr>
        </p:nvGraphicFramePr>
        <p:xfrm>
          <a:off x="272095" y="10007426"/>
          <a:ext cx="10929304" cy="5011698"/>
        </p:xfrm>
        <a:graphic>
          <a:graphicData uri="http://schemas.openxmlformats.org/drawingml/2006/table">
            <a:tbl>
              <a:tblPr firstRow="1" bandRow="1">
                <a:tableStyleId>{5C22544A-7EE6-4342-B048-85BDC9FD1C3A}</a:tableStyleId>
              </a:tblPr>
              <a:tblGrid>
                <a:gridCol w="5464652">
                  <a:extLst>
                    <a:ext uri="{9D8B030D-6E8A-4147-A177-3AD203B41FA5}">
                      <a16:colId xmlns:a16="http://schemas.microsoft.com/office/drawing/2014/main" val="2061212489"/>
                    </a:ext>
                  </a:extLst>
                </a:gridCol>
                <a:gridCol w="5464652">
                  <a:extLst>
                    <a:ext uri="{9D8B030D-6E8A-4147-A177-3AD203B41FA5}">
                      <a16:colId xmlns:a16="http://schemas.microsoft.com/office/drawing/2014/main" val="981436465"/>
                    </a:ext>
                  </a:extLst>
                </a:gridCol>
              </a:tblGrid>
              <a:tr h="852294">
                <a:tc>
                  <a:txBody>
                    <a:bodyPr/>
                    <a:lstStyle/>
                    <a:p>
                      <a:pPr algn="ctr"/>
                      <a:r>
                        <a:rPr lang="fr-CH" sz="2400" b="0" i="0" kern="1200">
                          <a:solidFill>
                            <a:schemeClr val="lt1"/>
                          </a:solidFill>
                          <a:effectLst/>
                          <a:latin typeface="+mn-lt"/>
                          <a:ea typeface="+mn-ea"/>
                          <a:cs typeface="+mn-cs"/>
                        </a:rPr>
                        <a:t>Your Movement Phase</a:t>
                      </a:r>
                      <a:endParaRPr lang="fr-CH" sz="2400" dirty="0"/>
                    </a:p>
                  </a:txBody>
                  <a:tcPr anchor="ctr">
                    <a:solidFill>
                      <a:srgbClr val="404040"/>
                    </a:solidFill>
                  </a:tcPr>
                </a:tc>
                <a:tc>
                  <a:txBody>
                    <a:bodyPr/>
                    <a:lstStyle/>
                    <a:p>
                      <a:pPr algn="ctr"/>
                      <a:r>
                        <a:rPr lang="fr-CH" sz="2400" b="0"/>
                        <a:t>Passive</a:t>
                      </a:r>
                      <a:endParaRPr lang="fr-CH" sz="2400" b="0" dirty="0"/>
                    </a:p>
                  </a:txBody>
                  <a:tcPr anchor="ctr">
                    <a:solidFill>
                      <a:srgbClr val="882024"/>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End Given Form</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Pull of the Nadir</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This </a:t>
                      </a:r>
                      <a:r>
                        <a:rPr lang="en-US" sz="2400" b="1"/>
                        <a:t>Manifestation</a:t>
                      </a:r>
                      <a:r>
                        <a:rPr lang="en-US" sz="2400"/>
                        <a:t> can move a distance up to its Move characteristic. It can pass through models during that move but cannot end that move in combat. Then, pick up to 3 enemy units that this </a:t>
                      </a:r>
                      <a:r>
                        <a:rPr lang="en-US" sz="2400" b="1"/>
                        <a:t>Manifestation</a:t>
                      </a:r>
                      <a:r>
                        <a:rPr lang="en-US" sz="2400"/>
                        <a:t> passed across during that move to be the targets. Roll a D3 for each target. On a 2+, inflict an amount of mortal damage on the target equal to the roll.</a:t>
                      </a:r>
                      <a:endParaRPr lang="en-US" sz="2400" b="1" i="0" kern="1200" dirty="0">
                        <a:solidFill>
                          <a:schemeClr val="tx1"/>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Subtract 1 from save rolls for enemy units while they are within 3" of this </a:t>
                      </a:r>
                      <a:r>
                        <a:rPr lang="en-US" sz="2400" b="1"/>
                        <a:t>Manifestation</a:t>
                      </a:r>
                      <a:r>
                        <a:rPr lang="en-US" sz="2400" kern="1200">
                          <a:solidFill>
                            <a:schemeClr val="dk1"/>
                          </a:solidFill>
                          <a:latin typeface="+mn-lt"/>
                          <a:ea typeface="+mn-ea"/>
                          <a:cs typeface="+mn-cs"/>
                        </a:rPr>
                        <a:t>.</a:t>
                      </a:r>
                      <a:endParaRPr lang="en-US" sz="2400" kern="1200" dirty="0">
                        <a:solidFill>
                          <a:schemeClr val="dk1"/>
                        </a:solidFill>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5A82574C-9C06-3779-B1F6-40AEC5695BD8}"/>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8’’</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AAEFDAA0-BDD5-6E7F-7CF9-83B9EB4D0FD5}"/>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r>
              <a:rPr lang="fr-CH" sz="3600" dirty="0">
                <a:solidFill>
                  <a:schemeClr val="tx1">
                    <a:lumMod val="85000"/>
                    <a:lumOff val="15000"/>
                  </a:schemeClr>
                </a:solidFill>
                <a:latin typeface="Roboto"/>
              </a:rPr>
              <a:t>0</a:t>
            </a: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Health</a:t>
            </a:r>
            <a:endParaRPr lang="fr-CH" dirty="0">
              <a:solidFill>
                <a:schemeClr val="tx1">
                  <a:lumMod val="85000"/>
                  <a:lumOff val="15000"/>
                </a:schemeClr>
              </a:solidFill>
              <a:latin typeface="Roboto"/>
            </a:endParaRPr>
          </a:p>
        </p:txBody>
      </p:sp>
      <p:sp>
        <p:nvSpPr>
          <p:cNvPr id="18" name="Rectangle : coins arrondis 17">
            <a:extLst>
              <a:ext uri="{FF2B5EF4-FFF2-40B4-BE49-F238E27FC236}">
                <a16:creationId xmlns:a16="http://schemas.microsoft.com/office/drawing/2014/main" id="{390BB40C-3CB4-F3FF-0909-68BBD93C3326}"/>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AEC88659-FB8E-DA99-5F1C-0F71B58504B1}"/>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7</a:t>
            </a:r>
            <a:r>
              <a:rPr lang="fr-CH" sz="3600">
                <a:solidFill>
                  <a:schemeClr val="tx1">
                    <a:lumMod val="85000"/>
                    <a:lumOff val="15000"/>
                  </a:schemeClr>
                </a:solidFill>
                <a:latin typeface="Roboto"/>
              </a:rPr>
              <a:t>+</a:t>
            </a:r>
            <a:endParaRPr lang="fr-CH" sz="3600" dirty="0">
              <a:solidFill>
                <a:schemeClr val="tx1">
                  <a:lumMod val="85000"/>
                  <a:lumOff val="15000"/>
                </a:schemeClr>
              </a:solidFill>
              <a:latin typeface="Roboto"/>
            </a:endParaRP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Banish</a:t>
            </a:r>
            <a:endParaRPr lang="fr-CH" dirty="0">
              <a:solidFill>
                <a:schemeClr val="tx1">
                  <a:lumMod val="85000"/>
                  <a:lumOff val="15000"/>
                </a:schemeClr>
              </a:solidFill>
              <a:latin typeface="Roboto"/>
            </a:endParaRPr>
          </a:p>
        </p:txBody>
      </p:sp>
      <p:pic>
        <p:nvPicPr>
          <p:cNvPr id="35" name="Image 34">
            <a:extLst>
              <a:ext uri="{FF2B5EF4-FFF2-40B4-BE49-F238E27FC236}">
                <a16:creationId xmlns:a16="http://schemas.microsoft.com/office/drawing/2014/main" id="{EBCC21A3-194C-2134-A213-8C6D9D334B66}"/>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4" name="Tableau 3">
            <a:extLst>
              <a:ext uri="{FF2B5EF4-FFF2-40B4-BE49-F238E27FC236}">
                <a16:creationId xmlns:a16="http://schemas.microsoft.com/office/drawing/2014/main" id="{63C77912-346C-9247-1393-6CA1A6031A78}"/>
              </a:ext>
            </a:extLst>
          </p:cNvPr>
          <p:cNvGraphicFramePr>
            <a:graphicFrameLocks noGrp="1"/>
          </p:cNvGraphicFramePr>
          <p:nvPr>
            <p:extLst>
              <p:ext uri="{D42A27DB-BD31-4B8C-83A1-F6EECF244321}">
                <p14:modId xmlns:p14="http://schemas.microsoft.com/office/powerpoint/2010/main" val="1640706104"/>
              </p:ext>
            </p:extLst>
          </p:nvPr>
        </p:nvGraphicFramePr>
        <p:xfrm>
          <a:off x="272095" y="6790958"/>
          <a:ext cx="10932933" cy="2980228"/>
        </p:xfrm>
        <a:graphic>
          <a:graphicData uri="http://schemas.openxmlformats.org/drawingml/2006/table">
            <a:tbl>
              <a:tblPr firstRow="1" bandRow="1">
                <a:tableStyleId>{5C22544A-7EE6-4342-B048-85BDC9FD1C3A}</a:tableStyleId>
              </a:tblPr>
              <a:tblGrid>
                <a:gridCol w="10932933">
                  <a:extLst>
                    <a:ext uri="{9D8B030D-6E8A-4147-A177-3AD203B41FA5}">
                      <a16:colId xmlns:a16="http://schemas.microsoft.com/office/drawing/2014/main" val="1158755290"/>
                    </a:ext>
                  </a:extLst>
                </a:gridCol>
              </a:tblGrid>
              <a:tr h="695692">
                <a:tc>
                  <a:txBody>
                    <a:bodyPr/>
                    <a:lstStyle/>
                    <a:p>
                      <a:pPr algn="ctr"/>
                      <a:r>
                        <a:rPr lang="fr-CH" sz="2800" b="0" i="0" kern="1200">
                          <a:solidFill>
                            <a:schemeClr val="lt1"/>
                          </a:solidFill>
                          <a:effectLst/>
                          <a:latin typeface="+mn-lt"/>
                          <a:ea typeface="+mn-ea"/>
                          <a:cs typeface="+mn-cs"/>
                        </a:rPr>
                        <a:t>Your Hero Phase</a:t>
                      </a:r>
                      <a:endParaRPr lang="fr-CH" sz="2800"/>
                    </a:p>
                  </a:txBody>
                  <a:tcPr anchor="ctr">
                    <a:solidFill>
                      <a:srgbClr val="B2A04F"/>
                    </a:solidFill>
                  </a:tcPr>
                </a:tc>
                <a:extLst>
                  <a:ext uri="{0D108BD9-81ED-4DB2-BD59-A6C34878D82A}">
                    <a16:rowId xmlns:a16="http://schemas.microsoft.com/office/drawing/2014/main" val="2579638233"/>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If there is not a </a:t>
                      </a:r>
                      <a:r>
                        <a:rPr lang="en-US" sz="2400"/>
                        <a:t>friendly </a:t>
                      </a:r>
                      <a:r>
                        <a:rPr lang="en-US" sz="2400" b="1"/>
                        <a:t>Purple Sun of Shyish</a:t>
                      </a:r>
                      <a:r>
                        <a:rPr lang="en-US" sz="2400" b="0"/>
                        <a:t>, </a:t>
                      </a:r>
                      <a:r>
                        <a:rPr lang="en-US" sz="2400" b="0" dirty="0"/>
                        <a:t>pick a friendly </a:t>
                      </a:r>
                      <a:r>
                        <a:rPr lang="en-US" sz="2400" b="1" dirty="0"/>
                        <a:t>WIZARD</a:t>
                      </a:r>
                      <a:r>
                        <a:rPr lang="en-US" sz="2400" b="0" dirty="0"/>
                        <a:t> to cast this spell, then make a casting roll of 2D6.</a:t>
                      </a:r>
                      <a:endParaRPr lang="en-US" sz="2400" b="1" i="0" kern="1200" dirty="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Set up </a:t>
                      </a:r>
                      <a:r>
                        <a:rPr lang="en-US" sz="2400"/>
                        <a:t>a </a:t>
                      </a:r>
                      <a:r>
                        <a:rPr lang="en-US" sz="2400" b="1"/>
                        <a:t>Purple Sun of Shyish </a:t>
                      </a:r>
                      <a:r>
                        <a:rPr lang="en-US" sz="2400" b="0"/>
                        <a:t>wholly </a:t>
                      </a:r>
                      <a:r>
                        <a:rPr lang="en-US" sz="2400" b="0" dirty="0"/>
                        <a:t>within 12’’ of the caster, visible to them and more than 9’’ from all enemy units.</a:t>
                      </a:r>
                      <a:endParaRPr lang="en-US" sz="24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4966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Keywords : </a:t>
                      </a:r>
                      <a:r>
                        <a:rPr lang="en-US" sz="2400" b="1" i="0" kern="1200" dirty="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6" name="Ellipse 5">
            <a:extLst>
              <a:ext uri="{FF2B5EF4-FFF2-40B4-BE49-F238E27FC236}">
                <a16:creationId xmlns:a16="http://schemas.microsoft.com/office/drawing/2014/main" id="{9AC5E7D6-3D70-4FD6-49CF-AA1A28E293B3}"/>
              </a:ext>
            </a:extLst>
          </p:cNvPr>
          <p:cNvSpPr/>
          <p:nvPr/>
        </p:nvSpPr>
        <p:spPr>
          <a:xfrm>
            <a:off x="10521316" y="6850732"/>
            <a:ext cx="530799" cy="531067"/>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8</a:t>
            </a:r>
            <a:endParaRPr lang="fr-CH" sz="4000" dirty="0"/>
          </a:p>
        </p:txBody>
      </p:sp>
      <p:pic>
        <p:nvPicPr>
          <p:cNvPr id="12" name="Image 11">
            <a:extLst>
              <a:ext uri="{FF2B5EF4-FFF2-40B4-BE49-F238E27FC236}">
                <a16:creationId xmlns:a16="http://schemas.microsoft.com/office/drawing/2014/main" id="{45F31909-E720-77C4-799B-EE88B7B51085}"/>
              </a:ext>
            </a:extLst>
          </p:cNvPr>
          <p:cNvPicPr>
            <a:picLocks noChangeAspect="1"/>
          </p:cNvPicPr>
          <p:nvPr/>
        </p:nvPicPr>
        <p:blipFill>
          <a:blip r:embed="rId4"/>
          <a:stretch>
            <a:fillRect/>
          </a:stretch>
        </p:blipFill>
        <p:spPr>
          <a:xfrm>
            <a:off x="7467493" y="6878454"/>
            <a:ext cx="530799" cy="503345"/>
          </a:xfrm>
          <a:prstGeom prst="rect">
            <a:avLst/>
          </a:prstGeom>
          <a:solidFill>
            <a:srgbClr val="B2A04F"/>
          </a:solidFill>
        </p:spPr>
      </p:pic>
      <p:sp>
        <p:nvSpPr>
          <p:cNvPr id="5" name="Rectangle : coins arrondis 4">
            <a:extLst>
              <a:ext uri="{FF2B5EF4-FFF2-40B4-BE49-F238E27FC236}">
                <a16:creationId xmlns:a16="http://schemas.microsoft.com/office/drawing/2014/main" id="{3CA49110-C979-B3A3-1700-1230BF48DD7D}"/>
              </a:ext>
            </a:extLst>
          </p:cNvPr>
          <p:cNvSpPr/>
          <p:nvPr/>
        </p:nvSpPr>
        <p:spPr>
          <a:xfrm>
            <a:off x="7748166" y="79567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p>
        </p:txBody>
      </p:sp>
      <p:pic>
        <p:nvPicPr>
          <p:cNvPr id="7" name="Image 6">
            <a:extLst>
              <a:ext uri="{FF2B5EF4-FFF2-40B4-BE49-F238E27FC236}">
                <a16:creationId xmlns:a16="http://schemas.microsoft.com/office/drawing/2014/main" id="{5DF05DC9-2DCC-B702-3404-2F0348D14CF8}"/>
              </a:ext>
            </a:extLst>
          </p:cNvPr>
          <p:cNvPicPr>
            <a:picLocks noChangeAspect="1"/>
          </p:cNvPicPr>
          <p:nvPr/>
        </p:nvPicPr>
        <p:blipFill>
          <a:blip r:embed="rId5"/>
          <a:stretch>
            <a:fillRect/>
          </a:stretch>
        </p:blipFill>
        <p:spPr>
          <a:xfrm>
            <a:off x="4980512" y="10213905"/>
            <a:ext cx="415043" cy="423344"/>
          </a:xfrm>
          <a:prstGeom prst="rect">
            <a:avLst/>
          </a:prstGeom>
        </p:spPr>
      </p:pic>
      <p:pic>
        <p:nvPicPr>
          <p:cNvPr id="9" name="Image 8">
            <a:extLst>
              <a:ext uri="{FF2B5EF4-FFF2-40B4-BE49-F238E27FC236}">
                <a16:creationId xmlns:a16="http://schemas.microsoft.com/office/drawing/2014/main" id="{CB2C84BF-D7C9-CCCA-579E-8F8AFAAA4D89}"/>
              </a:ext>
            </a:extLst>
          </p:cNvPr>
          <p:cNvPicPr>
            <a:picLocks noChangeAspect="1"/>
          </p:cNvPicPr>
          <p:nvPr/>
        </p:nvPicPr>
        <p:blipFill>
          <a:blip r:embed="rId6"/>
          <a:stretch>
            <a:fillRect/>
          </a:stretch>
        </p:blipFill>
        <p:spPr>
          <a:xfrm>
            <a:off x="10521316" y="10164325"/>
            <a:ext cx="491217" cy="491217"/>
          </a:xfrm>
          <a:prstGeom prst="rect">
            <a:avLst/>
          </a:prstGeom>
          <a:solidFill>
            <a:srgbClr val="882024"/>
          </a:solidFill>
        </p:spPr>
      </p:pic>
      <p:pic>
        <p:nvPicPr>
          <p:cNvPr id="13" name="Image 12">
            <a:extLst>
              <a:ext uri="{FF2B5EF4-FFF2-40B4-BE49-F238E27FC236}">
                <a16:creationId xmlns:a16="http://schemas.microsoft.com/office/drawing/2014/main" id="{06E186F7-057D-4D2C-936A-FA5986E16BD4}"/>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36672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14" name="Ellipse 13">
            <a:extLst>
              <a:ext uri="{FF2B5EF4-FFF2-40B4-BE49-F238E27FC236}">
                <a16:creationId xmlns:a16="http://schemas.microsoft.com/office/drawing/2014/main" id="{354940EB-A5C5-C673-DABC-E5406912C188}"/>
              </a:ext>
            </a:extLst>
          </p:cNvPr>
          <p:cNvSpPr/>
          <p:nvPr/>
        </p:nvSpPr>
        <p:spPr>
          <a:xfrm>
            <a:off x="-3619577" y="3065145"/>
            <a:ext cx="589400" cy="589400"/>
          </a:xfrm>
          <a:prstGeom prst="ellipse">
            <a:avLst/>
          </a:prstGeom>
          <a:solidFill>
            <a:srgbClr val="882024"/>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353647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B2F6A-A8C5-2A8B-2449-67974254EADE}"/>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12170D1F-D11A-2FD1-20EB-252B5ED5D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B327030B-2C85-2639-F810-FC0A1CCE3DA4}"/>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SOULSNARE SHACKLES</a:t>
            </a:r>
            <a:endParaRPr lang="fr-CH" sz="2800" b="1" dirty="0">
              <a:latin typeface="Roboto"/>
            </a:endParaRPr>
          </a:p>
        </p:txBody>
      </p:sp>
      <p:sp>
        <p:nvSpPr>
          <p:cNvPr id="11" name="Rectangle : coins arrondis 10">
            <a:extLst>
              <a:ext uri="{FF2B5EF4-FFF2-40B4-BE49-F238E27FC236}">
                <a16:creationId xmlns:a16="http://schemas.microsoft.com/office/drawing/2014/main" id="{C2D893A6-B2D5-B0A9-D1C3-BC9F74E2FE39}"/>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Manifestation, </a:t>
            </a:r>
            <a:r>
              <a:rPr lang="en-US">
                <a:latin typeface="Roboto"/>
              </a:rPr>
              <a:t>Endless Spell, </a:t>
            </a:r>
            <a:r>
              <a:rPr lang="en-US" dirty="0">
                <a:latin typeface="Roboto"/>
              </a:rPr>
              <a:t>Ward (6+)</a:t>
            </a:r>
            <a:endParaRPr lang="en-US" sz="1400" dirty="0">
              <a:latin typeface="Roboto"/>
            </a:endParaRPr>
          </a:p>
        </p:txBody>
      </p:sp>
      <p:graphicFrame>
        <p:nvGraphicFramePr>
          <p:cNvPr id="27" name="Tableau 26">
            <a:extLst>
              <a:ext uri="{FF2B5EF4-FFF2-40B4-BE49-F238E27FC236}">
                <a16:creationId xmlns:a16="http://schemas.microsoft.com/office/drawing/2014/main" id="{F8002012-82BB-9D88-D949-05FE83116D5C}"/>
              </a:ext>
            </a:extLst>
          </p:cNvPr>
          <p:cNvGraphicFramePr>
            <a:graphicFrameLocks noGrp="1"/>
          </p:cNvGraphicFramePr>
          <p:nvPr>
            <p:extLst>
              <p:ext uri="{D42A27DB-BD31-4B8C-83A1-F6EECF244321}">
                <p14:modId xmlns:p14="http://schemas.microsoft.com/office/powerpoint/2010/main" val="1695320141"/>
              </p:ext>
            </p:extLst>
          </p:nvPr>
        </p:nvGraphicFramePr>
        <p:xfrm>
          <a:off x="272095" y="9550226"/>
          <a:ext cx="10929304" cy="5621298"/>
        </p:xfrm>
        <a:graphic>
          <a:graphicData uri="http://schemas.openxmlformats.org/drawingml/2006/table">
            <a:tbl>
              <a:tblPr firstRow="1" bandRow="1">
                <a:tableStyleId>{5C22544A-7EE6-4342-B048-85BDC9FD1C3A}</a:tableStyleId>
              </a:tblPr>
              <a:tblGrid>
                <a:gridCol w="5464652">
                  <a:extLst>
                    <a:ext uri="{9D8B030D-6E8A-4147-A177-3AD203B41FA5}">
                      <a16:colId xmlns:a16="http://schemas.microsoft.com/office/drawing/2014/main" val="2061212489"/>
                    </a:ext>
                  </a:extLst>
                </a:gridCol>
                <a:gridCol w="5464652">
                  <a:extLst>
                    <a:ext uri="{9D8B030D-6E8A-4147-A177-3AD203B41FA5}">
                      <a16:colId xmlns:a16="http://schemas.microsoft.com/office/drawing/2014/main" val="981436465"/>
                    </a:ext>
                  </a:extLst>
                </a:gridCol>
              </a:tblGrid>
              <a:tr h="852294">
                <a:tc>
                  <a:txBody>
                    <a:bodyPr/>
                    <a:lstStyle/>
                    <a:p>
                      <a:pPr algn="ctr"/>
                      <a:r>
                        <a:rPr lang="fr-CH" sz="2400" b="0" i="0" kern="1200">
                          <a:solidFill>
                            <a:schemeClr val="lt1"/>
                          </a:solidFill>
                          <a:effectLst/>
                          <a:latin typeface="+mn-lt"/>
                          <a:ea typeface="+mn-ea"/>
                          <a:cs typeface="+mn-cs"/>
                        </a:rPr>
                        <a:t>Passive</a:t>
                      </a:r>
                      <a:endParaRPr lang="fr-CH" sz="2400" dirty="0"/>
                    </a:p>
                  </a:txBody>
                  <a:tcPr anchor="ctr">
                    <a:solidFill>
                      <a:srgbClr val="404040"/>
                    </a:solidFill>
                  </a:tcPr>
                </a:tc>
                <a:tc>
                  <a:txBody>
                    <a:bodyPr/>
                    <a:lstStyle/>
                    <a:p>
                      <a:pPr algn="ctr"/>
                      <a:r>
                        <a:rPr lang="fr-CH" sz="2400" b="0"/>
                        <a:t>Any Hero Phase</a:t>
                      </a:r>
                      <a:endParaRPr lang="fr-CH" sz="2400" b="0" dirty="0"/>
                    </a:p>
                  </a:txBody>
                  <a:tcPr anchor="ctr">
                    <a:solidFill>
                      <a:srgbClr val="B2A04F"/>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Multiple Parts</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Bound for the Great Oubliette</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When a number of damage points equal to this </a:t>
                      </a:r>
                      <a:r>
                        <a:rPr lang="en-US" sz="2400" b="1"/>
                        <a:t>Manifestation’s</a:t>
                      </a:r>
                      <a:r>
                        <a:rPr lang="en-US" sz="2400"/>
                        <a:t> Health characteristic are allocated to it, this </a:t>
                      </a:r>
                      <a:r>
                        <a:rPr lang="en-US" sz="2400" b="1"/>
                        <a:t>Manifestation</a:t>
                      </a:r>
                      <a:r>
                        <a:rPr lang="en-US" sz="2400"/>
                        <a:t> is destroyed and all its parts are removed from play.</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For each part of this </a:t>
                      </a:r>
                      <a:r>
                        <a:rPr lang="en-US" sz="2400" b="1"/>
                        <a:t>Manifestation</a:t>
                      </a:r>
                      <a:r>
                        <a:rPr lang="en-US" sz="2400" kern="1200">
                          <a:solidFill>
                            <a:schemeClr val="dk1"/>
                          </a:solidFill>
                          <a:latin typeface="+mn-lt"/>
                          <a:ea typeface="+mn-ea"/>
                          <a:cs typeface="+mn-cs"/>
                        </a:rPr>
                        <a:t>, you can pick an enemy unit within 3" of that part to be the targets. You cannot pick the same unit to be the target of this ability more than once per turn.</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kern="1200">
                        <a:solidFill>
                          <a:schemeClr val="dk1"/>
                        </a:solidFill>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Roll a D3 for each target. On a 2+:</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kern="1200">
                        <a:solidFill>
                          <a:schemeClr val="dk1"/>
                        </a:solidFill>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 Inflict an amount of mortal damage on the target equal to the roll.</a:t>
                      </a: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 Subtract a number of inches equal to the roll from the target’s Move characteristic for the rest of the turn.</a:t>
                      </a:r>
                      <a:endParaRPr lang="en-US" sz="2400" kern="1200" dirty="0">
                        <a:solidFill>
                          <a:schemeClr val="dk1"/>
                        </a:solidFill>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6318C484-A74A-4ED8-D20E-66412D55AD43}"/>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0</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B8266050-6880-A2F5-DBA5-60166991CA6E}"/>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endParaRPr lang="fr-CH" sz="3600" dirty="0">
              <a:solidFill>
                <a:schemeClr val="tx1">
                  <a:lumMod val="85000"/>
                  <a:lumOff val="15000"/>
                </a:schemeClr>
              </a:solidFill>
              <a:latin typeface="Roboto"/>
            </a:endParaRP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Health</a:t>
            </a:r>
            <a:endParaRPr lang="fr-CH" dirty="0">
              <a:solidFill>
                <a:schemeClr val="tx1">
                  <a:lumMod val="85000"/>
                  <a:lumOff val="15000"/>
                </a:schemeClr>
              </a:solidFill>
              <a:latin typeface="Roboto"/>
            </a:endParaRPr>
          </a:p>
        </p:txBody>
      </p:sp>
      <p:sp>
        <p:nvSpPr>
          <p:cNvPr id="18" name="Rectangle : coins arrondis 17">
            <a:extLst>
              <a:ext uri="{FF2B5EF4-FFF2-40B4-BE49-F238E27FC236}">
                <a16:creationId xmlns:a16="http://schemas.microsoft.com/office/drawing/2014/main" id="{EA078FFA-08D8-B2F6-B8B8-668F8AD5B589}"/>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1E0F2246-2027-7622-B960-D5832574A6A5}"/>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7</a:t>
            </a:r>
            <a:r>
              <a:rPr lang="fr-CH" sz="3600">
                <a:solidFill>
                  <a:schemeClr val="tx1">
                    <a:lumMod val="85000"/>
                    <a:lumOff val="15000"/>
                  </a:schemeClr>
                </a:solidFill>
                <a:latin typeface="Roboto"/>
              </a:rPr>
              <a:t>+</a:t>
            </a:r>
            <a:endParaRPr lang="fr-CH" sz="3600" dirty="0">
              <a:solidFill>
                <a:schemeClr val="tx1">
                  <a:lumMod val="85000"/>
                  <a:lumOff val="15000"/>
                </a:schemeClr>
              </a:solidFill>
              <a:latin typeface="Roboto"/>
            </a:endParaRP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Banish</a:t>
            </a:r>
            <a:endParaRPr lang="fr-CH" dirty="0">
              <a:solidFill>
                <a:schemeClr val="tx1">
                  <a:lumMod val="85000"/>
                  <a:lumOff val="15000"/>
                </a:schemeClr>
              </a:solidFill>
              <a:latin typeface="Roboto"/>
            </a:endParaRPr>
          </a:p>
        </p:txBody>
      </p:sp>
      <p:pic>
        <p:nvPicPr>
          <p:cNvPr id="35" name="Image 34">
            <a:extLst>
              <a:ext uri="{FF2B5EF4-FFF2-40B4-BE49-F238E27FC236}">
                <a16:creationId xmlns:a16="http://schemas.microsoft.com/office/drawing/2014/main" id="{B2A2B501-753A-8C2C-C257-1BCB2F99156D}"/>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4" name="Tableau 3">
            <a:extLst>
              <a:ext uri="{FF2B5EF4-FFF2-40B4-BE49-F238E27FC236}">
                <a16:creationId xmlns:a16="http://schemas.microsoft.com/office/drawing/2014/main" id="{1B76C111-2E92-4BCA-B330-7C536C3F759D}"/>
              </a:ext>
            </a:extLst>
          </p:cNvPr>
          <p:cNvGraphicFramePr>
            <a:graphicFrameLocks noGrp="1"/>
          </p:cNvGraphicFramePr>
          <p:nvPr>
            <p:extLst>
              <p:ext uri="{D42A27DB-BD31-4B8C-83A1-F6EECF244321}">
                <p14:modId xmlns:p14="http://schemas.microsoft.com/office/powerpoint/2010/main" val="3079356001"/>
              </p:ext>
            </p:extLst>
          </p:nvPr>
        </p:nvGraphicFramePr>
        <p:xfrm>
          <a:off x="272095" y="6413270"/>
          <a:ext cx="10932933" cy="2980228"/>
        </p:xfrm>
        <a:graphic>
          <a:graphicData uri="http://schemas.openxmlformats.org/drawingml/2006/table">
            <a:tbl>
              <a:tblPr firstRow="1" bandRow="1">
                <a:tableStyleId>{5C22544A-7EE6-4342-B048-85BDC9FD1C3A}</a:tableStyleId>
              </a:tblPr>
              <a:tblGrid>
                <a:gridCol w="10932933">
                  <a:extLst>
                    <a:ext uri="{9D8B030D-6E8A-4147-A177-3AD203B41FA5}">
                      <a16:colId xmlns:a16="http://schemas.microsoft.com/office/drawing/2014/main" val="1158755290"/>
                    </a:ext>
                  </a:extLst>
                </a:gridCol>
              </a:tblGrid>
              <a:tr h="695692">
                <a:tc>
                  <a:txBody>
                    <a:bodyPr/>
                    <a:lstStyle/>
                    <a:p>
                      <a:pPr algn="ctr"/>
                      <a:r>
                        <a:rPr lang="fr-CH" sz="2800" b="0" i="0" kern="1200">
                          <a:solidFill>
                            <a:schemeClr val="lt1"/>
                          </a:solidFill>
                          <a:effectLst/>
                          <a:latin typeface="+mn-lt"/>
                          <a:ea typeface="+mn-ea"/>
                          <a:cs typeface="+mn-cs"/>
                        </a:rPr>
                        <a:t>Your Hero Phase</a:t>
                      </a:r>
                      <a:endParaRPr lang="fr-CH" sz="2800"/>
                    </a:p>
                  </a:txBody>
                  <a:tcPr anchor="ctr">
                    <a:solidFill>
                      <a:srgbClr val="B2A04F"/>
                    </a:solidFill>
                  </a:tcPr>
                </a:tc>
                <a:extLst>
                  <a:ext uri="{0D108BD9-81ED-4DB2-BD59-A6C34878D82A}">
                    <a16:rowId xmlns:a16="http://schemas.microsoft.com/office/drawing/2014/main" val="2579638233"/>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If there is not a </a:t>
                      </a:r>
                      <a:r>
                        <a:rPr lang="en-US" sz="2400"/>
                        <a:t>friendly </a:t>
                      </a:r>
                      <a:r>
                        <a:rPr lang="en-US" sz="2400" b="1"/>
                        <a:t>Soulsnare Shackles</a:t>
                      </a:r>
                      <a:r>
                        <a:rPr lang="en-US" sz="2400" b="0"/>
                        <a:t>, </a:t>
                      </a:r>
                      <a:r>
                        <a:rPr lang="en-US" sz="2400" b="0" dirty="0"/>
                        <a:t>pick a friendly </a:t>
                      </a:r>
                      <a:r>
                        <a:rPr lang="en-US" sz="2400" b="1" dirty="0"/>
                        <a:t>WIZARD</a:t>
                      </a:r>
                      <a:r>
                        <a:rPr lang="en-US" sz="2400" b="0" dirty="0"/>
                        <a:t> to cast this spell, then make a casting roll of 2D6.</a:t>
                      </a:r>
                      <a:endParaRPr lang="en-US" sz="2400" b="1" i="0" kern="1200" dirty="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Set up </a:t>
                      </a:r>
                      <a:r>
                        <a:rPr lang="en-US" sz="2400"/>
                        <a:t>a </a:t>
                      </a:r>
                      <a:r>
                        <a:rPr lang="en-US" sz="2400" b="1"/>
                        <a:t>Soulsnare Shackles </a:t>
                      </a:r>
                      <a:r>
                        <a:rPr lang="en-US" sz="2400" b="0"/>
                        <a:t>wholly within 18’’ </a:t>
                      </a:r>
                      <a:r>
                        <a:rPr lang="en-US" sz="2400" b="0" dirty="0"/>
                        <a:t>of the caster, visible </a:t>
                      </a:r>
                      <a:r>
                        <a:rPr lang="en-US" sz="2400" b="0"/>
                        <a:t>to them. A </a:t>
                      </a:r>
                      <a:r>
                        <a:rPr lang="en-US" sz="2400" b="1"/>
                        <a:t>Soulsnare Shackles </a:t>
                      </a:r>
                      <a:r>
                        <a:rPr lang="en-US" sz="2400" b="0"/>
                        <a:t>has 3 parts that must each be set up within 3’’ of at least 1 other.</a:t>
                      </a:r>
                      <a:endParaRPr lang="en-US" sz="24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4966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Keywords : </a:t>
                      </a:r>
                      <a:r>
                        <a:rPr lang="en-US" sz="2400" b="1" i="0" kern="1200" dirty="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6" name="Ellipse 5">
            <a:extLst>
              <a:ext uri="{FF2B5EF4-FFF2-40B4-BE49-F238E27FC236}">
                <a16:creationId xmlns:a16="http://schemas.microsoft.com/office/drawing/2014/main" id="{89D319A7-2316-E5FC-7915-43693B87483A}"/>
              </a:ext>
            </a:extLst>
          </p:cNvPr>
          <p:cNvSpPr/>
          <p:nvPr/>
        </p:nvSpPr>
        <p:spPr>
          <a:xfrm>
            <a:off x="10521316" y="6473044"/>
            <a:ext cx="530799" cy="531067"/>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6</a:t>
            </a:r>
            <a:endParaRPr lang="fr-CH" sz="4000" dirty="0"/>
          </a:p>
        </p:txBody>
      </p:sp>
      <p:pic>
        <p:nvPicPr>
          <p:cNvPr id="12" name="Image 11">
            <a:extLst>
              <a:ext uri="{FF2B5EF4-FFF2-40B4-BE49-F238E27FC236}">
                <a16:creationId xmlns:a16="http://schemas.microsoft.com/office/drawing/2014/main" id="{AF79F8B8-DA33-ED4E-243F-E26AC3DBBC59}"/>
              </a:ext>
            </a:extLst>
          </p:cNvPr>
          <p:cNvPicPr>
            <a:picLocks noChangeAspect="1"/>
          </p:cNvPicPr>
          <p:nvPr/>
        </p:nvPicPr>
        <p:blipFill>
          <a:blip r:embed="rId4"/>
          <a:stretch>
            <a:fillRect/>
          </a:stretch>
        </p:blipFill>
        <p:spPr>
          <a:xfrm>
            <a:off x="7467493" y="6520644"/>
            <a:ext cx="530799" cy="503345"/>
          </a:xfrm>
          <a:prstGeom prst="rect">
            <a:avLst/>
          </a:prstGeom>
          <a:solidFill>
            <a:srgbClr val="B2A04F"/>
          </a:solidFill>
        </p:spPr>
      </p:pic>
      <p:sp>
        <p:nvSpPr>
          <p:cNvPr id="5" name="Rectangle : coins arrondis 4">
            <a:extLst>
              <a:ext uri="{FF2B5EF4-FFF2-40B4-BE49-F238E27FC236}">
                <a16:creationId xmlns:a16="http://schemas.microsoft.com/office/drawing/2014/main" id="{71E54510-6AFC-C9D2-F792-AB73B8912E3E}"/>
              </a:ext>
            </a:extLst>
          </p:cNvPr>
          <p:cNvSpPr/>
          <p:nvPr/>
        </p:nvSpPr>
        <p:spPr>
          <a:xfrm>
            <a:off x="7748166" y="79567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p>
        </p:txBody>
      </p:sp>
      <p:pic>
        <p:nvPicPr>
          <p:cNvPr id="13" name="Image 12">
            <a:extLst>
              <a:ext uri="{FF2B5EF4-FFF2-40B4-BE49-F238E27FC236}">
                <a16:creationId xmlns:a16="http://schemas.microsoft.com/office/drawing/2014/main" id="{647A09F8-352C-5549-AAF1-E2337CAE6731}"/>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36672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14" name="Ellipse 13">
            <a:extLst>
              <a:ext uri="{FF2B5EF4-FFF2-40B4-BE49-F238E27FC236}">
                <a16:creationId xmlns:a16="http://schemas.microsoft.com/office/drawing/2014/main" id="{D52424A8-9A13-EDCA-E109-B91003128DC8}"/>
              </a:ext>
            </a:extLst>
          </p:cNvPr>
          <p:cNvSpPr/>
          <p:nvPr/>
        </p:nvSpPr>
        <p:spPr>
          <a:xfrm>
            <a:off x="-3619577" y="3065145"/>
            <a:ext cx="589400" cy="589400"/>
          </a:xfrm>
          <a:prstGeom prst="ellipse">
            <a:avLst/>
          </a:prstGeom>
          <a:solidFill>
            <a:srgbClr val="B2A04F"/>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 name="Image 1">
            <a:extLst>
              <a:ext uri="{FF2B5EF4-FFF2-40B4-BE49-F238E27FC236}">
                <a16:creationId xmlns:a16="http://schemas.microsoft.com/office/drawing/2014/main" id="{0B66E95C-3F50-9799-FE81-B694D785D047}"/>
              </a:ext>
            </a:extLst>
          </p:cNvPr>
          <p:cNvPicPr>
            <a:picLocks noChangeAspect="1"/>
          </p:cNvPicPr>
          <p:nvPr/>
        </p:nvPicPr>
        <p:blipFill>
          <a:blip r:embed="rId5"/>
          <a:stretch>
            <a:fillRect/>
          </a:stretch>
        </p:blipFill>
        <p:spPr>
          <a:xfrm>
            <a:off x="4931564" y="9740816"/>
            <a:ext cx="475229" cy="446600"/>
          </a:xfrm>
          <a:prstGeom prst="rect">
            <a:avLst/>
          </a:prstGeom>
        </p:spPr>
      </p:pic>
      <p:pic>
        <p:nvPicPr>
          <p:cNvPr id="3" name="Image 2">
            <a:extLst>
              <a:ext uri="{FF2B5EF4-FFF2-40B4-BE49-F238E27FC236}">
                <a16:creationId xmlns:a16="http://schemas.microsoft.com/office/drawing/2014/main" id="{97CB5859-A6C3-9D06-A4A0-F2D739CEC0DE}"/>
              </a:ext>
            </a:extLst>
          </p:cNvPr>
          <p:cNvPicPr>
            <a:picLocks noChangeAspect="1"/>
          </p:cNvPicPr>
          <p:nvPr/>
        </p:nvPicPr>
        <p:blipFill>
          <a:blip r:embed="rId5"/>
          <a:stretch>
            <a:fillRect/>
          </a:stretch>
        </p:blipFill>
        <p:spPr>
          <a:xfrm>
            <a:off x="10521316" y="9740816"/>
            <a:ext cx="475229" cy="446600"/>
          </a:xfrm>
          <a:prstGeom prst="rect">
            <a:avLst/>
          </a:prstGeom>
        </p:spPr>
      </p:pic>
    </p:spTree>
    <p:extLst>
      <p:ext uri="{BB962C8B-B14F-4D97-AF65-F5344CB8AC3E}">
        <p14:creationId xmlns:p14="http://schemas.microsoft.com/office/powerpoint/2010/main" val="3316676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93EE-6F2B-E7BC-0CE7-44E649EF320F}"/>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98FFE1B2-6E3B-196E-2786-2E5ED0E7B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69254D12-E92F-8F56-AA45-5EF9F6A6CB4C}"/>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SUFFOCATING GRAVETIDE</a:t>
            </a:r>
            <a:endParaRPr lang="fr-CH" sz="2800" b="1" dirty="0">
              <a:latin typeface="Roboto"/>
            </a:endParaRPr>
          </a:p>
        </p:txBody>
      </p:sp>
      <p:sp>
        <p:nvSpPr>
          <p:cNvPr id="11" name="Rectangle : coins arrondis 10">
            <a:extLst>
              <a:ext uri="{FF2B5EF4-FFF2-40B4-BE49-F238E27FC236}">
                <a16:creationId xmlns:a16="http://schemas.microsoft.com/office/drawing/2014/main" id="{7242FCB0-FFE7-93CB-AE12-9137628C4F3B}"/>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Manifestation, Endless Spell, Fly, Ward (6+)</a:t>
            </a:r>
            <a:endParaRPr lang="en-US" sz="1400" dirty="0">
              <a:latin typeface="Roboto"/>
            </a:endParaRPr>
          </a:p>
        </p:txBody>
      </p:sp>
      <p:graphicFrame>
        <p:nvGraphicFramePr>
          <p:cNvPr id="22" name="Tableau 21">
            <a:extLst>
              <a:ext uri="{FF2B5EF4-FFF2-40B4-BE49-F238E27FC236}">
                <a16:creationId xmlns:a16="http://schemas.microsoft.com/office/drawing/2014/main" id="{B7D9DBFC-7189-9123-4030-E63833406CFF}"/>
              </a:ext>
            </a:extLst>
          </p:cNvPr>
          <p:cNvGraphicFramePr>
            <a:graphicFrameLocks noGrp="1"/>
          </p:cNvGraphicFramePr>
          <p:nvPr>
            <p:extLst>
              <p:ext uri="{D42A27DB-BD31-4B8C-83A1-F6EECF244321}">
                <p14:modId xmlns:p14="http://schemas.microsoft.com/office/powerpoint/2010/main" val="3877132099"/>
              </p:ext>
            </p:extLst>
          </p:nvPr>
        </p:nvGraphicFramePr>
        <p:xfrm>
          <a:off x="2301662" y="2263647"/>
          <a:ext cx="8890614" cy="11887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400"/>
                        <a:t>Spectral Riptide</a:t>
                      </a:r>
                    </a:p>
                    <a:p>
                      <a:pPr algn="ctr"/>
                      <a:r>
                        <a:rPr lang="fr-CH" sz="2400" b="1"/>
                        <a:t>Charge (+1 Damage)</a:t>
                      </a:r>
                      <a:endParaRPr lang="fr-CH" sz="2400" b="1" dirty="0"/>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8</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C5B4F513-FD0F-2913-3D5E-8D3C81A00453}"/>
              </a:ext>
            </a:extLst>
          </p:cNvPr>
          <p:cNvGraphicFramePr>
            <a:graphicFrameLocks noGrp="1"/>
          </p:cNvGraphicFramePr>
          <p:nvPr>
            <p:extLst>
              <p:ext uri="{D42A27DB-BD31-4B8C-83A1-F6EECF244321}">
                <p14:modId xmlns:p14="http://schemas.microsoft.com/office/powerpoint/2010/main" val="3819225699"/>
              </p:ext>
            </p:extLst>
          </p:nvPr>
        </p:nvGraphicFramePr>
        <p:xfrm>
          <a:off x="272095" y="10325477"/>
          <a:ext cx="5464652" cy="4766534"/>
        </p:xfrm>
        <a:graphic>
          <a:graphicData uri="http://schemas.openxmlformats.org/drawingml/2006/table">
            <a:tbl>
              <a:tblPr firstRow="1" bandRow="1">
                <a:tableStyleId>{5C22544A-7EE6-4342-B048-85BDC9FD1C3A}</a:tableStyleId>
              </a:tblPr>
              <a:tblGrid>
                <a:gridCol w="5464652">
                  <a:extLst>
                    <a:ext uri="{9D8B030D-6E8A-4147-A177-3AD203B41FA5}">
                      <a16:colId xmlns:a16="http://schemas.microsoft.com/office/drawing/2014/main" val="2061212489"/>
                    </a:ext>
                  </a:extLst>
                </a:gridCol>
              </a:tblGrid>
              <a:tr h="852294">
                <a:tc>
                  <a:txBody>
                    <a:bodyPr/>
                    <a:lstStyle/>
                    <a:p>
                      <a:pPr algn="ctr"/>
                      <a:r>
                        <a:rPr lang="fr-CH" sz="2400" b="0" i="0" kern="1200">
                          <a:solidFill>
                            <a:schemeClr val="lt1"/>
                          </a:solidFill>
                          <a:effectLst/>
                          <a:latin typeface="+mn-lt"/>
                          <a:ea typeface="+mn-ea"/>
                          <a:cs typeface="+mn-cs"/>
                        </a:rPr>
                        <a:t>Your Movement Phase</a:t>
                      </a:r>
                      <a:endParaRPr lang="fr-CH" sz="2400" dirty="0"/>
                    </a:p>
                  </a:txBody>
                  <a:tcPr anchor="ctr">
                    <a:solidFill>
                      <a:srgbClr val="404040"/>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Pulled to the Grave</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This </a:t>
                      </a:r>
                      <a:r>
                        <a:rPr lang="en-US" sz="2400" b="1"/>
                        <a:t>Manifestation</a:t>
                      </a:r>
                      <a:r>
                        <a:rPr lang="en-US" sz="2400"/>
                        <a:t> can move a distance up to its Move characteristic. It can pass through models during that move but cannot end that move in combat. Then, you can pick an enemy unit that this </a:t>
                      </a:r>
                      <a:r>
                        <a:rPr lang="en-US" sz="2400" b="1"/>
                        <a:t>Manifestation</a:t>
                      </a:r>
                      <a:r>
                        <a:rPr lang="en-US" sz="2400"/>
                        <a:t> passed across during that move to be the target. Roll a dice for each model in the target unit. For each 5+, inflict 1 mortal damage on the target.</a:t>
                      </a:r>
                      <a:endParaRPr lang="en-US" sz="2400" b="1" i="0" kern="1200" dirty="0">
                        <a:solidFill>
                          <a:schemeClr val="tx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CD44E970-5247-BCD6-738F-BA077A3A4DAA}"/>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r>
              <a:rPr lang="fr-CH" sz="3600" dirty="0">
                <a:solidFill>
                  <a:schemeClr val="tx1">
                    <a:lumMod val="85000"/>
                    <a:lumOff val="15000"/>
                  </a:schemeClr>
                </a:solidFill>
                <a:latin typeface="Roboto"/>
              </a:rPr>
              <a:t>2</a:t>
            </a:r>
            <a:r>
              <a:rPr lang="fr-CH" sz="3600">
                <a:solidFill>
                  <a:schemeClr val="tx1">
                    <a:lumMod val="85000"/>
                    <a:lumOff val="15000"/>
                  </a:schemeClr>
                </a:solidFill>
                <a:latin typeface="Roboto"/>
              </a:rPr>
              <a:t>’’</a:t>
            </a:r>
            <a:endParaRPr lang="fr-CH" sz="3600" dirty="0">
              <a:solidFill>
                <a:schemeClr val="tx1">
                  <a:lumMod val="85000"/>
                  <a:lumOff val="15000"/>
                </a:schemeClr>
              </a:solidFill>
              <a:latin typeface="Roboto"/>
            </a:endParaRP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16430F34-85B9-F6E5-4943-6A299B5E5316}"/>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8</a:t>
            </a:r>
            <a:endParaRPr lang="fr-CH" sz="3600" dirty="0">
              <a:solidFill>
                <a:schemeClr val="tx1">
                  <a:lumMod val="85000"/>
                  <a:lumOff val="15000"/>
                </a:schemeClr>
              </a:solidFill>
              <a:latin typeface="Roboto"/>
            </a:endParaRP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Health</a:t>
            </a:r>
            <a:endParaRPr lang="fr-CH" dirty="0">
              <a:solidFill>
                <a:schemeClr val="tx1">
                  <a:lumMod val="85000"/>
                  <a:lumOff val="15000"/>
                </a:schemeClr>
              </a:solidFill>
              <a:latin typeface="Roboto"/>
            </a:endParaRPr>
          </a:p>
        </p:txBody>
      </p:sp>
      <p:sp>
        <p:nvSpPr>
          <p:cNvPr id="18" name="Rectangle : coins arrondis 17">
            <a:extLst>
              <a:ext uri="{FF2B5EF4-FFF2-40B4-BE49-F238E27FC236}">
                <a16:creationId xmlns:a16="http://schemas.microsoft.com/office/drawing/2014/main" id="{7BB47E1D-167F-1998-9F4E-1BAD4D19A905}"/>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D078F412-C87F-E636-518A-233B56973563}"/>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7</a:t>
            </a:r>
            <a:r>
              <a:rPr lang="fr-CH" sz="3600">
                <a:solidFill>
                  <a:schemeClr val="tx1">
                    <a:lumMod val="85000"/>
                    <a:lumOff val="15000"/>
                  </a:schemeClr>
                </a:solidFill>
                <a:latin typeface="Roboto"/>
              </a:rPr>
              <a:t>+</a:t>
            </a:r>
            <a:endParaRPr lang="fr-CH" sz="3600" dirty="0">
              <a:solidFill>
                <a:schemeClr val="tx1">
                  <a:lumMod val="85000"/>
                  <a:lumOff val="15000"/>
                </a:schemeClr>
              </a:solidFill>
              <a:latin typeface="Roboto"/>
            </a:endParaRP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Banish</a:t>
            </a:r>
            <a:endParaRPr lang="fr-CH" dirty="0">
              <a:solidFill>
                <a:schemeClr val="tx1">
                  <a:lumMod val="85000"/>
                  <a:lumOff val="15000"/>
                </a:schemeClr>
              </a:solidFill>
              <a:latin typeface="Roboto"/>
            </a:endParaRPr>
          </a:p>
        </p:txBody>
      </p:sp>
      <p:pic>
        <p:nvPicPr>
          <p:cNvPr id="35" name="Image 34">
            <a:extLst>
              <a:ext uri="{FF2B5EF4-FFF2-40B4-BE49-F238E27FC236}">
                <a16:creationId xmlns:a16="http://schemas.microsoft.com/office/drawing/2014/main" id="{FAC9BE8E-D4F8-2812-2E08-06EEB6C0CF06}"/>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4" name="Tableau 3">
            <a:extLst>
              <a:ext uri="{FF2B5EF4-FFF2-40B4-BE49-F238E27FC236}">
                <a16:creationId xmlns:a16="http://schemas.microsoft.com/office/drawing/2014/main" id="{E5B90569-D680-49E5-FB91-EACA04546CE8}"/>
              </a:ext>
            </a:extLst>
          </p:cNvPr>
          <p:cNvGraphicFramePr>
            <a:graphicFrameLocks noGrp="1"/>
          </p:cNvGraphicFramePr>
          <p:nvPr>
            <p:extLst>
              <p:ext uri="{D42A27DB-BD31-4B8C-83A1-F6EECF244321}">
                <p14:modId xmlns:p14="http://schemas.microsoft.com/office/powerpoint/2010/main" val="2827085205"/>
              </p:ext>
            </p:extLst>
          </p:nvPr>
        </p:nvGraphicFramePr>
        <p:xfrm>
          <a:off x="272095" y="7109009"/>
          <a:ext cx="10932933" cy="2980228"/>
        </p:xfrm>
        <a:graphic>
          <a:graphicData uri="http://schemas.openxmlformats.org/drawingml/2006/table">
            <a:tbl>
              <a:tblPr firstRow="1" bandRow="1">
                <a:tableStyleId>{5C22544A-7EE6-4342-B048-85BDC9FD1C3A}</a:tableStyleId>
              </a:tblPr>
              <a:tblGrid>
                <a:gridCol w="10932933">
                  <a:extLst>
                    <a:ext uri="{9D8B030D-6E8A-4147-A177-3AD203B41FA5}">
                      <a16:colId xmlns:a16="http://schemas.microsoft.com/office/drawing/2014/main" val="1158755290"/>
                    </a:ext>
                  </a:extLst>
                </a:gridCol>
              </a:tblGrid>
              <a:tr h="695692">
                <a:tc>
                  <a:txBody>
                    <a:bodyPr/>
                    <a:lstStyle/>
                    <a:p>
                      <a:pPr algn="ctr"/>
                      <a:r>
                        <a:rPr lang="fr-CH" sz="2800" b="0" i="0" kern="1200">
                          <a:solidFill>
                            <a:schemeClr val="lt1"/>
                          </a:solidFill>
                          <a:effectLst/>
                          <a:latin typeface="+mn-lt"/>
                          <a:ea typeface="+mn-ea"/>
                          <a:cs typeface="+mn-cs"/>
                        </a:rPr>
                        <a:t>Your Hero Phase</a:t>
                      </a:r>
                      <a:endParaRPr lang="fr-CH" sz="2800"/>
                    </a:p>
                  </a:txBody>
                  <a:tcPr anchor="ctr">
                    <a:solidFill>
                      <a:srgbClr val="B2A04F"/>
                    </a:solidFill>
                  </a:tcPr>
                </a:tc>
                <a:extLst>
                  <a:ext uri="{0D108BD9-81ED-4DB2-BD59-A6C34878D82A}">
                    <a16:rowId xmlns:a16="http://schemas.microsoft.com/office/drawing/2014/main" val="2579638233"/>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If there is not a </a:t>
                      </a:r>
                      <a:r>
                        <a:rPr lang="en-US" sz="2400"/>
                        <a:t>friendly </a:t>
                      </a:r>
                      <a:r>
                        <a:rPr lang="en-US" sz="2400" b="1"/>
                        <a:t>Suffocating Gravetide</a:t>
                      </a:r>
                      <a:r>
                        <a:rPr lang="en-US" sz="2400" b="0"/>
                        <a:t>, </a:t>
                      </a:r>
                      <a:r>
                        <a:rPr lang="en-US" sz="2400" b="0" dirty="0"/>
                        <a:t>pick a friendly </a:t>
                      </a:r>
                      <a:r>
                        <a:rPr lang="en-US" sz="2400" b="1" dirty="0"/>
                        <a:t>WIZARD</a:t>
                      </a:r>
                      <a:r>
                        <a:rPr lang="en-US" sz="2400" b="0" dirty="0"/>
                        <a:t> to cast this spell, then make a casting roll of 2D6.</a:t>
                      </a:r>
                      <a:endParaRPr lang="en-US" sz="2400" b="1" i="0" kern="1200" dirty="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Set up </a:t>
                      </a:r>
                      <a:r>
                        <a:rPr lang="en-US" sz="2400"/>
                        <a:t>a </a:t>
                      </a:r>
                      <a:r>
                        <a:rPr lang="en-US" sz="2400" b="1"/>
                        <a:t>Suffocating Gravetide </a:t>
                      </a:r>
                      <a:r>
                        <a:rPr lang="en-US" sz="2400" b="0"/>
                        <a:t>wholly </a:t>
                      </a:r>
                      <a:r>
                        <a:rPr lang="en-US" sz="2400" b="0" dirty="0"/>
                        <a:t>within 12’’ of the caster, visible to them and more than 9’’ from all enemy units.</a:t>
                      </a:r>
                      <a:endParaRPr lang="en-US" sz="24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4966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Keywords : </a:t>
                      </a:r>
                      <a:r>
                        <a:rPr lang="en-US" sz="2400" b="1" i="0" kern="1200" dirty="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6" name="Ellipse 5">
            <a:extLst>
              <a:ext uri="{FF2B5EF4-FFF2-40B4-BE49-F238E27FC236}">
                <a16:creationId xmlns:a16="http://schemas.microsoft.com/office/drawing/2014/main" id="{DB704283-ED4A-4AE2-FC2E-0D0DA1F7C45D}"/>
              </a:ext>
            </a:extLst>
          </p:cNvPr>
          <p:cNvSpPr/>
          <p:nvPr/>
        </p:nvSpPr>
        <p:spPr>
          <a:xfrm>
            <a:off x="10521316" y="7168783"/>
            <a:ext cx="530799" cy="531067"/>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8</a:t>
            </a:r>
            <a:endParaRPr lang="fr-CH" sz="4000" dirty="0"/>
          </a:p>
        </p:txBody>
      </p:sp>
      <p:pic>
        <p:nvPicPr>
          <p:cNvPr id="12" name="Image 11">
            <a:extLst>
              <a:ext uri="{FF2B5EF4-FFF2-40B4-BE49-F238E27FC236}">
                <a16:creationId xmlns:a16="http://schemas.microsoft.com/office/drawing/2014/main" id="{1A86629E-6B35-BE63-F3AC-221011BA4C5F}"/>
              </a:ext>
            </a:extLst>
          </p:cNvPr>
          <p:cNvPicPr>
            <a:picLocks noChangeAspect="1"/>
          </p:cNvPicPr>
          <p:nvPr/>
        </p:nvPicPr>
        <p:blipFill>
          <a:blip r:embed="rId4"/>
          <a:stretch>
            <a:fillRect/>
          </a:stretch>
        </p:blipFill>
        <p:spPr>
          <a:xfrm>
            <a:off x="7467493" y="7196505"/>
            <a:ext cx="530799" cy="503345"/>
          </a:xfrm>
          <a:prstGeom prst="rect">
            <a:avLst/>
          </a:prstGeom>
          <a:solidFill>
            <a:srgbClr val="B2A04F"/>
          </a:solidFill>
        </p:spPr>
      </p:pic>
      <p:sp>
        <p:nvSpPr>
          <p:cNvPr id="5" name="Rectangle : coins arrondis 4">
            <a:extLst>
              <a:ext uri="{FF2B5EF4-FFF2-40B4-BE49-F238E27FC236}">
                <a16:creationId xmlns:a16="http://schemas.microsoft.com/office/drawing/2014/main" id="{90FB03CF-9585-176D-C70F-AF0779134D64}"/>
              </a:ext>
            </a:extLst>
          </p:cNvPr>
          <p:cNvSpPr/>
          <p:nvPr/>
        </p:nvSpPr>
        <p:spPr>
          <a:xfrm>
            <a:off x="7748166" y="79567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p>
        </p:txBody>
      </p:sp>
      <p:pic>
        <p:nvPicPr>
          <p:cNvPr id="7" name="Image 6">
            <a:extLst>
              <a:ext uri="{FF2B5EF4-FFF2-40B4-BE49-F238E27FC236}">
                <a16:creationId xmlns:a16="http://schemas.microsoft.com/office/drawing/2014/main" id="{CB4E500F-0A79-6838-DC38-456DD0ACF517}"/>
              </a:ext>
            </a:extLst>
          </p:cNvPr>
          <p:cNvPicPr>
            <a:picLocks noChangeAspect="1"/>
          </p:cNvPicPr>
          <p:nvPr/>
        </p:nvPicPr>
        <p:blipFill>
          <a:blip r:embed="rId5"/>
          <a:stretch>
            <a:fillRect/>
          </a:stretch>
        </p:blipFill>
        <p:spPr>
          <a:xfrm>
            <a:off x="4980512" y="10531956"/>
            <a:ext cx="415043" cy="423344"/>
          </a:xfrm>
          <a:prstGeom prst="rect">
            <a:avLst/>
          </a:prstGeom>
        </p:spPr>
      </p:pic>
    </p:spTree>
    <p:extLst>
      <p:ext uri="{BB962C8B-B14F-4D97-AF65-F5344CB8AC3E}">
        <p14:creationId xmlns:p14="http://schemas.microsoft.com/office/powerpoint/2010/main" val="712787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C3CC8-6E06-0523-EDC6-48EA893E88BC}"/>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F3EEDCBF-10B2-D6A9-FBBC-D8D22E1A6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DD59FA88-E757-98E7-A3DC-FA089B20DC2B}"/>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dirty="0">
                <a:latin typeface="Roboto"/>
              </a:rPr>
              <a:t>THE BURNING HEAD</a:t>
            </a:r>
          </a:p>
        </p:txBody>
      </p:sp>
      <p:sp>
        <p:nvSpPr>
          <p:cNvPr id="11" name="Rectangle : coins arrondis 10">
            <a:extLst>
              <a:ext uri="{FF2B5EF4-FFF2-40B4-BE49-F238E27FC236}">
                <a16:creationId xmlns:a16="http://schemas.microsoft.com/office/drawing/2014/main" id="{F66618A4-4AD0-5DF7-521B-7285613800B3}"/>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Manifestation, Endless Spell, Fly, Ward (6+)</a:t>
            </a:r>
            <a:endParaRPr lang="en-US" sz="1400" dirty="0">
              <a:latin typeface="Roboto"/>
            </a:endParaRPr>
          </a:p>
        </p:txBody>
      </p:sp>
      <p:graphicFrame>
        <p:nvGraphicFramePr>
          <p:cNvPr id="27" name="Tableau 26">
            <a:extLst>
              <a:ext uri="{FF2B5EF4-FFF2-40B4-BE49-F238E27FC236}">
                <a16:creationId xmlns:a16="http://schemas.microsoft.com/office/drawing/2014/main" id="{D9420842-6E3C-6BA9-8A70-19AE5892BEC0}"/>
              </a:ext>
            </a:extLst>
          </p:cNvPr>
          <p:cNvGraphicFramePr>
            <a:graphicFrameLocks noGrp="1"/>
          </p:cNvGraphicFramePr>
          <p:nvPr>
            <p:extLst>
              <p:ext uri="{D42A27DB-BD31-4B8C-83A1-F6EECF244321}">
                <p14:modId xmlns:p14="http://schemas.microsoft.com/office/powerpoint/2010/main" val="825330972"/>
              </p:ext>
            </p:extLst>
          </p:nvPr>
        </p:nvGraphicFramePr>
        <p:xfrm>
          <a:off x="272094" y="12782927"/>
          <a:ext cx="10920179" cy="2323723"/>
        </p:xfrm>
        <a:graphic>
          <a:graphicData uri="http://schemas.openxmlformats.org/drawingml/2006/table">
            <a:tbl>
              <a:tblPr firstRow="1" bandRow="1">
                <a:tableStyleId>{5C22544A-7EE6-4342-B048-85BDC9FD1C3A}</a:tableStyleId>
              </a:tblPr>
              <a:tblGrid>
                <a:gridCol w="10920179">
                  <a:extLst>
                    <a:ext uri="{9D8B030D-6E8A-4147-A177-3AD203B41FA5}">
                      <a16:colId xmlns:a16="http://schemas.microsoft.com/office/drawing/2014/main" val="2061212489"/>
                    </a:ext>
                  </a:extLst>
                </a:gridCol>
              </a:tblGrid>
              <a:tr h="704473">
                <a:tc>
                  <a:txBody>
                    <a:bodyPr/>
                    <a:lstStyle/>
                    <a:p>
                      <a:pPr algn="ctr"/>
                      <a:r>
                        <a:rPr lang="fr-CH" sz="2400" b="0" i="0" kern="1200" dirty="0">
                          <a:solidFill>
                            <a:schemeClr val="lt1"/>
                          </a:solidFill>
                          <a:effectLst/>
                          <a:latin typeface="+mn-lt"/>
                          <a:ea typeface="+mn-ea"/>
                          <a:cs typeface="+mn-cs"/>
                        </a:rPr>
                        <a:t>Passive</a:t>
                      </a:r>
                      <a:endParaRPr lang="fr-CH" sz="2400" dirty="0"/>
                    </a:p>
                  </a:txBody>
                  <a:tcPr anchor="ctr">
                    <a:solidFill>
                      <a:srgbClr val="225C6F"/>
                    </a:solidFill>
                  </a:tcPr>
                </a:tc>
                <a:extLst>
                  <a:ext uri="{0D108BD9-81ED-4DB2-BD59-A6C34878D82A}">
                    <a16:rowId xmlns:a16="http://schemas.microsoft.com/office/drawing/2014/main" val="2579638233"/>
                  </a:ext>
                </a:extLst>
              </a:tr>
              <a:tr h="332338">
                <a:tc>
                  <a:txBody>
                    <a:bodyPr/>
                    <a:lstStyle/>
                    <a:p>
                      <a:pPr algn="ctr"/>
                      <a:r>
                        <a:rPr lang="fr-CH" sz="2000" b="0" i="0" kern="1200" dirty="0">
                          <a:solidFill>
                            <a:schemeClr val="dk1"/>
                          </a:solidFill>
                          <a:effectLst/>
                          <a:latin typeface="+mn-lt"/>
                          <a:ea typeface="+mn-ea"/>
                          <a:cs typeface="+mn-cs"/>
                        </a:rPr>
                        <a:t>Burning Up</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1223010">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Each time this MANIFESTATION uses a SHOOT ability, after that ability has been resolved, allocate 1 damage point to this MANIFESTATION (ward rolls cannot be made for that damage point).</a:t>
                      </a:r>
                      <a:endParaRPr lang="en-US" sz="2400" b="1" i="0" kern="1200" dirty="0">
                        <a:solidFill>
                          <a:schemeClr val="tx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30B81865-331E-E9F2-F281-4366A9017F14}"/>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8’’</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B0820226-A0A1-3976-62EC-8A6F59661F7D}"/>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Health</a:t>
            </a:r>
            <a:endParaRPr lang="fr-CH" dirty="0">
              <a:solidFill>
                <a:schemeClr val="tx1">
                  <a:lumMod val="85000"/>
                  <a:lumOff val="15000"/>
                </a:schemeClr>
              </a:solidFill>
              <a:latin typeface="Roboto"/>
            </a:endParaRPr>
          </a:p>
        </p:txBody>
      </p:sp>
      <p:sp>
        <p:nvSpPr>
          <p:cNvPr id="18" name="Rectangle : coins arrondis 17">
            <a:extLst>
              <a:ext uri="{FF2B5EF4-FFF2-40B4-BE49-F238E27FC236}">
                <a16:creationId xmlns:a16="http://schemas.microsoft.com/office/drawing/2014/main" id="{968FFBDA-5882-7F2C-5076-C44DAE7A85BD}"/>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12C4B910-65D8-5D76-75F5-3B96D95CEB0C}"/>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Banish</a:t>
            </a:r>
            <a:endParaRPr lang="fr-CH" dirty="0">
              <a:solidFill>
                <a:schemeClr val="tx1">
                  <a:lumMod val="85000"/>
                  <a:lumOff val="15000"/>
                </a:schemeClr>
              </a:solidFill>
              <a:latin typeface="Roboto"/>
            </a:endParaRPr>
          </a:p>
        </p:txBody>
      </p:sp>
      <p:pic>
        <p:nvPicPr>
          <p:cNvPr id="35" name="Image 34">
            <a:extLst>
              <a:ext uri="{FF2B5EF4-FFF2-40B4-BE49-F238E27FC236}">
                <a16:creationId xmlns:a16="http://schemas.microsoft.com/office/drawing/2014/main" id="{87762584-2BF3-0AED-0748-AC14D6B4A08E}"/>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4" name="Tableau 3">
            <a:extLst>
              <a:ext uri="{FF2B5EF4-FFF2-40B4-BE49-F238E27FC236}">
                <a16:creationId xmlns:a16="http://schemas.microsoft.com/office/drawing/2014/main" id="{C5FC859E-CB01-753F-FDA6-97B00344C772}"/>
              </a:ext>
            </a:extLst>
          </p:cNvPr>
          <p:cNvGraphicFramePr>
            <a:graphicFrameLocks noGrp="1"/>
          </p:cNvGraphicFramePr>
          <p:nvPr>
            <p:extLst>
              <p:ext uri="{D42A27DB-BD31-4B8C-83A1-F6EECF244321}">
                <p14:modId xmlns:p14="http://schemas.microsoft.com/office/powerpoint/2010/main" val="1363278193"/>
              </p:ext>
            </p:extLst>
          </p:nvPr>
        </p:nvGraphicFramePr>
        <p:xfrm>
          <a:off x="272095" y="9661709"/>
          <a:ext cx="10932933" cy="2980228"/>
        </p:xfrm>
        <a:graphic>
          <a:graphicData uri="http://schemas.openxmlformats.org/drawingml/2006/table">
            <a:tbl>
              <a:tblPr firstRow="1" bandRow="1">
                <a:tableStyleId>{5C22544A-7EE6-4342-B048-85BDC9FD1C3A}</a:tableStyleId>
              </a:tblPr>
              <a:tblGrid>
                <a:gridCol w="10932933">
                  <a:extLst>
                    <a:ext uri="{9D8B030D-6E8A-4147-A177-3AD203B41FA5}">
                      <a16:colId xmlns:a16="http://schemas.microsoft.com/office/drawing/2014/main" val="1158755290"/>
                    </a:ext>
                  </a:extLst>
                </a:gridCol>
              </a:tblGrid>
              <a:tr h="695692">
                <a:tc>
                  <a:txBody>
                    <a:bodyPr/>
                    <a:lstStyle/>
                    <a:p>
                      <a:pPr algn="ctr"/>
                      <a:r>
                        <a:rPr lang="fr-CH" sz="2800" b="0" i="0" kern="1200">
                          <a:solidFill>
                            <a:schemeClr val="lt1"/>
                          </a:solidFill>
                          <a:effectLst/>
                          <a:latin typeface="+mn-lt"/>
                          <a:ea typeface="+mn-ea"/>
                          <a:cs typeface="+mn-cs"/>
                        </a:rPr>
                        <a:t>Your Hero Phase</a:t>
                      </a:r>
                      <a:endParaRPr lang="fr-CH" sz="2800"/>
                    </a:p>
                  </a:txBody>
                  <a:tcPr anchor="ctr">
                    <a:solidFill>
                      <a:srgbClr val="B2A04F"/>
                    </a:solidFill>
                  </a:tcPr>
                </a:tc>
                <a:extLst>
                  <a:ext uri="{0D108BD9-81ED-4DB2-BD59-A6C34878D82A}">
                    <a16:rowId xmlns:a16="http://schemas.microsoft.com/office/drawing/2014/main" val="2579638233"/>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If there is not a friendly </a:t>
                      </a:r>
                      <a:r>
                        <a:rPr lang="en-US" sz="2400" b="1" dirty="0"/>
                        <a:t>The Burning Head</a:t>
                      </a:r>
                      <a:r>
                        <a:rPr lang="en-US" sz="2400" b="0" dirty="0"/>
                        <a:t>, pick a friendly </a:t>
                      </a:r>
                      <a:r>
                        <a:rPr lang="en-US" sz="2400" b="1" dirty="0"/>
                        <a:t>WIZARD</a:t>
                      </a:r>
                      <a:r>
                        <a:rPr lang="en-US" sz="2400" b="0" dirty="0"/>
                        <a:t> to cast this spell, then make a casting roll of 2D6.</a:t>
                      </a:r>
                      <a:endParaRPr lang="en-US" sz="2400" b="1" i="0" kern="1200" dirty="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Set up </a:t>
                      </a:r>
                      <a:r>
                        <a:rPr lang="en-US" sz="2400" b="1" dirty="0"/>
                        <a:t>The Burning Head, </a:t>
                      </a:r>
                      <a:r>
                        <a:rPr lang="en-US" sz="2400" b="0" dirty="0"/>
                        <a:t>wholly within 12’’ of the caster, visible to them and more than 9’’ from all enemy units.</a:t>
                      </a:r>
                      <a:endParaRPr lang="en-US" sz="24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4966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Keywords : </a:t>
                      </a:r>
                      <a:r>
                        <a:rPr lang="en-US" sz="2400" b="1" i="0" kern="1200" dirty="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6" name="Ellipse 5">
            <a:extLst>
              <a:ext uri="{FF2B5EF4-FFF2-40B4-BE49-F238E27FC236}">
                <a16:creationId xmlns:a16="http://schemas.microsoft.com/office/drawing/2014/main" id="{FC30A4D6-994F-3EA8-6952-2316242975DD}"/>
              </a:ext>
            </a:extLst>
          </p:cNvPr>
          <p:cNvSpPr/>
          <p:nvPr/>
        </p:nvSpPr>
        <p:spPr>
          <a:xfrm>
            <a:off x="10521316" y="9721483"/>
            <a:ext cx="530799" cy="531067"/>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5</a:t>
            </a:r>
            <a:endParaRPr lang="fr-CH" sz="4000" dirty="0"/>
          </a:p>
        </p:txBody>
      </p:sp>
      <p:pic>
        <p:nvPicPr>
          <p:cNvPr id="12" name="Image 11">
            <a:extLst>
              <a:ext uri="{FF2B5EF4-FFF2-40B4-BE49-F238E27FC236}">
                <a16:creationId xmlns:a16="http://schemas.microsoft.com/office/drawing/2014/main" id="{3CD76E8B-EC6B-1D89-AD52-EA0DA5E457B8}"/>
              </a:ext>
            </a:extLst>
          </p:cNvPr>
          <p:cNvPicPr>
            <a:picLocks noChangeAspect="1"/>
          </p:cNvPicPr>
          <p:nvPr/>
        </p:nvPicPr>
        <p:blipFill>
          <a:blip r:embed="rId4"/>
          <a:stretch>
            <a:fillRect/>
          </a:stretch>
        </p:blipFill>
        <p:spPr>
          <a:xfrm>
            <a:off x="7467493" y="9749205"/>
            <a:ext cx="530799" cy="503345"/>
          </a:xfrm>
          <a:prstGeom prst="rect">
            <a:avLst/>
          </a:prstGeom>
          <a:solidFill>
            <a:srgbClr val="B2A04F"/>
          </a:solidFill>
        </p:spPr>
      </p:pic>
      <p:sp>
        <p:nvSpPr>
          <p:cNvPr id="5" name="Rectangle : coins arrondis 4">
            <a:extLst>
              <a:ext uri="{FF2B5EF4-FFF2-40B4-BE49-F238E27FC236}">
                <a16:creationId xmlns:a16="http://schemas.microsoft.com/office/drawing/2014/main" id="{DD4F9E54-2D4D-753A-E7DD-38A4B18587FC}"/>
              </a:ext>
            </a:extLst>
          </p:cNvPr>
          <p:cNvSpPr/>
          <p:nvPr/>
        </p:nvSpPr>
        <p:spPr>
          <a:xfrm>
            <a:off x="7748166" y="79567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p>
        </p:txBody>
      </p:sp>
      <p:graphicFrame>
        <p:nvGraphicFramePr>
          <p:cNvPr id="2" name="Tableau 1">
            <a:extLst>
              <a:ext uri="{FF2B5EF4-FFF2-40B4-BE49-F238E27FC236}">
                <a16:creationId xmlns:a16="http://schemas.microsoft.com/office/drawing/2014/main" id="{C2094E6C-DFEF-8CCE-1184-153C59512643}"/>
              </a:ext>
            </a:extLst>
          </p:cNvPr>
          <p:cNvGraphicFramePr>
            <a:graphicFrameLocks noGrp="1"/>
          </p:cNvGraphicFramePr>
          <p:nvPr>
            <p:extLst>
              <p:ext uri="{D42A27DB-BD31-4B8C-83A1-F6EECF244321}">
                <p14:modId xmlns:p14="http://schemas.microsoft.com/office/powerpoint/2010/main" val="3232534538"/>
              </p:ext>
            </p:extLst>
          </p:nvPr>
        </p:nvGraphicFramePr>
        <p:xfrm>
          <a:off x="2301660" y="4390366"/>
          <a:ext cx="8890614" cy="14935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err="1">
                          <a:solidFill>
                            <a:schemeClr val="bg1"/>
                          </a:solidFill>
                        </a:rPr>
                        <a:t>Attacks</a:t>
                      </a:r>
                      <a:endParaRPr lang="fr-CH" sz="18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kern="1200" dirty="0" err="1">
                          <a:solidFill>
                            <a:schemeClr val="dk1"/>
                          </a:solidFill>
                          <a:latin typeface="+mn-lt"/>
                          <a:ea typeface="+mn-ea"/>
                          <a:cs typeface="+mn-cs"/>
                        </a:rPr>
                        <a:t>Flaming</a:t>
                      </a:r>
                      <a:r>
                        <a:rPr lang="fr-CH" sz="2000" kern="1200" dirty="0">
                          <a:solidFill>
                            <a:schemeClr val="dk1"/>
                          </a:solidFill>
                          <a:latin typeface="+mn-lt"/>
                          <a:ea typeface="+mn-ea"/>
                          <a:cs typeface="+mn-cs"/>
                        </a:rPr>
                        <a:t> Maw</a:t>
                      </a:r>
                    </a:p>
                    <a:p>
                      <a:pPr marL="0" marR="0" lvl="0" indent="0" algn="ctr" defTabSz="1143000" rtl="0" eaLnBrk="1" fontAlgn="auto" latinLnBrk="0" hangingPunct="1">
                        <a:lnSpc>
                          <a:spcPct val="100000"/>
                        </a:lnSpc>
                        <a:spcBef>
                          <a:spcPts val="0"/>
                        </a:spcBef>
                        <a:spcAft>
                          <a:spcPts val="0"/>
                        </a:spcAft>
                        <a:buClrTx/>
                        <a:buSzTx/>
                        <a:buFontTx/>
                        <a:buNone/>
                        <a:tabLst/>
                        <a:defRPr/>
                      </a:pPr>
                      <a:r>
                        <a:rPr lang="en-US" sz="2400" b="1" dirty="0">
                          <a:solidFill>
                            <a:schemeClr val="tx1">
                              <a:lumMod val="85000"/>
                              <a:lumOff val="15000"/>
                            </a:schemeClr>
                          </a:solidFill>
                        </a:rPr>
                        <a:t>Anti-War Machine </a:t>
                      </a:r>
                    </a:p>
                    <a:p>
                      <a:pPr marL="0" marR="0" lvl="0" indent="0" algn="ctr" defTabSz="1143000" rtl="0" eaLnBrk="1" fontAlgn="auto" latinLnBrk="0" hangingPunct="1">
                        <a:lnSpc>
                          <a:spcPct val="100000"/>
                        </a:lnSpc>
                        <a:spcBef>
                          <a:spcPts val="0"/>
                        </a:spcBef>
                        <a:spcAft>
                          <a:spcPts val="0"/>
                        </a:spcAft>
                        <a:buClrTx/>
                        <a:buSzTx/>
                        <a:buFontTx/>
                        <a:buNone/>
                        <a:tabLst/>
                        <a:defRPr/>
                      </a:pPr>
                      <a:r>
                        <a:rPr lang="en-US" sz="2400" b="1" dirty="0">
                          <a:solidFill>
                            <a:schemeClr val="tx1">
                              <a:lumMod val="85000"/>
                              <a:lumOff val="15000"/>
                            </a:schemeClr>
                          </a:solidFill>
                        </a:rPr>
                        <a:t>(+1 Rend)</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2D6</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2614552732"/>
                  </a:ext>
                </a:extLst>
              </a:tr>
            </a:tbl>
          </a:graphicData>
        </a:graphic>
      </p:graphicFrame>
      <p:graphicFrame>
        <p:nvGraphicFramePr>
          <p:cNvPr id="3" name="Tableau 2">
            <a:extLst>
              <a:ext uri="{FF2B5EF4-FFF2-40B4-BE49-F238E27FC236}">
                <a16:creationId xmlns:a16="http://schemas.microsoft.com/office/drawing/2014/main" id="{2E227331-9F38-6B3A-56A2-520398979BCA}"/>
              </a:ext>
            </a:extLst>
          </p:cNvPr>
          <p:cNvGraphicFramePr>
            <a:graphicFrameLocks noGrp="1"/>
          </p:cNvGraphicFramePr>
          <p:nvPr>
            <p:extLst>
              <p:ext uri="{D42A27DB-BD31-4B8C-83A1-F6EECF244321}">
                <p14:modId xmlns:p14="http://schemas.microsoft.com/office/powerpoint/2010/main" val="71202647"/>
              </p:ext>
            </p:extLst>
          </p:nvPr>
        </p:nvGraphicFramePr>
        <p:xfrm>
          <a:off x="2301662" y="2263647"/>
          <a:ext cx="8890612" cy="1920240"/>
        </p:xfrm>
        <a:graphic>
          <a:graphicData uri="http://schemas.openxmlformats.org/drawingml/2006/table">
            <a:tbl>
              <a:tblPr firstRow="1" bandRow="1">
                <a:tableStyleId>{5C22544A-7EE6-4342-B048-85BDC9FD1C3A}</a:tableStyleId>
              </a:tblPr>
              <a:tblGrid>
                <a:gridCol w="2822788">
                  <a:extLst>
                    <a:ext uri="{9D8B030D-6E8A-4147-A177-3AD203B41FA5}">
                      <a16:colId xmlns:a16="http://schemas.microsoft.com/office/drawing/2014/main" val="3387291080"/>
                    </a:ext>
                  </a:extLst>
                </a:gridCol>
                <a:gridCol w="1011304">
                  <a:extLst>
                    <a:ext uri="{9D8B030D-6E8A-4147-A177-3AD203B41FA5}">
                      <a16:colId xmlns:a16="http://schemas.microsoft.com/office/drawing/2014/main" val="247194197"/>
                    </a:ext>
                  </a:extLst>
                </a:gridCol>
                <a:gridCol w="1011304">
                  <a:extLst>
                    <a:ext uri="{9D8B030D-6E8A-4147-A177-3AD203B41FA5}">
                      <a16:colId xmlns:a16="http://schemas.microsoft.com/office/drawing/2014/main" val="3312103115"/>
                    </a:ext>
                  </a:extLst>
                </a:gridCol>
                <a:gridCol w="1011304">
                  <a:extLst>
                    <a:ext uri="{9D8B030D-6E8A-4147-A177-3AD203B41FA5}">
                      <a16:colId xmlns:a16="http://schemas.microsoft.com/office/drawing/2014/main" val="597661359"/>
                    </a:ext>
                  </a:extLst>
                </a:gridCol>
                <a:gridCol w="1011304">
                  <a:extLst>
                    <a:ext uri="{9D8B030D-6E8A-4147-A177-3AD203B41FA5}">
                      <a16:colId xmlns:a16="http://schemas.microsoft.com/office/drawing/2014/main" val="4146430559"/>
                    </a:ext>
                  </a:extLst>
                </a:gridCol>
                <a:gridCol w="1011304">
                  <a:extLst>
                    <a:ext uri="{9D8B030D-6E8A-4147-A177-3AD203B41FA5}">
                      <a16:colId xmlns:a16="http://schemas.microsoft.com/office/drawing/2014/main" val="3239846400"/>
                    </a:ext>
                  </a:extLst>
                </a:gridCol>
                <a:gridCol w="1011304">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dirty="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en-US" sz="2400" b="0" dirty="0">
                          <a:solidFill>
                            <a:schemeClr val="tx1">
                              <a:lumMod val="85000"/>
                              <a:lumOff val="15000"/>
                            </a:schemeClr>
                          </a:solidFill>
                        </a:rPr>
                        <a:t>Burning Breath</a:t>
                      </a:r>
                    </a:p>
                    <a:p>
                      <a:pPr marL="0" marR="0" lvl="0" indent="0" algn="ctr" defTabSz="1143000" rtl="0" eaLnBrk="1" fontAlgn="auto" latinLnBrk="0" hangingPunct="1">
                        <a:lnSpc>
                          <a:spcPct val="100000"/>
                        </a:lnSpc>
                        <a:spcBef>
                          <a:spcPts val="0"/>
                        </a:spcBef>
                        <a:spcAft>
                          <a:spcPts val="0"/>
                        </a:spcAft>
                        <a:buClrTx/>
                        <a:buSzTx/>
                        <a:buFontTx/>
                        <a:buNone/>
                        <a:tabLst/>
                        <a:defRPr/>
                      </a:pPr>
                      <a:r>
                        <a:rPr lang="en-US" sz="2400" b="1" dirty="0">
                          <a:solidFill>
                            <a:schemeClr val="tx1">
                              <a:lumMod val="85000"/>
                              <a:lumOff val="15000"/>
                            </a:schemeClr>
                          </a:solidFill>
                        </a:rPr>
                        <a:t>Anti-War Machine (+1 Rend)</a:t>
                      </a:r>
                    </a:p>
                    <a:p>
                      <a:pPr marL="0" marR="0" lvl="0" indent="0" algn="ctr" defTabSz="1143000" rtl="0" eaLnBrk="1" fontAlgn="auto" latinLnBrk="0" hangingPunct="1">
                        <a:lnSpc>
                          <a:spcPct val="100000"/>
                        </a:lnSpc>
                        <a:spcBef>
                          <a:spcPts val="0"/>
                        </a:spcBef>
                        <a:spcAft>
                          <a:spcPts val="0"/>
                        </a:spcAft>
                        <a:buClrTx/>
                        <a:buSzTx/>
                        <a:buFontTx/>
                        <a:buNone/>
                        <a:tabLst/>
                        <a:defRPr/>
                      </a:pPr>
                      <a:r>
                        <a:rPr lang="en-US" sz="2400" b="1" dirty="0">
                          <a:solidFill>
                            <a:schemeClr val="tx1">
                              <a:lumMod val="85000"/>
                              <a:lumOff val="15000"/>
                            </a:schemeClr>
                          </a:solidFill>
                        </a:rPr>
                        <a:t>Shoot in combat</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D</a:t>
                      </a:r>
                      <a:r>
                        <a:rPr lang="fr-CH" sz="2800" b="1" dirty="0">
                          <a:solidFill>
                            <a:schemeClr val="tx1">
                              <a:lumMod val="85000"/>
                              <a:lumOff val="15000"/>
                            </a:schemeClr>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2</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259719697"/>
                  </a:ext>
                </a:extLst>
              </a:tr>
            </a:tbl>
          </a:graphicData>
        </a:graphic>
      </p:graphicFrame>
      <p:pic>
        <p:nvPicPr>
          <p:cNvPr id="9" name="Image 8">
            <a:extLst>
              <a:ext uri="{FF2B5EF4-FFF2-40B4-BE49-F238E27FC236}">
                <a16:creationId xmlns:a16="http://schemas.microsoft.com/office/drawing/2014/main" id="{F7085F6B-B658-6B71-E886-1C40AA0AC733}"/>
              </a:ext>
            </a:extLst>
          </p:cNvPr>
          <p:cNvPicPr>
            <a:picLocks noChangeAspect="1"/>
          </p:cNvPicPr>
          <p:nvPr/>
        </p:nvPicPr>
        <p:blipFill>
          <a:blip r:embed="rId5"/>
          <a:stretch>
            <a:fillRect/>
          </a:stretch>
        </p:blipFill>
        <p:spPr>
          <a:xfrm>
            <a:off x="10300940" y="12941673"/>
            <a:ext cx="485775" cy="390525"/>
          </a:xfrm>
          <a:prstGeom prst="rect">
            <a:avLst/>
          </a:prstGeom>
        </p:spPr>
      </p:pic>
    </p:spTree>
    <p:extLst>
      <p:ext uri="{BB962C8B-B14F-4D97-AF65-F5344CB8AC3E}">
        <p14:creationId xmlns:p14="http://schemas.microsoft.com/office/powerpoint/2010/main" val="810707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E4432-B7D0-D59C-5DB7-C845BF677C51}"/>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0F4E7C4E-5C8F-9AA7-B3A6-B20A2062B395}"/>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36672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49" name="Image 48">
            <a:extLst>
              <a:ext uri="{FF2B5EF4-FFF2-40B4-BE49-F238E27FC236}">
                <a16:creationId xmlns:a16="http://schemas.microsoft.com/office/drawing/2014/main" id="{987FCE81-9F39-F16D-F2D2-52ADDA498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11" name="Rectangle : coins arrondis 10">
            <a:extLst>
              <a:ext uri="{FF2B5EF4-FFF2-40B4-BE49-F238E27FC236}">
                <a16:creationId xmlns:a16="http://schemas.microsoft.com/office/drawing/2014/main" id="{6F4531FE-AAC3-07E3-5CDB-EA037555BABA}"/>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Hero, Monster, Order, Seraphon, Saurus</a:t>
            </a:r>
            <a:endParaRPr lang="en-US" sz="1400">
              <a:latin typeface="Roboto"/>
            </a:endParaRPr>
          </a:p>
        </p:txBody>
      </p:sp>
      <p:graphicFrame>
        <p:nvGraphicFramePr>
          <p:cNvPr id="22" name="Tableau 21">
            <a:extLst>
              <a:ext uri="{FF2B5EF4-FFF2-40B4-BE49-F238E27FC236}">
                <a16:creationId xmlns:a16="http://schemas.microsoft.com/office/drawing/2014/main" id="{69172BD8-8CAE-2AFA-0DBB-3E5AC44F6CEB}"/>
              </a:ext>
            </a:extLst>
          </p:cNvPr>
          <p:cNvGraphicFramePr>
            <a:graphicFrameLocks noGrp="1"/>
          </p:cNvGraphicFramePr>
          <p:nvPr>
            <p:extLst>
              <p:ext uri="{D42A27DB-BD31-4B8C-83A1-F6EECF244321}">
                <p14:modId xmlns:p14="http://schemas.microsoft.com/office/powerpoint/2010/main" val="80660197"/>
              </p:ext>
            </p:extLst>
          </p:nvPr>
        </p:nvGraphicFramePr>
        <p:xfrm>
          <a:off x="2297300" y="2263647"/>
          <a:ext cx="8890614" cy="2621280"/>
        </p:xfrm>
        <a:graphic>
          <a:graphicData uri="http://schemas.openxmlformats.org/drawingml/2006/table">
            <a:tbl>
              <a:tblPr firstRow="1" bandRow="1">
                <a:tableStyleId>{5C22544A-7EE6-4342-B048-85BDC9FD1C3A}</a:tableStyleId>
              </a:tblPr>
              <a:tblGrid>
                <a:gridCol w="3271324">
                  <a:extLst>
                    <a:ext uri="{9D8B030D-6E8A-4147-A177-3AD203B41FA5}">
                      <a16:colId xmlns:a16="http://schemas.microsoft.com/office/drawing/2014/main" val="3387291080"/>
                    </a:ext>
                  </a:extLst>
                </a:gridCol>
                <a:gridCol w="1123858">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marL="0" algn="ctr" defTabSz="755934" rtl="0" eaLnBrk="1" latinLnBrk="0" hangingPunct="1"/>
                      <a:r>
                        <a:rPr lang="fr-CH" sz="2000" b="0" kern="1200" err="1">
                          <a:solidFill>
                            <a:schemeClr val="tx1">
                              <a:lumMod val="85000"/>
                              <a:lumOff val="15000"/>
                            </a:schemeClr>
                          </a:solidFill>
                          <a:latin typeface="+mn-lt"/>
                          <a:ea typeface="+mn-ea"/>
                          <a:cs typeface="+mn-cs"/>
                        </a:rPr>
                        <a:t>Sunstone</a:t>
                      </a:r>
                      <a:r>
                        <a:rPr lang="fr-CH" sz="2000" b="0" kern="1200">
                          <a:solidFill>
                            <a:schemeClr val="tx1">
                              <a:lumMod val="85000"/>
                              <a:lumOff val="15000"/>
                            </a:schemeClr>
                          </a:solidFill>
                          <a:latin typeface="+mn-lt"/>
                          <a:ea typeface="+mn-ea"/>
                          <a:cs typeface="+mn-cs"/>
                        </a:rPr>
                        <a:t> Spear and Sunbolt</a:t>
                      </a:r>
                    </a:p>
                    <a:p>
                      <a:pPr marL="0" algn="ctr" defTabSz="755934" rtl="0" eaLnBrk="1" latinLnBrk="0" hangingPunct="1"/>
                      <a:r>
                        <a:rPr lang="fr-CH" sz="2400" b="1" kern="1200">
                          <a:solidFill>
                            <a:schemeClr val="tx1">
                              <a:lumMod val="85000"/>
                              <a:lumOff val="15000"/>
                            </a:schemeClr>
                          </a:solidFill>
                          <a:latin typeface="+mn-lt"/>
                          <a:ea typeface="+mn-ea"/>
                          <a:cs typeface="+mn-cs"/>
                        </a:rPr>
                        <a:t>Charge (+1 damage)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145068557"/>
                  </a:ext>
                </a:extLst>
              </a:tr>
              <a:tr h="165788">
                <a:tc>
                  <a:txBody>
                    <a:bodyPr/>
                    <a:lstStyle/>
                    <a:p>
                      <a:pPr algn="ctr"/>
                      <a:r>
                        <a:rPr lang="fr-CH" sz="2000" b="0">
                          <a:solidFill>
                            <a:schemeClr val="tx1">
                              <a:lumMod val="85000"/>
                              <a:lumOff val="15000"/>
                            </a:schemeClr>
                          </a:solidFill>
                        </a:rPr>
                        <a:t>Carnosaur’s Massive Jaws</a:t>
                      </a:r>
                    </a:p>
                    <a:p>
                      <a:pPr algn="ctr"/>
                      <a:r>
                        <a:rPr lang="fr-CH" sz="2400" b="1">
                          <a:solidFill>
                            <a:schemeClr val="tx1">
                              <a:lumMod val="85000"/>
                              <a:lumOff val="15000"/>
                            </a:schemeClr>
                          </a:solidFill>
                        </a:rPr>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259719697"/>
                  </a:ext>
                </a:extLst>
              </a:tr>
              <a:tr h="0">
                <a:tc>
                  <a:txBody>
                    <a:bodyPr/>
                    <a:lstStyle/>
                    <a:p>
                      <a:pPr marL="0" algn="ctr" defTabSz="755934" rtl="0" eaLnBrk="1" latinLnBrk="0" hangingPunct="1"/>
                      <a:r>
                        <a:rPr lang="fr-CH" sz="1800" b="0" kern="1200">
                          <a:solidFill>
                            <a:schemeClr val="tx1">
                              <a:lumMod val="85000"/>
                              <a:lumOff val="15000"/>
                            </a:schemeClr>
                          </a:solidFill>
                          <a:latin typeface="+mn-lt"/>
                          <a:ea typeface="+mn-ea"/>
                          <a:cs typeface="+mn-cs"/>
                        </a:rPr>
                        <a:t>Carnosaur’s Clawed Forelimbs</a:t>
                      </a:r>
                    </a:p>
                    <a:p>
                      <a:pPr marL="0" marR="0" lvl="0" indent="0" algn="ctr" defTabSz="755934" rtl="0" eaLnBrk="1" fontAlgn="auto" latinLnBrk="0" hangingPunct="1">
                        <a:lnSpc>
                          <a:spcPct val="100000"/>
                        </a:lnSpc>
                        <a:spcBef>
                          <a:spcPts val="0"/>
                        </a:spcBef>
                        <a:spcAft>
                          <a:spcPts val="0"/>
                        </a:spcAft>
                        <a:buClrTx/>
                        <a:buSzTx/>
                        <a:buFontTx/>
                        <a:buNone/>
                        <a:tabLst/>
                        <a:defRPr/>
                      </a:pPr>
                      <a:r>
                        <a:rPr lang="fr-CH" sz="2400" b="1" kern="1200">
                          <a:solidFill>
                            <a:schemeClr val="tx1">
                              <a:lumMod val="85000"/>
                              <a:lumOff val="15000"/>
                            </a:schemeClr>
                          </a:solidFill>
                          <a:latin typeface="+mn-lt"/>
                          <a:ea typeface="+mn-ea"/>
                          <a:cs typeface="+mn-cs"/>
                        </a:rPr>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3080604190"/>
                  </a:ext>
                </a:extLst>
              </a:tr>
            </a:tbl>
          </a:graphicData>
        </a:graphic>
      </p:graphicFrame>
      <p:graphicFrame>
        <p:nvGraphicFramePr>
          <p:cNvPr id="27" name="Tableau 26">
            <a:extLst>
              <a:ext uri="{FF2B5EF4-FFF2-40B4-BE49-F238E27FC236}">
                <a16:creationId xmlns:a16="http://schemas.microsoft.com/office/drawing/2014/main" id="{10DBDB36-3EDF-5512-66A5-35727EC5D881}"/>
              </a:ext>
            </a:extLst>
          </p:cNvPr>
          <p:cNvGraphicFramePr>
            <a:graphicFrameLocks noGrp="1"/>
          </p:cNvGraphicFramePr>
          <p:nvPr>
            <p:extLst>
              <p:ext uri="{D42A27DB-BD31-4B8C-83A1-F6EECF244321}">
                <p14:modId xmlns:p14="http://schemas.microsoft.com/office/powerpoint/2010/main" val="3374206173"/>
              </p:ext>
            </p:extLst>
          </p:nvPr>
        </p:nvGraphicFramePr>
        <p:xfrm>
          <a:off x="263926" y="9380809"/>
          <a:ext cx="10923988" cy="5743218"/>
        </p:xfrm>
        <a:graphic>
          <a:graphicData uri="http://schemas.openxmlformats.org/drawingml/2006/table">
            <a:tbl>
              <a:tblPr firstRow="1" bandRow="1">
                <a:tableStyleId>{5C22544A-7EE6-4342-B048-85BDC9FD1C3A}</a:tableStyleId>
              </a:tblPr>
              <a:tblGrid>
                <a:gridCol w="2730997">
                  <a:extLst>
                    <a:ext uri="{9D8B030D-6E8A-4147-A177-3AD203B41FA5}">
                      <a16:colId xmlns:a16="http://schemas.microsoft.com/office/drawing/2014/main" val="1158755290"/>
                    </a:ext>
                  </a:extLst>
                </a:gridCol>
                <a:gridCol w="2730997">
                  <a:extLst>
                    <a:ext uri="{9D8B030D-6E8A-4147-A177-3AD203B41FA5}">
                      <a16:colId xmlns:a16="http://schemas.microsoft.com/office/drawing/2014/main" val="2324228619"/>
                    </a:ext>
                  </a:extLst>
                </a:gridCol>
                <a:gridCol w="2730997">
                  <a:extLst>
                    <a:ext uri="{9D8B030D-6E8A-4147-A177-3AD203B41FA5}">
                      <a16:colId xmlns:a16="http://schemas.microsoft.com/office/drawing/2014/main" val="2640945612"/>
                    </a:ext>
                  </a:extLst>
                </a:gridCol>
                <a:gridCol w="2730997">
                  <a:extLst>
                    <a:ext uri="{9D8B030D-6E8A-4147-A177-3AD203B41FA5}">
                      <a16:colId xmlns:a16="http://schemas.microsoft.com/office/drawing/2014/main" val="2061212489"/>
                    </a:ext>
                  </a:extLst>
                </a:gridCol>
              </a:tblGrid>
              <a:tr h="852294">
                <a:tc>
                  <a:txBody>
                    <a:bodyPr/>
                    <a:lstStyle/>
                    <a:p>
                      <a:pPr algn="ctr"/>
                      <a:r>
                        <a:rPr lang="fr-CH" sz="2400" b="0" i="0" kern="1200">
                          <a:solidFill>
                            <a:schemeClr val="lt1"/>
                          </a:solidFill>
                          <a:effectLst/>
                          <a:latin typeface="+mn-lt"/>
                          <a:ea typeface="+mn-ea"/>
                          <a:cs typeface="+mn-cs"/>
                        </a:rPr>
                        <a:t>Passive </a:t>
                      </a:r>
                      <a:endParaRPr lang="fr-CH" sz="2400"/>
                    </a:p>
                  </a:txBody>
                  <a:tcPr anchor="ctr">
                    <a:solidFill>
                      <a:srgbClr val="404040"/>
                    </a:solidFill>
                  </a:tcPr>
                </a:tc>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882024"/>
                    </a:solidFill>
                  </a:tcPr>
                </a:tc>
                <a:tc>
                  <a:txBody>
                    <a:bodyPr/>
                    <a:lstStyle/>
                    <a:p>
                      <a:pPr algn="l"/>
                      <a:r>
                        <a:rPr lang="en-US" sz="2400" b="0" i="0" kern="1200">
                          <a:solidFill>
                            <a:schemeClr val="lt1"/>
                          </a:solidFill>
                          <a:effectLst/>
                          <a:latin typeface="+mn-lt"/>
                          <a:ea typeface="+mn-ea"/>
                          <a:cs typeface="+mn-cs"/>
                        </a:rPr>
                        <a:t>Once Per Turn </a:t>
                      </a:r>
                      <a:r>
                        <a:rPr lang="en-US" sz="2000" b="0" i="0" kern="1200">
                          <a:solidFill>
                            <a:schemeClr val="lt1"/>
                          </a:solidFill>
                          <a:effectLst/>
                          <a:latin typeface="+mn-lt"/>
                          <a:ea typeface="+mn-ea"/>
                          <a:cs typeface="+mn-cs"/>
                        </a:rPr>
                        <a:t>(army)</a:t>
                      </a:r>
                    </a:p>
                    <a:p>
                      <a:pPr algn="l"/>
                      <a:r>
                        <a:rPr lang="en-US" sz="2400" b="0" i="0" kern="1200">
                          <a:solidFill>
                            <a:schemeClr val="lt1"/>
                          </a:solidFill>
                          <a:effectLst/>
                          <a:latin typeface="+mn-lt"/>
                          <a:ea typeface="+mn-ea"/>
                          <a:cs typeface="+mn-cs"/>
                        </a:rPr>
                        <a:t>Any Combat Phase</a:t>
                      </a:r>
                      <a:endParaRPr lang="fr-CH" sz="2400"/>
                    </a:p>
                  </a:txBody>
                  <a:tcPr anchor="ctr">
                    <a:solidFill>
                      <a:srgbClr val="882024"/>
                    </a:solidFill>
                  </a:tcPr>
                </a:tc>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6D4882"/>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Battle Damaged</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fr-CH" sz="1800" b="0" i="0" kern="1200">
                          <a:solidFill>
                            <a:schemeClr val="dk1"/>
                          </a:solidFill>
                          <a:effectLst/>
                          <a:latin typeface="+mn-lt"/>
                          <a:ea typeface="+mn-ea"/>
                          <a:cs typeface="+mn-cs"/>
                        </a:rPr>
                        <a:t>Frenzied by Blood</a:t>
                      </a:r>
                      <a:endParaRPr lang="fr-CH" sz="1800"/>
                    </a:p>
                  </a:txBody>
                  <a:tcPr anchor="ctr">
                    <a:solidFill>
                      <a:srgbClr val="EEE9D6"/>
                    </a:solidFill>
                  </a:tcPr>
                </a:tc>
                <a:tc>
                  <a:txBody>
                    <a:bodyPr/>
                    <a:lstStyle/>
                    <a:p>
                      <a:pPr algn="ctr"/>
                      <a:r>
                        <a:rPr lang="fr-CH" sz="2000" b="0" i="0" kern="1200">
                          <a:solidFill>
                            <a:schemeClr val="dk1"/>
                          </a:solidFill>
                          <a:effectLst/>
                          <a:latin typeface="+mn-lt"/>
                          <a:ea typeface="+mn-ea"/>
                          <a:cs typeface="+mn-cs"/>
                        </a:rPr>
                        <a:t>Thunderous Roar</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fr-CH" sz="2000" b="0" i="0" kern="1200">
                          <a:solidFill>
                            <a:schemeClr val="dk1"/>
                          </a:solidFill>
                          <a:effectLst/>
                          <a:latin typeface="+mn-lt"/>
                          <a:ea typeface="+mn-ea"/>
                          <a:cs typeface="+mn-cs"/>
                        </a:rPr>
                        <a:t>Alpha Predator</a:t>
                      </a: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While this unit has 10 or more damage points, the Attacks characteristic of its </a:t>
                      </a:r>
                      <a:r>
                        <a:rPr lang="en-US" sz="2400" b="1" i="0" kern="1200">
                          <a:solidFill>
                            <a:schemeClr val="dk1"/>
                          </a:solidFill>
                          <a:effectLst/>
                          <a:latin typeface="+mn-lt"/>
                          <a:ea typeface="+mn-ea"/>
                          <a:cs typeface="+mn-cs"/>
                        </a:rPr>
                        <a:t>Carnosaur’s Massive Jaws</a:t>
                      </a:r>
                      <a:r>
                        <a:rPr lang="en-US" sz="2400" b="0" i="0" kern="1200">
                          <a:solidFill>
                            <a:schemeClr val="dk1"/>
                          </a:solidFill>
                          <a:effectLst/>
                          <a:latin typeface="+mn-lt"/>
                          <a:ea typeface="+mn-ea"/>
                          <a:cs typeface="+mn-cs"/>
                        </a:rPr>
                        <a:t> is 2.</a:t>
                      </a:r>
                      <a:endParaRPr lang="fr-CH" sz="2400"/>
                    </a:p>
                  </a:txBody>
                  <a:tcPr anchor="ctr">
                    <a:solidFill>
                      <a:srgbClr val="DAD0A6"/>
                    </a:solidFill>
                  </a:tcPr>
                </a:tc>
                <a:tc>
                  <a:txBody>
                    <a:bodyPr/>
                    <a:lstStyle/>
                    <a:p>
                      <a:r>
                        <a:rPr lang="en-US" sz="2400" b="0" i="0" kern="1200">
                          <a:solidFill>
                            <a:schemeClr val="dk1"/>
                          </a:solidFill>
                          <a:effectLst/>
                          <a:latin typeface="+mn-lt"/>
                          <a:ea typeface="+mn-ea"/>
                          <a:cs typeface="+mn-cs"/>
                        </a:rPr>
                        <a:t>Add 1 to the Damage characteristic of this unit’s Companion weapons while it is within 6" of any damaged enemy units or of any enemy units that had any models slain in the same turn.</a:t>
                      </a:r>
                      <a:endParaRPr lang="fr-CH" sz="2400"/>
                    </a:p>
                  </a:txBody>
                  <a:tcPr anchor="ctr">
                    <a:solidFill>
                      <a:srgbClr val="DAD0A6"/>
                    </a:solidFill>
                  </a:tcPr>
                </a:tc>
                <a:tc>
                  <a:txBody>
                    <a:bodyPr/>
                    <a:lstStyle/>
                    <a:p>
                      <a:r>
                        <a:rPr lang="en-US" sz="2400" b="0" i="0" kern="1200">
                          <a:solidFill>
                            <a:schemeClr val="dk1"/>
                          </a:solidFill>
                          <a:effectLst/>
                          <a:latin typeface="+mn-lt"/>
                          <a:ea typeface="+mn-ea"/>
                          <a:cs typeface="+mn-cs"/>
                        </a:rPr>
                        <a:t>Pick an enemy unit in combat with this unit to be the target.</a:t>
                      </a:r>
                    </a:p>
                    <a:p>
                      <a:r>
                        <a:rPr lang="en-US" sz="2400" b="0" i="0" kern="1200">
                          <a:solidFill>
                            <a:schemeClr val="dk1"/>
                          </a:solidFill>
                          <a:effectLst/>
                          <a:latin typeface="+mn-lt"/>
                          <a:ea typeface="+mn-ea"/>
                          <a:cs typeface="+mn-cs"/>
                        </a:rPr>
                        <a:t>Roll a dice. On a 3+, the target cannot use commands for the rest of the turn.</a:t>
                      </a:r>
                    </a:p>
                    <a:p>
                      <a:r>
                        <a:rPr lang="en-US" sz="2400" b="0" i="0" kern="1200">
                          <a:solidFill>
                            <a:srgbClr val="FF0000"/>
                          </a:solidFill>
                          <a:effectLst/>
                          <a:latin typeface="+mn-lt"/>
                          <a:ea typeface="+mn-ea"/>
                          <a:cs typeface="+mn-cs"/>
                        </a:rPr>
                        <a:t>Keywords: Rampage</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Friendly </a:t>
                      </a:r>
                      <a:r>
                        <a:rPr lang="en-US" sz="2400" b="1" i="0" kern="1200">
                          <a:solidFill>
                            <a:schemeClr val="dk1"/>
                          </a:solidFill>
                          <a:effectLst/>
                          <a:latin typeface="+mn-lt"/>
                          <a:ea typeface="+mn-ea"/>
                          <a:cs typeface="+mn-cs"/>
                        </a:rPr>
                        <a:t>Aggradon Lancers</a:t>
                      </a:r>
                      <a:r>
                        <a:rPr lang="en-US" sz="2400" b="0" i="0" kern="1200">
                          <a:solidFill>
                            <a:schemeClr val="dk1"/>
                          </a:solidFill>
                          <a:effectLst/>
                          <a:latin typeface="+mn-lt"/>
                          <a:ea typeface="+mn-ea"/>
                          <a:cs typeface="+mn-cs"/>
                        </a:rPr>
                        <a:t> do not lose </a:t>
                      </a:r>
                      <a:r>
                        <a:rPr lang="en-US" sz="2400" b="1" i="0" kern="1200">
                          <a:solidFill>
                            <a:schemeClr val="dk1"/>
                          </a:solidFill>
                          <a:effectLst/>
                          <a:latin typeface="+mn-lt"/>
                          <a:ea typeface="+mn-ea"/>
                          <a:cs typeface="+mn-cs"/>
                        </a:rPr>
                        <a:t>rage tokens </a:t>
                      </a:r>
                      <a:r>
                        <a:rPr lang="en-US" sz="2400" b="0" i="0" kern="1200">
                          <a:solidFill>
                            <a:schemeClr val="dk1"/>
                          </a:solidFill>
                          <a:effectLst/>
                          <a:latin typeface="+mn-lt"/>
                          <a:ea typeface="+mn-ea"/>
                          <a:cs typeface="+mn-cs"/>
                        </a:rPr>
                        <a:t>at the end of the turn while they are wholly within 12’’ of this unit.</a:t>
                      </a:r>
                      <a:endParaRPr lang="en-US" sz="2400" b="0" i="0" kern="120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pic>
        <p:nvPicPr>
          <p:cNvPr id="28" name="Image 27">
            <a:extLst>
              <a:ext uri="{FF2B5EF4-FFF2-40B4-BE49-F238E27FC236}">
                <a16:creationId xmlns:a16="http://schemas.microsoft.com/office/drawing/2014/main" id="{F8D1F61A-E09A-C7D3-1270-9246D7CB3D7E}"/>
              </a:ext>
            </a:extLst>
          </p:cNvPr>
          <p:cNvPicPr>
            <a:picLocks noChangeAspect="1"/>
          </p:cNvPicPr>
          <p:nvPr/>
        </p:nvPicPr>
        <p:blipFill>
          <a:blip r:embed="rId4"/>
          <a:stretch>
            <a:fillRect/>
          </a:stretch>
        </p:blipFill>
        <p:spPr>
          <a:xfrm>
            <a:off x="2596009" y="9667542"/>
            <a:ext cx="246692" cy="339201"/>
          </a:xfrm>
          <a:prstGeom prst="rect">
            <a:avLst/>
          </a:prstGeom>
        </p:spPr>
      </p:pic>
      <p:pic>
        <p:nvPicPr>
          <p:cNvPr id="31" name="Image 30">
            <a:extLst>
              <a:ext uri="{FF2B5EF4-FFF2-40B4-BE49-F238E27FC236}">
                <a16:creationId xmlns:a16="http://schemas.microsoft.com/office/drawing/2014/main" id="{FB2B3F5C-83EC-0D3D-8BD8-0411B2779E3A}"/>
              </a:ext>
            </a:extLst>
          </p:cNvPr>
          <p:cNvPicPr>
            <a:picLocks noChangeAspect="1"/>
          </p:cNvPicPr>
          <p:nvPr/>
        </p:nvPicPr>
        <p:blipFill>
          <a:blip r:embed="rId5"/>
          <a:stretch>
            <a:fillRect/>
          </a:stretch>
        </p:blipFill>
        <p:spPr>
          <a:xfrm>
            <a:off x="5304499" y="9679265"/>
            <a:ext cx="321057" cy="327478"/>
          </a:xfrm>
          <a:prstGeom prst="rect">
            <a:avLst/>
          </a:prstGeom>
        </p:spPr>
      </p:pic>
      <p:pic>
        <p:nvPicPr>
          <p:cNvPr id="32" name="Image 31">
            <a:extLst>
              <a:ext uri="{FF2B5EF4-FFF2-40B4-BE49-F238E27FC236}">
                <a16:creationId xmlns:a16="http://schemas.microsoft.com/office/drawing/2014/main" id="{3B89AD91-3931-0F05-4682-FAC8577F22A3}"/>
              </a:ext>
            </a:extLst>
          </p:cNvPr>
          <p:cNvPicPr>
            <a:picLocks noChangeAspect="1"/>
          </p:cNvPicPr>
          <p:nvPr/>
        </p:nvPicPr>
        <p:blipFill>
          <a:blip r:embed="rId6"/>
          <a:stretch>
            <a:fillRect/>
          </a:stretch>
        </p:blipFill>
        <p:spPr>
          <a:xfrm>
            <a:off x="8112258" y="10194810"/>
            <a:ext cx="327478" cy="327478"/>
          </a:xfrm>
          <a:prstGeom prst="rect">
            <a:avLst/>
          </a:prstGeom>
          <a:solidFill>
            <a:srgbClr val="882024"/>
          </a:solidFill>
        </p:spPr>
      </p:pic>
      <p:sp>
        <p:nvSpPr>
          <p:cNvPr id="35" name="Rectangle : coins arrondis 34">
            <a:extLst>
              <a:ext uri="{FF2B5EF4-FFF2-40B4-BE49-F238E27FC236}">
                <a16:creationId xmlns:a16="http://schemas.microsoft.com/office/drawing/2014/main" id="{F607A653-CD9B-F1CE-1F01-A30FF59EA764}"/>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SAURUS OLDBLOOD ON CARNOSAUR</a:t>
            </a:r>
          </a:p>
        </p:txBody>
      </p:sp>
      <p:sp>
        <p:nvSpPr>
          <p:cNvPr id="36" name="Rectangle : coins arrondis 35">
            <a:extLst>
              <a:ext uri="{FF2B5EF4-FFF2-40B4-BE49-F238E27FC236}">
                <a16:creationId xmlns:a16="http://schemas.microsoft.com/office/drawing/2014/main" id="{3B74C324-DE25-B4BF-0464-35710BE0CFA8}"/>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10’’</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37" name="Rectangle : coins arrondis 36">
            <a:extLst>
              <a:ext uri="{FF2B5EF4-FFF2-40B4-BE49-F238E27FC236}">
                <a16:creationId xmlns:a16="http://schemas.microsoft.com/office/drawing/2014/main" id="{4600DD81-3055-511B-F854-849AAD946966}"/>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38" name="Rectangle : coins arrondis 37">
            <a:extLst>
              <a:ext uri="{FF2B5EF4-FFF2-40B4-BE49-F238E27FC236}">
                <a16:creationId xmlns:a16="http://schemas.microsoft.com/office/drawing/2014/main" id="{C24B590B-B6CC-DADD-EC98-8B3D69052ED5}"/>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39" name="Rectangle : coins arrondis 38">
            <a:extLst>
              <a:ext uri="{FF2B5EF4-FFF2-40B4-BE49-F238E27FC236}">
                <a16:creationId xmlns:a16="http://schemas.microsoft.com/office/drawing/2014/main" id="{F7EFBD91-97BF-3E75-5441-88ACC6972058}"/>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47" name="Image 46">
            <a:extLst>
              <a:ext uri="{FF2B5EF4-FFF2-40B4-BE49-F238E27FC236}">
                <a16:creationId xmlns:a16="http://schemas.microsoft.com/office/drawing/2014/main" id="{E8AF85A6-D15A-3427-BFA8-42A044567D7D}"/>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2" name="Image 1">
            <a:extLst>
              <a:ext uri="{FF2B5EF4-FFF2-40B4-BE49-F238E27FC236}">
                <a16:creationId xmlns:a16="http://schemas.microsoft.com/office/drawing/2014/main" id="{AA4916D4-F736-1FAA-E80F-BE201F2D38A1}"/>
              </a:ext>
            </a:extLst>
          </p:cNvPr>
          <p:cNvPicPr>
            <a:picLocks noChangeAspect="1"/>
          </p:cNvPicPr>
          <p:nvPr/>
        </p:nvPicPr>
        <p:blipFill>
          <a:blip r:embed="rId7"/>
          <a:stretch>
            <a:fillRect/>
          </a:stretch>
        </p:blipFill>
        <p:spPr>
          <a:xfrm>
            <a:off x="10596114" y="9560143"/>
            <a:ext cx="475229" cy="446600"/>
          </a:xfrm>
          <a:prstGeom prst="rect">
            <a:avLst/>
          </a:prstGeom>
        </p:spPr>
      </p:pic>
      <p:sp>
        <p:nvSpPr>
          <p:cNvPr id="3" name="Ellipse 2">
            <a:extLst>
              <a:ext uri="{FF2B5EF4-FFF2-40B4-BE49-F238E27FC236}">
                <a16:creationId xmlns:a16="http://schemas.microsoft.com/office/drawing/2014/main" id="{43C81090-DD01-F995-FCFE-958FABEC1D1F}"/>
              </a:ext>
            </a:extLst>
          </p:cNvPr>
          <p:cNvSpPr/>
          <p:nvPr/>
        </p:nvSpPr>
        <p:spPr>
          <a:xfrm>
            <a:off x="-3619577" y="3065145"/>
            <a:ext cx="589400" cy="589400"/>
          </a:xfrm>
          <a:prstGeom prst="ellipse">
            <a:avLst/>
          </a:prstGeom>
          <a:solidFill>
            <a:srgbClr val="882024"/>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296728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CEB81-6094-A5F9-EEEC-77CE0E99A230}"/>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27ECA603-4E32-4CC9-CC65-09426FE7B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B9A06F8E-28DA-C2E5-08B6-46998BE16D6E}"/>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dirty="0">
                <a:latin typeface="Roboto"/>
              </a:rPr>
              <a:t>RAVENAK’S GNASHING JAWS</a:t>
            </a:r>
          </a:p>
        </p:txBody>
      </p:sp>
      <p:sp>
        <p:nvSpPr>
          <p:cNvPr id="11" name="Rectangle : coins arrondis 10">
            <a:extLst>
              <a:ext uri="{FF2B5EF4-FFF2-40B4-BE49-F238E27FC236}">
                <a16:creationId xmlns:a16="http://schemas.microsoft.com/office/drawing/2014/main" id="{1CCFAEE0-B1FF-EA17-EF88-EEC3A465E088}"/>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Manifestation, Endless Spell, Fly, Ward (6+)</a:t>
            </a:r>
            <a:endParaRPr lang="en-US" sz="1400" dirty="0">
              <a:latin typeface="Roboto"/>
            </a:endParaRPr>
          </a:p>
        </p:txBody>
      </p:sp>
      <p:graphicFrame>
        <p:nvGraphicFramePr>
          <p:cNvPr id="22" name="Tableau 21">
            <a:extLst>
              <a:ext uri="{FF2B5EF4-FFF2-40B4-BE49-F238E27FC236}">
                <a16:creationId xmlns:a16="http://schemas.microsoft.com/office/drawing/2014/main" id="{EB506F2B-B6C7-DDE0-8498-B23316213D2D}"/>
              </a:ext>
            </a:extLst>
          </p:cNvPr>
          <p:cNvGraphicFramePr>
            <a:graphicFrameLocks noGrp="1"/>
          </p:cNvGraphicFramePr>
          <p:nvPr>
            <p:extLst>
              <p:ext uri="{D42A27DB-BD31-4B8C-83A1-F6EECF244321}">
                <p14:modId xmlns:p14="http://schemas.microsoft.com/office/powerpoint/2010/main" val="2543452539"/>
              </p:ext>
            </p:extLst>
          </p:nvPr>
        </p:nvGraphicFramePr>
        <p:xfrm>
          <a:off x="2301662" y="2263647"/>
          <a:ext cx="8890614" cy="11887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400" dirty="0" err="1"/>
                        <a:t>Gnashing</a:t>
                      </a:r>
                      <a:r>
                        <a:rPr lang="fr-CH" sz="2400" dirty="0"/>
                        <a:t> </a:t>
                      </a:r>
                      <a:r>
                        <a:rPr lang="fr-CH" sz="2400" dirty="0" err="1"/>
                        <a:t>Jaws</a:t>
                      </a:r>
                      <a:endParaRPr lang="fr-CH" sz="2400" dirty="0"/>
                    </a:p>
                    <a:p>
                      <a:pPr algn="ctr"/>
                      <a:r>
                        <a:rPr lang="fr-CH" sz="2400" b="1" dirty="0"/>
                        <a:t>Charge (+1 Damage)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dirty="0">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14216052-D96C-065F-C6A5-084508EEFA22}"/>
              </a:ext>
            </a:extLst>
          </p:cNvPr>
          <p:cNvGraphicFramePr>
            <a:graphicFrameLocks noGrp="1"/>
          </p:cNvGraphicFramePr>
          <p:nvPr>
            <p:extLst>
              <p:ext uri="{D42A27DB-BD31-4B8C-83A1-F6EECF244321}">
                <p14:modId xmlns:p14="http://schemas.microsoft.com/office/powerpoint/2010/main" val="3333314723"/>
              </p:ext>
            </p:extLst>
          </p:nvPr>
        </p:nvGraphicFramePr>
        <p:xfrm>
          <a:off x="272095" y="10325477"/>
          <a:ext cx="5464652" cy="4766534"/>
        </p:xfrm>
        <a:graphic>
          <a:graphicData uri="http://schemas.openxmlformats.org/drawingml/2006/table">
            <a:tbl>
              <a:tblPr firstRow="1" bandRow="1">
                <a:tableStyleId>{5C22544A-7EE6-4342-B048-85BDC9FD1C3A}</a:tableStyleId>
              </a:tblPr>
              <a:tblGrid>
                <a:gridCol w="5464652">
                  <a:extLst>
                    <a:ext uri="{9D8B030D-6E8A-4147-A177-3AD203B41FA5}">
                      <a16:colId xmlns:a16="http://schemas.microsoft.com/office/drawing/2014/main" val="2061212489"/>
                    </a:ext>
                  </a:extLst>
                </a:gridCol>
              </a:tblGrid>
              <a:tr h="852294">
                <a:tc>
                  <a:txBody>
                    <a:bodyPr/>
                    <a:lstStyle/>
                    <a:p>
                      <a:pPr algn="ctr"/>
                      <a:r>
                        <a:rPr lang="fr-CH" sz="2400" b="0" i="0" kern="1200" dirty="0" err="1">
                          <a:solidFill>
                            <a:schemeClr val="lt1"/>
                          </a:solidFill>
                          <a:effectLst/>
                          <a:latin typeface="+mn-lt"/>
                          <a:ea typeface="+mn-ea"/>
                          <a:cs typeface="+mn-cs"/>
                        </a:rPr>
                        <a:t>Any</a:t>
                      </a:r>
                      <a:r>
                        <a:rPr lang="fr-CH" sz="2400" b="0" i="0" kern="1200" dirty="0">
                          <a:solidFill>
                            <a:schemeClr val="lt1"/>
                          </a:solidFill>
                          <a:effectLst/>
                          <a:latin typeface="+mn-lt"/>
                          <a:ea typeface="+mn-ea"/>
                          <a:cs typeface="+mn-cs"/>
                        </a:rPr>
                        <a:t> Charge Phase</a:t>
                      </a:r>
                      <a:endParaRPr lang="fr-CH" sz="2400" dirty="0"/>
                    </a:p>
                  </a:txBody>
                  <a:tcPr anchor="ctr">
                    <a:solidFill>
                      <a:srgbClr val="BF7731"/>
                    </a:solidFill>
                  </a:tcPr>
                </a:tc>
                <a:extLst>
                  <a:ext uri="{0D108BD9-81ED-4DB2-BD59-A6C34878D82A}">
                    <a16:rowId xmlns:a16="http://schemas.microsoft.com/office/drawing/2014/main" val="2579638233"/>
                  </a:ext>
                </a:extLst>
              </a:tr>
              <a:tr h="410364">
                <a:tc>
                  <a:txBody>
                    <a:bodyPr/>
                    <a:lstStyle/>
                    <a:p>
                      <a:pPr algn="ctr"/>
                      <a:r>
                        <a:rPr lang="fr-CH" sz="2000" b="0" i="0" kern="1200" dirty="0" err="1">
                          <a:solidFill>
                            <a:schemeClr val="dk1"/>
                          </a:solidFill>
                          <a:effectLst/>
                          <a:latin typeface="+mn-lt"/>
                          <a:ea typeface="+mn-ea"/>
                          <a:cs typeface="+mn-cs"/>
                        </a:rPr>
                        <a:t>Ravening</a:t>
                      </a:r>
                      <a:r>
                        <a:rPr lang="fr-CH" sz="2000" b="0" i="0" kern="1200" dirty="0">
                          <a:solidFill>
                            <a:schemeClr val="dk1"/>
                          </a:solidFill>
                          <a:effectLst/>
                          <a:latin typeface="+mn-lt"/>
                          <a:ea typeface="+mn-ea"/>
                          <a:cs typeface="+mn-cs"/>
                        </a:rPr>
                        <a:t> Hunger</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If this </a:t>
                      </a:r>
                      <a:r>
                        <a:rPr lang="en-US" sz="2400" b="1" dirty="0"/>
                        <a:t>MANIFESTATION</a:t>
                      </a:r>
                      <a:r>
                        <a:rPr lang="en-US" sz="2400" dirty="0"/>
                        <a:t> charged this turn, pick an enemy unit within 1" of it to be the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dirty="0"/>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Roll 10 dice. For each 5+, inflict 1 mortal damage on the target.</a:t>
                      </a:r>
                      <a:endParaRPr lang="en-US" sz="2400" b="1" i="0" kern="1200" dirty="0">
                        <a:solidFill>
                          <a:schemeClr val="tx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D1D8B924-91A9-3055-F7FC-64DD2B4038B2}"/>
              </a:ext>
            </a:extLst>
          </p:cNvPr>
          <p:cNvSpPr/>
          <p:nvPr/>
        </p:nvSpPr>
        <p:spPr>
          <a:xfrm>
            <a:off x="3065419" y="790147"/>
            <a:ext cx="1421915"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3D6’’</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75D05AB2-414D-CF08-A328-98D57F318523}"/>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10</a:t>
            </a: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Health</a:t>
            </a:r>
            <a:endParaRPr lang="fr-CH" dirty="0">
              <a:solidFill>
                <a:schemeClr val="tx1">
                  <a:lumMod val="85000"/>
                  <a:lumOff val="15000"/>
                </a:schemeClr>
              </a:solidFill>
              <a:latin typeface="Roboto"/>
            </a:endParaRPr>
          </a:p>
        </p:txBody>
      </p:sp>
      <p:sp>
        <p:nvSpPr>
          <p:cNvPr id="18" name="Rectangle : coins arrondis 17">
            <a:extLst>
              <a:ext uri="{FF2B5EF4-FFF2-40B4-BE49-F238E27FC236}">
                <a16:creationId xmlns:a16="http://schemas.microsoft.com/office/drawing/2014/main" id="{FEC16845-8E74-2ED7-D116-1602740742E6}"/>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932DADFE-8F14-E334-31A8-BAA43D3927E8}"/>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7</a:t>
            </a:r>
            <a:r>
              <a:rPr lang="fr-CH" sz="3600">
                <a:solidFill>
                  <a:schemeClr val="tx1">
                    <a:lumMod val="85000"/>
                    <a:lumOff val="15000"/>
                  </a:schemeClr>
                </a:solidFill>
                <a:latin typeface="Roboto"/>
              </a:rPr>
              <a:t>+</a:t>
            </a:r>
            <a:endParaRPr lang="fr-CH" sz="3600" dirty="0">
              <a:solidFill>
                <a:schemeClr val="tx1">
                  <a:lumMod val="85000"/>
                  <a:lumOff val="15000"/>
                </a:schemeClr>
              </a:solidFill>
              <a:latin typeface="Roboto"/>
            </a:endParaRP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Banish</a:t>
            </a:r>
            <a:endParaRPr lang="fr-CH" dirty="0">
              <a:solidFill>
                <a:schemeClr val="tx1">
                  <a:lumMod val="85000"/>
                  <a:lumOff val="15000"/>
                </a:schemeClr>
              </a:solidFill>
              <a:latin typeface="Roboto"/>
            </a:endParaRPr>
          </a:p>
        </p:txBody>
      </p:sp>
      <p:pic>
        <p:nvPicPr>
          <p:cNvPr id="35" name="Image 34">
            <a:extLst>
              <a:ext uri="{FF2B5EF4-FFF2-40B4-BE49-F238E27FC236}">
                <a16:creationId xmlns:a16="http://schemas.microsoft.com/office/drawing/2014/main" id="{4D3AF49D-35ED-E6E6-2852-DB1B533A6DEA}"/>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4" name="Tableau 3">
            <a:extLst>
              <a:ext uri="{FF2B5EF4-FFF2-40B4-BE49-F238E27FC236}">
                <a16:creationId xmlns:a16="http://schemas.microsoft.com/office/drawing/2014/main" id="{ED1F2ABB-00FB-6813-5621-A3007129757F}"/>
              </a:ext>
            </a:extLst>
          </p:cNvPr>
          <p:cNvGraphicFramePr>
            <a:graphicFrameLocks noGrp="1"/>
          </p:cNvGraphicFramePr>
          <p:nvPr>
            <p:extLst>
              <p:ext uri="{D42A27DB-BD31-4B8C-83A1-F6EECF244321}">
                <p14:modId xmlns:p14="http://schemas.microsoft.com/office/powerpoint/2010/main" val="1582340438"/>
              </p:ext>
            </p:extLst>
          </p:nvPr>
        </p:nvGraphicFramePr>
        <p:xfrm>
          <a:off x="272095" y="7109009"/>
          <a:ext cx="10932933" cy="2980228"/>
        </p:xfrm>
        <a:graphic>
          <a:graphicData uri="http://schemas.openxmlformats.org/drawingml/2006/table">
            <a:tbl>
              <a:tblPr firstRow="1" bandRow="1">
                <a:tableStyleId>{5C22544A-7EE6-4342-B048-85BDC9FD1C3A}</a:tableStyleId>
              </a:tblPr>
              <a:tblGrid>
                <a:gridCol w="10932933">
                  <a:extLst>
                    <a:ext uri="{9D8B030D-6E8A-4147-A177-3AD203B41FA5}">
                      <a16:colId xmlns:a16="http://schemas.microsoft.com/office/drawing/2014/main" val="1158755290"/>
                    </a:ext>
                  </a:extLst>
                </a:gridCol>
              </a:tblGrid>
              <a:tr h="695692">
                <a:tc>
                  <a:txBody>
                    <a:bodyPr/>
                    <a:lstStyle/>
                    <a:p>
                      <a:pPr algn="ctr"/>
                      <a:r>
                        <a:rPr lang="fr-CH" sz="2800" b="0" i="0" kern="1200">
                          <a:solidFill>
                            <a:schemeClr val="lt1"/>
                          </a:solidFill>
                          <a:effectLst/>
                          <a:latin typeface="+mn-lt"/>
                          <a:ea typeface="+mn-ea"/>
                          <a:cs typeface="+mn-cs"/>
                        </a:rPr>
                        <a:t>Your Hero Phase</a:t>
                      </a:r>
                      <a:endParaRPr lang="fr-CH" sz="2800"/>
                    </a:p>
                  </a:txBody>
                  <a:tcPr anchor="ctr">
                    <a:solidFill>
                      <a:srgbClr val="B2A04F"/>
                    </a:solidFill>
                  </a:tcPr>
                </a:tc>
                <a:extLst>
                  <a:ext uri="{0D108BD9-81ED-4DB2-BD59-A6C34878D82A}">
                    <a16:rowId xmlns:a16="http://schemas.microsoft.com/office/drawing/2014/main" val="2579638233"/>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If there is not a friendly </a:t>
                      </a:r>
                      <a:r>
                        <a:rPr lang="en-US" sz="2400" b="1" dirty="0" err="1"/>
                        <a:t>Ravenak’s</a:t>
                      </a:r>
                      <a:r>
                        <a:rPr lang="en-US" sz="2400" b="1" dirty="0"/>
                        <a:t> Gnashing Jaws</a:t>
                      </a:r>
                      <a:r>
                        <a:rPr lang="en-US" sz="2400" b="0" dirty="0"/>
                        <a:t>, pick a friendly </a:t>
                      </a:r>
                      <a:r>
                        <a:rPr lang="en-US" sz="2400" b="1" dirty="0"/>
                        <a:t>WIZARD</a:t>
                      </a:r>
                      <a:r>
                        <a:rPr lang="en-US" sz="2400" b="0" dirty="0"/>
                        <a:t> to cast this spell, then make a casting roll of 2D6.</a:t>
                      </a:r>
                      <a:endParaRPr lang="en-US" sz="2400" b="1" i="0" kern="1200" dirty="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Set up a </a:t>
                      </a:r>
                      <a:r>
                        <a:rPr lang="en-US" sz="2400" b="1" dirty="0" err="1"/>
                        <a:t>Ravenak’s</a:t>
                      </a:r>
                      <a:r>
                        <a:rPr lang="en-US" sz="2400" b="1" dirty="0"/>
                        <a:t> Gnashing Jaws </a:t>
                      </a:r>
                      <a:r>
                        <a:rPr lang="en-US" sz="2400" b="0" dirty="0"/>
                        <a:t>wholly within 12’’ of the caster, visible to them and more than 9’’ from all enemy units.</a:t>
                      </a:r>
                      <a:endParaRPr lang="en-US" sz="24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4966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Keywords : </a:t>
                      </a:r>
                      <a:r>
                        <a:rPr lang="en-US" sz="2400" b="1" i="0" kern="1200" dirty="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6" name="Ellipse 5">
            <a:extLst>
              <a:ext uri="{FF2B5EF4-FFF2-40B4-BE49-F238E27FC236}">
                <a16:creationId xmlns:a16="http://schemas.microsoft.com/office/drawing/2014/main" id="{E30BEFB8-A878-5B2E-7C0B-DE3827E92C7D}"/>
              </a:ext>
            </a:extLst>
          </p:cNvPr>
          <p:cNvSpPr/>
          <p:nvPr/>
        </p:nvSpPr>
        <p:spPr>
          <a:xfrm>
            <a:off x="10521316" y="7168783"/>
            <a:ext cx="530799" cy="531067"/>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7</a:t>
            </a:r>
            <a:endParaRPr lang="fr-CH" sz="4000" dirty="0"/>
          </a:p>
        </p:txBody>
      </p:sp>
      <p:pic>
        <p:nvPicPr>
          <p:cNvPr id="12" name="Image 11">
            <a:extLst>
              <a:ext uri="{FF2B5EF4-FFF2-40B4-BE49-F238E27FC236}">
                <a16:creationId xmlns:a16="http://schemas.microsoft.com/office/drawing/2014/main" id="{63E235D6-002A-F011-26D9-BE8142C0D021}"/>
              </a:ext>
            </a:extLst>
          </p:cNvPr>
          <p:cNvPicPr>
            <a:picLocks noChangeAspect="1"/>
          </p:cNvPicPr>
          <p:nvPr/>
        </p:nvPicPr>
        <p:blipFill>
          <a:blip r:embed="rId4"/>
          <a:stretch>
            <a:fillRect/>
          </a:stretch>
        </p:blipFill>
        <p:spPr>
          <a:xfrm>
            <a:off x="7467493" y="7196505"/>
            <a:ext cx="530799" cy="503345"/>
          </a:xfrm>
          <a:prstGeom prst="rect">
            <a:avLst/>
          </a:prstGeom>
          <a:solidFill>
            <a:srgbClr val="B2A04F"/>
          </a:solidFill>
        </p:spPr>
      </p:pic>
      <p:sp>
        <p:nvSpPr>
          <p:cNvPr id="5" name="Rectangle : coins arrondis 4">
            <a:extLst>
              <a:ext uri="{FF2B5EF4-FFF2-40B4-BE49-F238E27FC236}">
                <a16:creationId xmlns:a16="http://schemas.microsoft.com/office/drawing/2014/main" id="{DB0F4661-A2A1-1FA2-8537-14DB002F0F9F}"/>
              </a:ext>
            </a:extLst>
          </p:cNvPr>
          <p:cNvSpPr/>
          <p:nvPr/>
        </p:nvSpPr>
        <p:spPr>
          <a:xfrm>
            <a:off x="7748166" y="79567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p>
        </p:txBody>
      </p:sp>
      <p:pic>
        <p:nvPicPr>
          <p:cNvPr id="2" name="Image 1">
            <a:extLst>
              <a:ext uri="{FF2B5EF4-FFF2-40B4-BE49-F238E27FC236}">
                <a16:creationId xmlns:a16="http://schemas.microsoft.com/office/drawing/2014/main" id="{44409B27-4411-7887-081D-F3FD09529D81}"/>
              </a:ext>
            </a:extLst>
          </p:cNvPr>
          <p:cNvPicPr>
            <a:picLocks noChangeAspect="1"/>
          </p:cNvPicPr>
          <p:nvPr/>
        </p:nvPicPr>
        <p:blipFill>
          <a:blip r:embed="rId5"/>
          <a:stretch>
            <a:fillRect/>
          </a:stretch>
        </p:blipFill>
        <p:spPr>
          <a:xfrm>
            <a:off x="5079315" y="10560073"/>
            <a:ext cx="327478" cy="337327"/>
          </a:xfrm>
          <a:prstGeom prst="rect">
            <a:avLst/>
          </a:prstGeom>
        </p:spPr>
      </p:pic>
    </p:spTree>
    <p:extLst>
      <p:ext uri="{BB962C8B-B14F-4D97-AF65-F5344CB8AC3E}">
        <p14:creationId xmlns:p14="http://schemas.microsoft.com/office/powerpoint/2010/main" val="4239841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E2A39-7494-C1EA-7851-32A4AA5012E0}"/>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91BE2061-B76B-1593-24DC-4758198F3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0A518BCF-6410-2C2C-4298-24DD769A8142}"/>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dirty="0">
                <a:latin typeface="Roboto"/>
              </a:rPr>
              <a:t>EMERALD LIFESWARM</a:t>
            </a:r>
          </a:p>
        </p:txBody>
      </p:sp>
      <p:sp>
        <p:nvSpPr>
          <p:cNvPr id="11" name="Rectangle : coins arrondis 10">
            <a:extLst>
              <a:ext uri="{FF2B5EF4-FFF2-40B4-BE49-F238E27FC236}">
                <a16:creationId xmlns:a16="http://schemas.microsoft.com/office/drawing/2014/main" id="{B7DECDEE-801C-AB1F-2804-4AE60E3EEDE8}"/>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dirty="0">
                <a:latin typeface="Roboto"/>
              </a:rPr>
              <a:t>Keywords : </a:t>
            </a:r>
            <a:r>
              <a:rPr lang="en-US" dirty="0">
                <a:latin typeface="Roboto"/>
              </a:rPr>
              <a:t>Manifestation, Endless Spell, Fly, Ward (6+)</a:t>
            </a:r>
            <a:endParaRPr lang="en-US" sz="1400" dirty="0">
              <a:latin typeface="Roboto"/>
            </a:endParaRPr>
          </a:p>
        </p:txBody>
      </p:sp>
      <p:graphicFrame>
        <p:nvGraphicFramePr>
          <p:cNvPr id="22" name="Tableau 21">
            <a:extLst>
              <a:ext uri="{FF2B5EF4-FFF2-40B4-BE49-F238E27FC236}">
                <a16:creationId xmlns:a16="http://schemas.microsoft.com/office/drawing/2014/main" id="{B4048BFE-2F6A-02D0-65A6-15FEFCD62C5F}"/>
              </a:ext>
            </a:extLst>
          </p:cNvPr>
          <p:cNvGraphicFramePr>
            <a:graphicFrameLocks noGrp="1"/>
          </p:cNvGraphicFramePr>
          <p:nvPr>
            <p:extLst>
              <p:ext uri="{D42A27DB-BD31-4B8C-83A1-F6EECF244321}">
                <p14:modId xmlns:p14="http://schemas.microsoft.com/office/powerpoint/2010/main" val="3215439900"/>
              </p:ext>
            </p:extLst>
          </p:nvPr>
        </p:nvGraphicFramePr>
        <p:xfrm>
          <a:off x="2301662" y="2263647"/>
          <a:ext cx="8890614" cy="11887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400" dirty="0" err="1"/>
                        <a:t>Swarming</a:t>
                      </a:r>
                      <a:r>
                        <a:rPr lang="fr-CH" sz="2400" dirty="0"/>
                        <a:t> Bites</a:t>
                      </a:r>
                    </a:p>
                    <a:p>
                      <a:pPr algn="ctr"/>
                      <a:r>
                        <a:rPr lang="fr-CH" sz="2400" b="1" dirty="0"/>
                        <a:t>Anti-</a:t>
                      </a:r>
                      <a:r>
                        <a:rPr lang="fr-CH" sz="2400" b="1" dirty="0" err="1"/>
                        <a:t>infantry</a:t>
                      </a:r>
                      <a:r>
                        <a:rPr lang="fr-CH" sz="2400" b="1" dirty="0"/>
                        <a:t> (+1 Rend)</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2D6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dirty="0">
                          <a:solidFill>
                            <a:schemeClr val="tx1">
                              <a:lumMod val="85000"/>
                              <a:lumOff val="15000"/>
                            </a:schemeClr>
                          </a:solidFill>
                        </a:rPr>
                        <a:t>0</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dirty="0">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68256A49-4727-385D-DDB1-A32A06B74E08}"/>
              </a:ext>
            </a:extLst>
          </p:cNvPr>
          <p:cNvGraphicFramePr>
            <a:graphicFrameLocks noGrp="1"/>
          </p:cNvGraphicFramePr>
          <p:nvPr>
            <p:extLst>
              <p:ext uri="{D42A27DB-BD31-4B8C-83A1-F6EECF244321}">
                <p14:modId xmlns:p14="http://schemas.microsoft.com/office/powerpoint/2010/main" val="4028897793"/>
              </p:ext>
            </p:extLst>
          </p:nvPr>
        </p:nvGraphicFramePr>
        <p:xfrm>
          <a:off x="272094" y="10325477"/>
          <a:ext cx="10920182" cy="4766534"/>
        </p:xfrm>
        <a:graphic>
          <a:graphicData uri="http://schemas.openxmlformats.org/drawingml/2006/table">
            <a:tbl>
              <a:tblPr firstRow="1" bandRow="1">
                <a:tableStyleId>{5C22544A-7EE6-4342-B048-85BDC9FD1C3A}</a:tableStyleId>
              </a:tblPr>
              <a:tblGrid>
                <a:gridCol w="5460091">
                  <a:extLst>
                    <a:ext uri="{9D8B030D-6E8A-4147-A177-3AD203B41FA5}">
                      <a16:colId xmlns:a16="http://schemas.microsoft.com/office/drawing/2014/main" val="2061212489"/>
                    </a:ext>
                  </a:extLst>
                </a:gridCol>
                <a:gridCol w="5460091">
                  <a:extLst>
                    <a:ext uri="{9D8B030D-6E8A-4147-A177-3AD203B41FA5}">
                      <a16:colId xmlns:a16="http://schemas.microsoft.com/office/drawing/2014/main" val="2573163604"/>
                    </a:ext>
                  </a:extLst>
                </a:gridCol>
              </a:tblGrid>
              <a:tr h="852294">
                <a:tc>
                  <a:txBody>
                    <a:bodyPr/>
                    <a:lstStyle/>
                    <a:p>
                      <a:pPr algn="ctr"/>
                      <a:r>
                        <a:rPr lang="fr-CH" sz="2400" b="0" i="0" kern="1200" dirty="0" err="1">
                          <a:solidFill>
                            <a:schemeClr val="lt1"/>
                          </a:solidFill>
                          <a:effectLst/>
                          <a:latin typeface="+mn-lt"/>
                          <a:ea typeface="+mn-ea"/>
                          <a:cs typeface="+mn-cs"/>
                        </a:rPr>
                        <a:t>Your</a:t>
                      </a:r>
                      <a:r>
                        <a:rPr lang="fr-CH" sz="2400" b="0" i="0" kern="1200" dirty="0">
                          <a:solidFill>
                            <a:schemeClr val="lt1"/>
                          </a:solidFill>
                          <a:effectLst/>
                          <a:latin typeface="+mn-lt"/>
                          <a:ea typeface="+mn-ea"/>
                          <a:cs typeface="+mn-cs"/>
                        </a:rPr>
                        <a:t> </a:t>
                      </a:r>
                      <a:r>
                        <a:rPr lang="fr-CH" sz="2400" b="0" i="0" kern="1200" dirty="0" err="1">
                          <a:solidFill>
                            <a:schemeClr val="lt1"/>
                          </a:solidFill>
                          <a:effectLst/>
                          <a:latin typeface="+mn-lt"/>
                          <a:ea typeface="+mn-ea"/>
                          <a:cs typeface="+mn-cs"/>
                        </a:rPr>
                        <a:t>Movement</a:t>
                      </a:r>
                      <a:r>
                        <a:rPr lang="fr-CH" sz="2400" b="0" i="0" kern="1200" dirty="0">
                          <a:solidFill>
                            <a:schemeClr val="lt1"/>
                          </a:solidFill>
                          <a:effectLst/>
                          <a:latin typeface="+mn-lt"/>
                          <a:ea typeface="+mn-ea"/>
                          <a:cs typeface="+mn-cs"/>
                        </a:rPr>
                        <a:t> Phase</a:t>
                      </a:r>
                      <a:endParaRPr lang="fr-CH" sz="2400" dirty="0"/>
                    </a:p>
                  </a:txBody>
                  <a:tcPr anchor="ctr">
                    <a:solidFill>
                      <a:srgbClr val="595959"/>
                    </a:solidFill>
                  </a:tcPr>
                </a:tc>
                <a:tc>
                  <a:txBody>
                    <a:bodyPr/>
                    <a:lstStyle/>
                    <a:p>
                      <a:pPr algn="ctr"/>
                      <a:r>
                        <a:rPr lang="fr-CH" sz="2400" dirty="0"/>
                        <a:t>End of </a:t>
                      </a:r>
                      <a:r>
                        <a:rPr lang="fr-CH" sz="2400" dirty="0" err="1"/>
                        <a:t>Any</a:t>
                      </a:r>
                      <a:r>
                        <a:rPr lang="fr-CH" sz="2400" dirty="0"/>
                        <a:t> </a:t>
                      </a:r>
                      <a:r>
                        <a:rPr lang="fr-CH" sz="2400" dirty="0" err="1"/>
                        <a:t>Turn</a:t>
                      </a:r>
                      <a:endParaRPr lang="fr-CH" sz="2400" dirty="0"/>
                    </a:p>
                  </a:txBody>
                  <a:tcPr anchor="ctr">
                    <a:solidFill>
                      <a:srgbClr val="6D4882"/>
                    </a:solidFill>
                  </a:tcPr>
                </a:tc>
                <a:extLst>
                  <a:ext uri="{0D108BD9-81ED-4DB2-BD59-A6C34878D82A}">
                    <a16:rowId xmlns:a16="http://schemas.microsoft.com/office/drawing/2014/main" val="2579638233"/>
                  </a:ext>
                </a:extLst>
              </a:tr>
              <a:tr h="410364">
                <a:tc>
                  <a:txBody>
                    <a:bodyPr/>
                    <a:lstStyle/>
                    <a:p>
                      <a:pPr algn="ctr"/>
                      <a:r>
                        <a:rPr lang="fr-CH" sz="2000" b="0" i="0" kern="1200" dirty="0" err="1">
                          <a:solidFill>
                            <a:schemeClr val="dk1"/>
                          </a:solidFill>
                          <a:effectLst/>
                          <a:latin typeface="+mn-lt"/>
                          <a:ea typeface="+mn-ea"/>
                          <a:cs typeface="+mn-cs"/>
                        </a:rPr>
                        <a:t>Bounteous</a:t>
                      </a:r>
                      <a:r>
                        <a:rPr lang="fr-CH" sz="2000" b="0" i="0" kern="1200" dirty="0">
                          <a:solidFill>
                            <a:schemeClr val="dk1"/>
                          </a:solidFill>
                          <a:effectLst/>
                          <a:latin typeface="+mn-lt"/>
                          <a:ea typeface="+mn-ea"/>
                          <a:cs typeface="+mn-cs"/>
                        </a:rPr>
                        <a:t> Healing</a:t>
                      </a:r>
                      <a:endParaRPr lang="en-US" sz="2000" b="0" i="0" kern="1200" dirty="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dirty="0">
                          <a:solidFill>
                            <a:schemeClr val="dk1"/>
                          </a:solidFill>
                          <a:effectLst/>
                          <a:latin typeface="+mn-lt"/>
                          <a:ea typeface="+mn-ea"/>
                          <a:cs typeface="+mn-cs"/>
                        </a:rPr>
                        <a:t>Restored </a:t>
                      </a:r>
                      <a:r>
                        <a:rPr lang="en-US" sz="2000" b="0" i="0" kern="1200" dirty="0" err="1">
                          <a:solidFill>
                            <a:schemeClr val="dk1"/>
                          </a:solidFill>
                          <a:effectLst/>
                          <a:latin typeface="+mn-lt"/>
                          <a:ea typeface="+mn-ea"/>
                          <a:cs typeface="+mn-cs"/>
                        </a:rPr>
                        <a:t>Vigour</a:t>
                      </a:r>
                      <a:endParaRPr lang="en-US" sz="20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Pick a </a:t>
                      </a:r>
                      <a:r>
                        <a:rPr lang="en-US" sz="2400" dirty="0" err="1"/>
                        <a:t>friendy</a:t>
                      </a:r>
                      <a:r>
                        <a:rPr lang="en-US" sz="2400" dirty="0"/>
                        <a:t> unit within 3’’ of this </a:t>
                      </a:r>
                      <a:r>
                        <a:rPr lang="en-US" sz="2400" b="1" dirty="0"/>
                        <a:t>Manifestation</a:t>
                      </a:r>
                      <a:r>
                        <a:rPr lang="en-US" sz="2400" b="0" dirty="0"/>
                        <a:t> to be the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dirty="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1" i="0" kern="1200" dirty="0">
                          <a:solidFill>
                            <a:schemeClr val="tx1"/>
                          </a:solidFill>
                          <a:effectLst/>
                          <a:latin typeface="+mn-lt"/>
                          <a:ea typeface="+mn-ea"/>
                          <a:cs typeface="+mn-cs"/>
                        </a:rPr>
                        <a:t>Heal (3)</a:t>
                      </a:r>
                      <a:r>
                        <a:rPr lang="en-US" sz="2400" b="0" i="0" kern="1200" dirty="0">
                          <a:solidFill>
                            <a:schemeClr val="tx1"/>
                          </a:solidFill>
                          <a:effectLst/>
                          <a:latin typeface="+mn-lt"/>
                          <a:ea typeface="+mn-ea"/>
                          <a:cs typeface="+mn-cs"/>
                        </a:rPr>
                        <a:t> the target.</a:t>
                      </a:r>
                      <a:endParaRPr lang="en-US" sz="2400" b="1" i="0" kern="1200" dirty="0">
                        <a:solidFill>
                          <a:schemeClr val="tx1"/>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1" i="0" kern="1200" dirty="0">
                          <a:solidFill>
                            <a:schemeClr val="tx1"/>
                          </a:solidFill>
                          <a:effectLst/>
                          <a:latin typeface="+mn-lt"/>
                          <a:ea typeface="+mn-ea"/>
                          <a:cs typeface="+mn-cs"/>
                        </a:rPr>
                        <a:t>Heal (3)</a:t>
                      </a:r>
                      <a:r>
                        <a:rPr lang="en-US" sz="2400" b="0" i="0" kern="1200" dirty="0">
                          <a:solidFill>
                            <a:schemeClr val="tx1"/>
                          </a:solidFill>
                          <a:effectLst/>
                          <a:latin typeface="+mn-lt"/>
                          <a:ea typeface="+mn-ea"/>
                          <a:cs typeface="+mn-cs"/>
                        </a:rPr>
                        <a:t> this </a:t>
                      </a:r>
                      <a:r>
                        <a:rPr lang="en-US" sz="2400" b="1" i="0" kern="1200" dirty="0">
                          <a:solidFill>
                            <a:schemeClr val="tx1"/>
                          </a:solidFill>
                          <a:effectLst/>
                          <a:latin typeface="+mn-lt"/>
                          <a:ea typeface="+mn-ea"/>
                          <a:cs typeface="+mn-cs"/>
                        </a:rPr>
                        <a:t>Manifestation</a:t>
                      </a:r>
                      <a:r>
                        <a:rPr lang="en-US" sz="2400" b="0" i="0" kern="1200" dirty="0">
                          <a:solidFill>
                            <a:schemeClr val="tx1"/>
                          </a:solidFill>
                          <a:effectLst/>
                          <a:latin typeface="+mn-lt"/>
                          <a:ea typeface="+mn-ea"/>
                          <a:cs typeface="+mn-cs"/>
                        </a:rPr>
                        <a:t>.</a:t>
                      </a:r>
                      <a:endParaRPr lang="en-US" sz="2400" b="1" i="0" kern="1200" dirty="0">
                        <a:solidFill>
                          <a:schemeClr val="tx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65A2A0A4-CFE3-F413-6FED-CD030F6D4118}"/>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8’’</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457BD16D-935E-C077-9951-7F9153D169E9}"/>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5</a:t>
            </a: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Health</a:t>
            </a:r>
            <a:endParaRPr lang="fr-CH" dirty="0">
              <a:solidFill>
                <a:schemeClr val="tx1">
                  <a:lumMod val="85000"/>
                  <a:lumOff val="15000"/>
                </a:schemeClr>
              </a:solidFill>
              <a:latin typeface="Roboto"/>
            </a:endParaRPr>
          </a:p>
        </p:txBody>
      </p:sp>
      <p:sp>
        <p:nvSpPr>
          <p:cNvPr id="18" name="Rectangle : coins arrondis 17">
            <a:extLst>
              <a:ext uri="{FF2B5EF4-FFF2-40B4-BE49-F238E27FC236}">
                <a16:creationId xmlns:a16="http://schemas.microsoft.com/office/drawing/2014/main" id="{39A10EAC-FFE3-97E4-27E8-9398E288D802}"/>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6+</a:t>
            </a:r>
          </a:p>
          <a:p>
            <a:pPr algn="ctr"/>
            <a:endParaRPr lang="fr-CH" dirty="0">
              <a:solidFill>
                <a:schemeClr val="tx1">
                  <a:lumMod val="85000"/>
                  <a:lumOff val="15000"/>
                </a:schemeClr>
              </a:solidFill>
              <a:latin typeface="Roboto"/>
            </a:endParaRPr>
          </a:p>
          <a:p>
            <a:pPr algn="ctr"/>
            <a:r>
              <a:rPr lang="fr-CH" dirty="0">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30C29837-3A63-018E-D073-D8DBC6DF8F82}"/>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dirty="0">
                <a:solidFill>
                  <a:schemeClr val="tx1">
                    <a:lumMod val="85000"/>
                    <a:lumOff val="15000"/>
                  </a:schemeClr>
                </a:solidFill>
                <a:latin typeface="Roboto"/>
              </a:rPr>
              <a:t>7</a:t>
            </a:r>
            <a:r>
              <a:rPr lang="fr-CH" sz="3600">
                <a:solidFill>
                  <a:schemeClr val="tx1">
                    <a:lumMod val="85000"/>
                    <a:lumOff val="15000"/>
                  </a:schemeClr>
                </a:solidFill>
                <a:latin typeface="Roboto"/>
              </a:rPr>
              <a:t>+</a:t>
            </a:r>
            <a:endParaRPr lang="fr-CH" sz="3600" dirty="0">
              <a:solidFill>
                <a:schemeClr val="tx1">
                  <a:lumMod val="85000"/>
                  <a:lumOff val="15000"/>
                </a:schemeClr>
              </a:solidFill>
              <a:latin typeface="Roboto"/>
            </a:endParaRPr>
          </a:p>
          <a:p>
            <a:pPr algn="ctr"/>
            <a:endParaRPr lang="fr-CH" dirty="0">
              <a:solidFill>
                <a:schemeClr val="tx1">
                  <a:lumMod val="85000"/>
                  <a:lumOff val="15000"/>
                </a:schemeClr>
              </a:solidFill>
              <a:latin typeface="Roboto"/>
            </a:endParaRPr>
          </a:p>
          <a:p>
            <a:pPr algn="ctr"/>
            <a:r>
              <a:rPr lang="fr-CH" dirty="0" err="1">
                <a:solidFill>
                  <a:schemeClr val="tx1">
                    <a:lumMod val="85000"/>
                    <a:lumOff val="15000"/>
                  </a:schemeClr>
                </a:solidFill>
                <a:latin typeface="Roboto"/>
              </a:rPr>
              <a:t>Banish</a:t>
            </a:r>
            <a:endParaRPr lang="fr-CH" dirty="0">
              <a:solidFill>
                <a:schemeClr val="tx1">
                  <a:lumMod val="85000"/>
                  <a:lumOff val="15000"/>
                </a:schemeClr>
              </a:solidFill>
              <a:latin typeface="Roboto"/>
            </a:endParaRPr>
          </a:p>
        </p:txBody>
      </p:sp>
      <p:pic>
        <p:nvPicPr>
          <p:cNvPr id="35" name="Image 34">
            <a:extLst>
              <a:ext uri="{FF2B5EF4-FFF2-40B4-BE49-F238E27FC236}">
                <a16:creationId xmlns:a16="http://schemas.microsoft.com/office/drawing/2014/main" id="{1C8EB6C7-82A8-A379-2607-C42F94379257}"/>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graphicFrame>
        <p:nvGraphicFramePr>
          <p:cNvPr id="4" name="Tableau 3">
            <a:extLst>
              <a:ext uri="{FF2B5EF4-FFF2-40B4-BE49-F238E27FC236}">
                <a16:creationId xmlns:a16="http://schemas.microsoft.com/office/drawing/2014/main" id="{F7AF056A-8E0B-E759-2048-6D3212A8F923}"/>
              </a:ext>
            </a:extLst>
          </p:cNvPr>
          <p:cNvGraphicFramePr>
            <a:graphicFrameLocks noGrp="1"/>
          </p:cNvGraphicFramePr>
          <p:nvPr>
            <p:extLst>
              <p:ext uri="{D42A27DB-BD31-4B8C-83A1-F6EECF244321}">
                <p14:modId xmlns:p14="http://schemas.microsoft.com/office/powerpoint/2010/main" val="113583806"/>
              </p:ext>
            </p:extLst>
          </p:nvPr>
        </p:nvGraphicFramePr>
        <p:xfrm>
          <a:off x="272095" y="7109009"/>
          <a:ext cx="10932933" cy="2980228"/>
        </p:xfrm>
        <a:graphic>
          <a:graphicData uri="http://schemas.openxmlformats.org/drawingml/2006/table">
            <a:tbl>
              <a:tblPr firstRow="1" bandRow="1">
                <a:tableStyleId>{5C22544A-7EE6-4342-B048-85BDC9FD1C3A}</a:tableStyleId>
              </a:tblPr>
              <a:tblGrid>
                <a:gridCol w="10932933">
                  <a:extLst>
                    <a:ext uri="{9D8B030D-6E8A-4147-A177-3AD203B41FA5}">
                      <a16:colId xmlns:a16="http://schemas.microsoft.com/office/drawing/2014/main" val="1158755290"/>
                    </a:ext>
                  </a:extLst>
                </a:gridCol>
              </a:tblGrid>
              <a:tr h="695692">
                <a:tc>
                  <a:txBody>
                    <a:bodyPr/>
                    <a:lstStyle/>
                    <a:p>
                      <a:pPr algn="ctr"/>
                      <a:r>
                        <a:rPr lang="fr-CH" sz="2800" b="0" i="0" kern="1200">
                          <a:solidFill>
                            <a:schemeClr val="lt1"/>
                          </a:solidFill>
                          <a:effectLst/>
                          <a:latin typeface="+mn-lt"/>
                          <a:ea typeface="+mn-ea"/>
                          <a:cs typeface="+mn-cs"/>
                        </a:rPr>
                        <a:t>Your Hero Phase</a:t>
                      </a:r>
                      <a:endParaRPr lang="fr-CH" sz="2800"/>
                    </a:p>
                  </a:txBody>
                  <a:tcPr anchor="ctr">
                    <a:solidFill>
                      <a:srgbClr val="B2A04F"/>
                    </a:solidFill>
                  </a:tcPr>
                </a:tc>
                <a:extLst>
                  <a:ext uri="{0D108BD9-81ED-4DB2-BD59-A6C34878D82A}">
                    <a16:rowId xmlns:a16="http://schemas.microsoft.com/office/drawing/2014/main" val="2579638233"/>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If there is not a friendly </a:t>
                      </a:r>
                      <a:r>
                        <a:rPr lang="en-US" sz="2400" b="1" dirty="0"/>
                        <a:t>Emerald </a:t>
                      </a:r>
                      <a:r>
                        <a:rPr lang="en-US" sz="2400" b="1" dirty="0" err="1"/>
                        <a:t>Lifeswarm</a:t>
                      </a:r>
                      <a:r>
                        <a:rPr lang="en-US" sz="2400" b="0" dirty="0"/>
                        <a:t>, pick a friendly </a:t>
                      </a:r>
                      <a:r>
                        <a:rPr lang="en-US" sz="2400" b="1" dirty="0"/>
                        <a:t>WIZARD</a:t>
                      </a:r>
                      <a:r>
                        <a:rPr lang="en-US" sz="2400" b="0" dirty="0"/>
                        <a:t> to cast this spell, then make a casting roll of 2D6.</a:t>
                      </a:r>
                      <a:endParaRPr lang="en-US" sz="2400" b="1" i="0" kern="1200" dirty="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893949">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dirty="0"/>
                        <a:t>Set up a </a:t>
                      </a:r>
                      <a:r>
                        <a:rPr lang="en-US" sz="2400" b="1" dirty="0"/>
                        <a:t>Emerald </a:t>
                      </a:r>
                      <a:r>
                        <a:rPr lang="en-US" sz="2400" b="1" dirty="0" err="1"/>
                        <a:t>Lifeswarm</a:t>
                      </a:r>
                      <a:r>
                        <a:rPr lang="en-US" sz="2400" b="0" dirty="0" err="1"/>
                        <a:t>wholly</a:t>
                      </a:r>
                      <a:r>
                        <a:rPr lang="en-US" sz="2400" b="0" dirty="0"/>
                        <a:t> within 12’’ of the caster, visible to them and more than 9’’ from all enemy units.</a:t>
                      </a:r>
                      <a:endParaRPr lang="en-US" sz="24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496638">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Keywords : </a:t>
                      </a:r>
                      <a:r>
                        <a:rPr lang="en-US" sz="2400" b="1" i="0" kern="1200" dirty="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6" name="Ellipse 5">
            <a:extLst>
              <a:ext uri="{FF2B5EF4-FFF2-40B4-BE49-F238E27FC236}">
                <a16:creationId xmlns:a16="http://schemas.microsoft.com/office/drawing/2014/main" id="{8E0D5641-D2C4-6567-1DF4-339BC562169B}"/>
              </a:ext>
            </a:extLst>
          </p:cNvPr>
          <p:cNvSpPr/>
          <p:nvPr/>
        </p:nvSpPr>
        <p:spPr>
          <a:xfrm>
            <a:off x="10521316" y="7168783"/>
            <a:ext cx="530799" cy="531067"/>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t>6</a:t>
            </a:r>
            <a:endParaRPr lang="fr-CH" sz="4000" dirty="0"/>
          </a:p>
        </p:txBody>
      </p:sp>
      <p:pic>
        <p:nvPicPr>
          <p:cNvPr id="12" name="Image 11">
            <a:extLst>
              <a:ext uri="{FF2B5EF4-FFF2-40B4-BE49-F238E27FC236}">
                <a16:creationId xmlns:a16="http://schemas.microsoft.com/office/drawing/2014/main" id="{AA6BA2D6-E284-A1BD-6DD6-A76DB8884A60}"/>
              </a:ext>
            </a:extLst>
          </p:cNvPr>
          <p:cNvPicPr>
            <a:picLocks noChangeAspect="1"/>
          </p:cNvPicPr>
          <p:nvPr/>
        </p:nvPicPr>
        <p:blipFill>
          <a:blip r:embed="rId4"/>
          <a:stretch>
            <a:fillRect/>
          </a:stretch>
        </p:blipFill>
        <p:spPr>
          <a:xfrm>
            <a:off x="7467493" y="7196505"/>
            <a:ext cx="530799" cy="503345"/>
          </a:xfrm>
          <a:prstGeom prst="rect">
            <a:avLst/>
          </a:prstGeom>
          <a:solidFill>
            <a:srgbClr val="B2A04F"/>
          </a:solidFill>
        </p:spPr>
      </p:pic>
      <p:sp>
        <p:nvSpPr>
          <p:cNvPr id="5" name="Rectangle : coins arrondis 4">
            <a:extLst>
              <a:ext uri="{FF2B5EF4-FFF2-40B4-BE49-F238E27FC236}">
                <a16:creationId xmlns:a16="http://schemas.microsoft.com/office/drawing/2014/main" id="{5909109D-38B2-366C-E0DE-FA49D786216B}"/>
              </a:ext>
            </a:extLst>
          </p:cNvPr>
          <p:cNvSpPr/>
          <p:nvPr/>
        </p:nvSpPr>
        <p:spPr>
          <a:xfrm>
            <a:off x="7748166" y="79567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6+</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Ward</a:t>
            </a:r>
          </a:p>
        </p:txBody>
      </p:sp>
      <p:pic>
        <p:nvPicPr>
          <p:cNvPr id="2" name="Image 1">
            <a:extLst>
              <a:ext uri="{FF2B5EF4-FFF2-40B4-BE49-F238E27FC236}">
                <a16:creationId xmlns:a16="http://schemas.microsoft.com/office/drawing/2014/main" id="{A50B6478-533A-9F2F-81E3-9CE69B391EC4}"/>
              </a:ext>
            </a:extLst>
          </p:cNvPr>
          <p:cNvPicPr>
            <a:picLocks noChangeAspect="1"/>
          </p:cNvPicPr>
          <p:nvPr/>
        </p:nvPicPr>
        <p:blipFill>
          <a:blip r:embed="rId5"/>
          <a:stretch>
            <a:fillRect/>
          </a:stretch>
        </p:blipFill>
        <p:spPr>
          <a:xfrm>
            <a:off x="5051625" y="10541629"/>
            <a:ext cx="331258" cy="389228"/>
          </a:xfrm>
          <a:prstGeom prst="rect">
            <a:avLst/>
          </a:prstGeom>
        </p:spPr>
      </p:pic>
      <p:pic>
        <p:nvPicPr>
          <p:cNvPr id="3" name="Image 2">
            <a:extLst>
              <a:ext uri="{FF2B5EF4-FFF2-40B4-BE49-F238E27FC236}">
                <a16:creationId xmlns:a16="http://schemas.microsoft.com/office/drawing/2014/main" id="{79F9B8B1-14CC-D4D7-8A6E-00E5BCBCD7EB}"/>
              </a:ext>
            </a:extLst>
          </p:cNvPr>
          <p:cNvPicPr>
            <a:picLocks noChangeAspect="1"/>
          </p:cNvPicPr>
          <p:nvPr/>
        </p:nvPicPr>
        <p:blipFill>
          <a:blip r:embed="rId5"/>
          <a:stretch>
            <a:fillRect/>
          </a:stretch>
        </p:blipFill>
        <p:spPr>
          <a:xfrm>
            <a:off x="10633275" y="10541629"/>
            <a:ext cx="331258" cy="389228"/>
          </a:xfrm>
          <a:prstGeom prst="rect">
            <a:avLst/>
          </a:prstGeom>
        </p:spPr>
      </p:pic>
      <p:pic>
        <p:nvPicPr>
          <p:cNvPr id="10" name="Image 9">
            <a:extLst>
              <a:ext uri="{FF2B5EF4-FFF2-40B4-BE49-F238E27FC236}">
                <a16:creationId xmlns:a16="http://schemas.microsoft.com/office/drawing/2014/main" id="{42461ED0-E314-BDA4-719E-40D74C381923}"/>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36672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13" name="Ellipse 12">
            <a:extLst>
              <a:ext uri="{FF2B5EF4-FFF2-40B4-BE49-F238E27FC236}">
                <a16:creationId xmlns:a16="http://schemas.microsoft.com/office/drawing/2014/main" id="{54A86554-892C-BC42-174A-7FDA0D028CAC}"/>
              </a:ext>
            </a:extLst>
          </p:cNvPr>
          <p:cNvSpPr/>
          <p:nvPr/>
        </p:nvSpPr>
        <p:spPr>
          <a:xfrm>
            <a:off x="-3619577" y="3065145"/>
            <a:ext cx="589400" cy="589400"/>
          </a:xfrm>
          <a:prstGeom prst="ellipse">
            <a:avLst/>
          </a:prstGeom>
          <a:solidFill>
            <a:srgbClr val="595959"/>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Ellipse 6">
            <a:extLst>
              <a:ext uri="{FF2B5EF4-FFF2-40B4-BE49-F238E27FC236}">
                <a16:creationId xmlns:a16="http://schemas.microsoft.com/office/drawing/2014/main" id="{B77A88FD-3DD1-BDC5-3462-2257B9C5D012}"/>
              </a:ext>
            </a:extLst>
          </p:cNvPr>
          <p:cNvSpPr/>
          <p:nvPr/>
        </p:nvSpPr>
        <p:spPr>
          <a:xfrm>
            <a:off x="-2354389" y="3065145"/>
            <a:ext cx="589400" cy="589400"/>
          </a:xfrm>
          <a:prstGeom prst="ellipse">
            <a:avLst/>
          </a:prstGeom>
          <a:solidFill>
            <a:srgbClr val="6D4882"/>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702901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BD5F0CA-B195-CD20-F72F-C40F5E72A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2" y="1908969"/>
            <a:ext cx="11191875" cy="12058650"/>
          </a:xfrm>
          <a:prstGeom prst="rect">
            <a:avLst/>
          </a:prstGeom>
        </p:spPr>
      </p:pic>
      <p:sp>
        <p:nvSpPr>
          <p:cNvPr id="6" name="ZoneTexte 5">
            <a:extLst>
              <a:ext uri="{FF2B5EF4-FFF2-40B4-BE49-F238E27FC236}">
                <a16:creationId xmlns:a16="http://schemas.microsoft.com/office/drawing/2014/main" id="{96A962BA-34DF-2890-D6AC-5FDEF94B4BDF}"/>
              </a:ext>
            </a:extLst>
          </p:cNvPr>
          <p:cNvSpPr txBox="1"/>
          <p:nvPr/>
        </p:nvSpPr>
        <p:spPr>
          <a:xfrm>
            <a:off x="928914" y="3193142"/>
            <a:ext cx="8628388" cy="1200329"/>
          </a:xfrm>
          <a:prstGeom prst="rect">
            <a:avLst/>
          </a:prstGeom>
          <a:solidFill>
            <a:srgbClr val="7F7F7F"/>
          </a:solidFill>
        </p:spPr>
        <p:txBody>
          <a:bodyPr wrap="none" rtlCol="0">
            <a:spAutoFit/>
          </a:bodyPr>
          <a:lstStyle/>
          <a:p>
            <a:r>
              <a:rPr lang="fr-CH" sz="7200">
                <a:solidFill>
                  <a:schemeClr val="bg1"/>
                </a:solidFill>
              </a:rPr>
              <a:t>Your Movement Phase</a:t>
            </a:r>
          </a:p>
        </p:txBody>
      </p:sp>
    </p:spTree>
    <p:extLst>
      <p:ext uri="{BB962C8B-B14F-4D97-AF65-F5344CB8AC3E}">
        <p14:creationId xmlns:p14="http://schemas.microsoft.com/office/powerpoint/2010/main" val="2115893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2481B-AD99-399D-4147-B3278B808945}"/>
            </a:ext>
          </a:extLst>
        </p:cNvPr>
        <p:cNvGrpSpPr/>
        <p:nvPr/>
      </p:nvGrpSpPr>
      <p:grpSpPr>
        <a:xfrm>
          <a:off x="0" y="0"/>
          <a:ext cx="0" cy="0"/>
          <a:chOff x="0" y="0"/>
          <a:chExt cx="0" cy="0"/>
        </a:xfrm>
      </p:grpSpPr>
      <p:pic>
        <p:nvPicPr>
          <p:cNvPr id="34" name="Image 33">
            <a:extLst>
              <a:ext uri="{FF2B5EF4-FFF2-40B4-BE49-F238E27FC236}">
                <a16:creationId xmlns:a16="http://schemas.microsoft.com/office/drawing/2014/main" id="{69CA5969-9DFF-1FC5-C240-07C79856F20D}"/>
              </a:ext>
            </a:extLst>
          </p:cNvPr>
          <p:cNvPicPr>
            <a:picLocks noChangeAspect="1"/>
          </p:cNvPicPr>
          <p:nvPr/>
        </p:nvPicPr>
        <p:blipFill>
          <a:blip r:embed="rId2"/>
          <a:srcRect l="273" t="180" r="273" b="180"/>
          <a:stretch>
            <a:fillRect/>
          </a:stretch>
        </p:blipFill>
        <p:spPr>
          <a:xfrm>
            <a:off x="983273" y="7201807"/>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pic>
        <p:nvPicPr>
          <p:cNvPr id="8" name="Image 7">
            <a:extLst>
              <a:ext uri="{FF2B5EF4-FFF2-40B4-BE49-F238E27FC236}">
                <a16:creationId xmlns:a16="http://schemas.microsoft.com/office/drawing/2014/main" id="{31BE4F0C-9886-6042-B968-0D7E5A0565DF}"/>
              </a:ext>
            </a:extLst>
          </p:cNvPr>
          <p:cNvPicPr>
            <a:picLocks noChangeAspect="1"/>
          </p:cNvPicPr>
          <p:nvPr/>
        </p:nvPicPr>
        <p:blipFill>
          <a:blip r:embed="rId3"/>
          <a:srcRect l="273" t="140" r="273" b="140"/>
          <a:stretch>
            <a:fillRect/>
          </a:stretch>
        </p:blipFill>
        <p:spPr>
          <a:xfrm>
            <a:off x="1335247" y="-3202831"/>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graphicFrame>
        <p:nvGraphicFramePr>
          <p:cNvPr id="12" name="Tableau 11">
            <a:extLst>
              <a:ext uri="{FF2B5EF4-FFF2-40B4-BE49-F238E27FC236}">
                <a16:creationId xmlns:a16="http://schemas.microsoft.com/office/drawing/2014/main" id="{5501ABFB-C548-BE34-253D-874EF31D3769}"/>
              </a:ext>
            </a:extLst>
          </p:cNvPr>
          <p:cNvGraphicFramePr>
            <a:graphicFrameLocks noGrp="1"/>
          </p:cNvGraphicFramePr>
          <p:nvPr>
            <p:extLst>
              <p:ext uri="{D42A27DB-BD31-4B8C-83A1-F6EECF244321}">
                <p14:modId xmlns:p14="http://schemas.microsoft.com/office/powerpoint/2010/main" val="2571032697"/>
              </p:ext>
            </p:extLst>
          </p:nvPr>
        </p:nvGraphicFramePr>
        <p:xfrm>
          <a:off x="-6412106" y="-3202831"/>
          <a:ext cx="7081885" cy="7635751"/>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325152">
                <a:tc>
                  <a:txBody>
                    <a:bodyPr/>
                    <a:lstStyle/>
                    <a:p>
                      <a:pPr algn="ctr"/>
                      <a:r>
                        <a:rPr lang="fr-CH" sz="4800" b="0" i="0" kern="1200">
                          <a:solidFill>
                            <a:schemeClr val="lt1"/>
                          </a:solidFill>
                          <a:effectLst/>
                          <a:latin typeface="+mn-lt"/>
                          <a:ea typeface="+mn-ea"/>
                          <a:cs typeface="+mn-cs"/>
                        </a:rPr>
                        <a:t>Passive</a:t>
                      </a:r>
                      <a:endParaRPr lang="fr-CH" sz="4800"/>
                    </a:p>
                  </a:txBody>
                  <a:tcPr anchor="ctr">
                    <a:solidFill>
                      <a:srgbClr val="B2A04F"/>
                    </a:solidFill>
                  </a:tcPr>
                </a:tc>
                <a:extLst>
                  <a:ext uri="{0D108BD9-81ED-4DB2-BD59-A6C34878D82A}">
                    <a16:rowId xmlns:a16="http://schemas.microsoft.com/office/drawing/2014/main" val="2579638233"/>
                  </a:ext>
                </a:extLst>
              </a:tr>
              <a:tr h="582523">
                <a:tc>
                  <a:txBody>
                    <a:bodyPr/>
                    <a:lstStyle/>
                    <a:p>
                      <a:pPr algn="ctr"/>
                      <a:r>
                        <a:rPr lang="en-US" sz="3200" b="0" i="0" kern="1200">
                          <a:solidFill>
                            <a:schemeClr val="dk1"/>
                          </a:solidFill>
                          <a:effectLst/>
                          <a:latin typeface="+mn-lt"/>
                          <a:ea typeface="+mn-ea"/>
                          <a:cs typeface="+mn-cs"/>
                        </a:rPr>
                        <a:t>Titan of the land</a:t>
                      </a:r>
                    </a:p>
                  </a:txBody>
                  <a:tcPr anchor="ctr">
                    <a:solidFill>
                      <a:srgbClr val="EEE9D6"/>
                    </a:solidFill>
                  </a:tcPr>
                </a:tc>
                <a:extLst>
                  <a:ext uri="{0D108BD9-81ED-4DB2-BD59-A6C34878D82A}">
                    <a16:rowId xmlns:a16="http://schemas.microsoft.com/office/drawing/2014/main" val="1565754256"/>
                  </a:ext>
                </a:extLst>
              </a:tr>
              <a:tr h="5728076">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4000"/>
                        <a:t>This unit counts as a terrain piece for the purpose of picking targets for the </a:t>
                      </a:r>
                      <a:r>
                        <a:rPr lang="en-US" sz="4000" b="1"/>
                        <a:t>Realmshaper Engine</a:t>
                      </a:r>
                      <a:r>
                        <a:rPr lang="en-US" sz="4000"/>
                        <a:t>’s ‘Power Unleashed’ ability. Do not inflict any mortal damage on this unit as part of that ability.</a:t>
                      </a:r>
                      <a:endParaRPr lang="en-US" sz="4000" b="1"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bl>
          </a:graphicData>
        </a:graphic>
      </p:graphicFrame>
      <p:sp>
        <p:nvSpPr>
          <p:cNvPr id="2" name="Rectangle : coins arrondis 1">
            <a:extLst>
              <a:ext uri="{FF2B5EF4-FFF2-40B4-BE49-F238E27FC236}">
                <a16:creationId xmlns:a16="http://schemas.microsoft.com/office/drawing/2014/main" id="{67DF710B-9B2B-24EB-CB58-61D4DEF23766}"/>
              </a:ext>
            </a:extLst>
          </p:cNvPr>
          <p:cNvSpPr/>
          <p:nvPr/>
        </p:nvSpPr>
        <p:spPr>
          <a:xfrm>
            <a:off x="-6412106" y="-3202830"/>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4" name="Rectangle : coins arrondis 23">
            <a:extLst>
              <a:ext uri="{FF2B5EF4-FFF2-40B4-BE49-F238E27FC236}">
                <a16:creationId xmlns:a16="http://schemas.microsoft.com/office/drawing/2014/main" id="{4EC61886-A6A6-52AA-F5F8-EC847E951D7C}"/>
              </a:ext>
            </a:extLst>
          </p:cNvPr>
          <p:cNvSpPr/>
          <p:nvPr/>
        </p:nvSpPr>
        <p:spPr>
          <a:xfrm>
            <a:off x="1335247" y="-3202831"/>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a:extLst>
              <a:ext uri="{FF2B5EF4-FFF2-40B4-BE49-F238E27FC236}">
                <a16:creationId xmlns:a16="http://schemas.microsoft.com/office/drawing/2014/main" id="{0133F0C8-70D1-D38A-6157-823DEF3CBDAB}"/>
              </a:ext>
            </a:extLst>
          </p:cNvPr>
          <p:cNvPicPr>
            <a:picLocks noChangeAspect="1"/>
          </p:cNvPicPr>
          <p:nvPr/>
        </p:nvPicPr>
        <p:blipFill>
          <a:blip r:embed="rId4"/>
          <a:stretch>
            <a:fillRect/>
          </a:stretch>
        </p:blipFill>
        <p:spPr>
          <a:xfrm>
            <a:off x="-5746638" y="-3017969"/>
            <a:ext cx="1002881" cy="942465"/>
          </a:xfrm>
          <a:prstGeom prst="rect">
            <a:avLst/>
          </a:prstGeom>
        </p:spPr>
      </p:pic>
      <p:graphicFrame>
        <p:nvGraphicFramePr>
          <p:cNvPr id="9" name="Tableau 8">
            <a:extLst>
              <a:ext uri="{FF2B5EF4-FFF2-40B4-BE49-F238E27FC236}">
                <a16:creationId xmlns:a16="http://schemas.microsoft.com/office/drawing/2014/main" id="{249933BD-3104-6233-080D-E6877E52F99F}"/>
              </a:ext>
            </a:extLst>
          </p:cNvPr>
          <p:cNvGraphicFramePr>
            <a:graphicFrameLocks noGrp="1"/>
          </p:cNvGraphicFramePr>
          <p:nvPr>
            <p:extLst>
              <p:ext uri="{D42A27DB-BD31-4B8C-83A1-F6EECF244321}">
                <p14:modId xmlns:p14="http://schemas.microsoft.com/office/powerpoint/2010/main" val="3604523610"/>
              </p:ext>
            </p:extLst>
          </p:nvPr>
        </p:nvGraphicFramePr>
        <p:xfrm>
          <a:off x="-7675551" y="7946698"/>
          <a:ext cx="7081885" cy="7635751"/>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325152">
                <a:tc>
                  <a:txBody>
                    <a:bodyPr/>
                    <a:lstStyle/>
                    <a:p>
                      <a:pPr algn="ctr"/>
                      <a:r>
                        <a:rPr lang="fr-CH" sz="4800" b="0" i="0" kern="1200">
                          <a:solidFill>
                            <a:schemeClr val="lt1"/>
                          </a:solidFill>
                          <a:effectLst/>
                          <a:latin typeface="+mn-lt"/>
                          <a:ea typeface="+mn-ea"/>
                          <a:cs typeface="+mn-cs"/>
                        </a:rPr>
                        <a:t>Passive</a:t>
                      </a:r>
                      <a:endParaRPr lang="fr-CH" sz="4800"/>
                    </a:p>
                  </a:txBody>
                  <a:tcPr anchor="ctr">
                    <a:solidFill>
                      <a:srgbClr val="882024"/>
                    </a:solidFill>
                  </a:tcPr>
                </a:tc>
                <a:extLst>
                  <a:ext uri="{0D108BD9-81ED-4DB2-BD59-A6C34878D82A}">
                    <a16:rowId xmlns:a16="http://schemas.microsoft.com/office/drawing/2014/main" val="2579638233"/>
                  </a:ext>
                </a:extLst>
              </a:tr>
              <a:tr h="582523">
                <a:tc>
                  <a:txBody>
                    <a:bodyPr/>
                    <a:lstStyle/>
                    <a:p>
                      <a:pPr algn="ctr"/>
                      <a:r>
                        <a:rPr lang="en-US" sz="3200" b="0" i="0" kern="1200">
                          <a:solidFill>
                            <a:schemeClr val="dk1"/>
                          </a:solidFill>
                          <a:effectLst/>
                          <a:latin typeface="+mn-lt"/>
                          <a:ea typeface="+mn-ea"/>
                          <a:cs typeface="+mn-cs"/>
                        </a:rPr>
                        <a:t>Ancient Defender</a:t>
                      </a:r>
                    </a:p>
                  </a:txBody>
                  <a:tcPr anchor="ctr">
                    <a:solidFill>
                      <a:srgbClr val="EEE9D6"/>
                    </a:solidFill>
                  </a:tcPr>
                </a:tc>
                <a:extLst>
                  <a:ext uri="{0D108BD9-81ED-4DB2-BD59-A6C34878D82A}">
                    <a16:rowId xmlns:a16="http://schemas.microsoft.com/office/drawing/2014/main" val="1565754256"/>
                  </a:ext>
                </a:extLst>
              </a:tr>
              <a:tr h="5728076">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4000" b="0" i="0" kern="1200">
                          <a:solidFill>
                            <a:schemeClr val="tx1"/>
                          </a:solidFill>
                          <a:effectLst/>
                          <a:latin typeface="+mn-lt"/>
                          <a:ea typeface="+mn-ea"/>
                          <a:cs typeface="+mn-cs"/>
                        </a:rPr>
                        <a:t>Add 1 to hit rolls for attacks made by this unit’s </a:t>
                      </a:r>
                      <a:r>
                        <a:rPr lang="en-US" sz="4000" b="1" i="0" kern="1200">
                          <a:solidFill>
                            <a:schemeClr val="tx1"/>
                          </a:solidFill>
                          <a:effectLst/>
                          <a:latin typeface="+mn-lt"/>
                          <a:ea typeface="+mn-ea"/>
                          <a:cs typeface="+mn-cs"/>
                        </a:rPr>
                        <a:t>Companion</a:t>
                      </a:r>
                      <a:r>
                        <a:rPr lang="en-US" sz="4000" b="0" i="0" kern="1200">
                          <a:solidFill>
                            <a:schemeClr val="tx1"/>
                          </a:solidFill>
                          <a:effectLst/>
                          <a:latin typeface="+mn-lt"/>
                          <a:ea typeface="+mn-ea"/>
                          <a:cs typeface="+mn-cs"/>
                        </a:rPr>
                        <a:t> weapons.</a:t>
                      </a:r>
                    </a:p>
                  </a:txBody>
                  <a:tcPr anchor="ctr">
                    <a:solidFill>
                      <a:srgbClr val="DAD0A6"/>
                    </a:solidFill>
                  </a:tcPr>
                </a:tc>
                <a:extLst>
                  <a:ext uri="{0D108BD9-81ED-4DB2-BD59-A6C34878D82A}">
                    <a16:rowId xmlns:a16="http://schemas.microsoft.com/office/drawing/2014/main" val="124102521"/>
                  </a:ext>
                </a:extLst>
              </a:tr>
            </a:tbl>
          </a:graphicData>
        </a:graphic>
      </p:graphicFrame>
      <p:pic>
        <p:nvPicPr>
          <p:cNvPr id="11" name="Image 10">
            <a:extLst>
              <a:ext uri="{FF2B5EF4-FFF2-40B4-BE49-F238E27FC236}">
                <a16:creationId xmlns:a16="http://schemas.microsoft.com/office/drawing/2014/main" id="{6DF2EC61-7F29-DC04-33C9-347BDD3B4549}"/>
              </a:ext>
            </a:extLst>
          </p:cNvPr>
          <p:cNvPicPr>
            <a:picLocks noChangeAspect="1"/>
          </p:cNvPicPr>
          <p:nvPr/>
        </p:nvPicPr>
        <p:blipFill>
          <a:blip r:embed="rId5"/>
          <a:stretch>
            <a:fillRect/>
          </a:stretch>
        </p:blipFill>
        <p:spPr>
          <a:xfrm>
            <a:off x="-1877429" y="8294946"/>
            <a:ext cx="603523" cy="621674"/>
          </a:xfrm>
          <a:prstGeom prst="rect">
            <a:avLst/>
          </a:prstGeom>
        </p:spPr>
      </p:pic>
      <p:pic>
        <p:nvPicPr>
          <p:cNvPr id="15" name="Image 14">
            <a:extLst>
              <a:ext uri="{FF2B5EF4-FFF2-40B4-BE49-F238E27FC236}">
                <a16:creationId xmlns:a16="http://schemas.microsoft.com/office/drawing/2014/main" id="{737898AE-CCA7-5CC7-8142-3796935A7DCD}"/>
              </a:ext>
            </a:extLst>
          </p:cNvPr>
          <p:cNvPicPr>
            <a:picLocks noChangeAspect="1"/>
          </p:cNvPicPr>
          <p:nvPr/>
        </p:nvPicPr>
        <p:blipFill>
          <a:blip r:embed="rId4"/>
          <a:stretch>
            <a:fillRect/>
          </a:stretch>
        </p:blipFill>
        <p:spPr>
          <a:xfrm>
            <a:off x="6440446" y="-3017969"/>
            <a:ext cx="1002881" cy="942465"/>
          </a:xfrm>
          <a:prstGeom prst="rect">
            <a:avLst/>
          </a:prstGeom>
        </p:spPr>
      </p:pic>
      <p:pic>
        <p:nvPicPr>
          <p:cNvPr id="26" name="Image 25">
            <a:extLst>
              <a:ext uri="{FF2B5EF4-FFF2-40B4-BE49-F238E27FC236}">
                <a16:creationId xmlns:a16="http://schemas.microsoft.com/office/drawing/2014/main" id="{9880829D-B8BE-1DCE-F18B-9463827D64B0}"/>
              </a:ext>
            </a:extLst>
          </p:cNvPr>
          <p:cNvPicPr>
            <a:picLocks noChangeAspect="1"/>
          </p:cNvPicPr>
          <p:nvPr/>
        </p:nvPicPr>
        <p:blipFill>
          <a:blip r:embed="rId6"/>
          <a:srcRect l="273" t="180" r="273" b="180"/>
          <a:stretch>
            <a:fillRect/>
          </a:stretch>
        </p:blipFill>
        <p:spPr>
          <a:xfrm>
            <a:off x="11430000" y="-3202831"/>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27" name="Rectangle : coins arrondis 26">
            <a:extLst>
              <a:ext uri="{FF2B5EF4-FFF2-40B4-BE49-F238E27FC236}">
                <a16:creationId xmlns:a16="http://schemas.microsoft.com/office/drawing/2014/main" id="{4FC71F53-9A5D-42D1-CED5-3952DEE1B51B}"/>
              </a:ext>
            </a:extLst>
          </p:cNvPr>
          <p:cNvSpPr/>
          <p:nvPr/>
        </p:nvSpPr>
        <p:spPr>
          <a:xfrm>
            <a:off x="11430000" y="-3202831"/>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1" name="Rectangle : coins arrondis 30">
            <a:extLst>
              <a:ext uri="{FF2B5EF4-FFF2-40B4-BE49-F238E27FC236}">
                <a16:creationId xmlns:a16="http://schemas.microsoft.com/office/drawing/2014/main" id="{B4E22686-D1CD-FD91-4658-7502FB1E0588}"/>
              </a:ext>
            </a:extLst>
          </p:cNvPr>
          <p:cNvSpPr/>
          <p:nvPr/>
        </p:nvSpPr>
        <p:spPr>
          <a:xfrm>
            <a:off x="983273" y="7201807"/>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4197376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au 11">
            <a:extLst>
              <a:ext uri="{FF2B5EF4-FFF2-40B4-BE49-F238E27FC236}">
                <a16:creationId xmlns:a16="http://schemas.microsoft.com/office/drawing/2014/main" id="{C556FA74-FA10-23B2-1F97-65432A402544}"/>
              </a:ext>
            </a:extLst>
          </p:cNvPr>
          <p:cNvGraphicFramePr>
            <a:graphicFrameLocks noGrp="1"/>
          </p:cNvGraphicFramePr>
          <p:nvPr>
            <p:extLst>
              <p:ext uri="{D42A27DB-BD31-4B8C-83A1-F6EECF244321}">
                <p14:modId xmlns:p14="http://schemas.microsoft.com/office/powerpoint/2010/main" val="2674617438"/>
              </p:ext>
            </p:extLst>
          </p:nvPr>
        </p:nvGraphicFramePr>
        <p:xfrm>
          <a:off x="-4878274" y="425273"/>
          <a:ext cx="7081885" cy="7635751"/>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325152">
                <a:tc>
                  <a:txBody>
                    <a:bodyPr/>
                    <a:lstStyle/>
                    <a:p>
                      <a:pPr algn="ctr"/>
                      <a:r>
                        <a:rPr lang="fr-CH" sz="4800" b="0" i="0" kern="1200">
                          <a:solidFill>
                            <a:schemeClr val="lt1"/>
                          </a:solidFill>
                          <a:effectLst/>
                          <a:latin typeface="+mn-lt"/>
                          <a:ea typeface="+mn-ea"/>
                          <a:cs typeface="+mn-cs"/>
                        </a:rPr>
                        <a:t>Your Hero Phase</a:t>
                      </a:r>
                      <a:endParaRPr lang="fr-CH" sz="4800"/>
                    </a:p>
                  </a:txBody>
                  <a:tcPr anchor="ctr">
                    <a:solidFill>
                      <a:srgbClr val="B2A04F"/>
                    </a:solidFill>
                  </a:tcPr>
                </a:tc>
                <a:extLst>
                  <a:ext uri="{0D108BD9-81ED-4DB2-BD59-A6C34878D82A}">
                    <a16:rowId xmlns:a16="http://schemas.microsoft.com/office/drawing/2014/main" val="2579638233"/>
                  </a:ext>
                </a:extLst>
              </a:tr>
              <a:tr h="582523">
                <a:tc>
                  <a:txBody>
                    <a:bodyPr/>
                    <a:lstStyle/>
                    <a:p>
                      <a:pPr algn="ctr"/>
                      <a:r>
                        <a:rPr lang="en-US" sz="3200" b="0" i="0" kern="1200">
                          <a:solidFill>
                            <a:schemeClr val="dk1"/>
                          </a:solidFill>
                          <a:effectLst/>
                          <a:latin typeface="+mn-lt"/>
                          <a:ea typeface="+mn-ea"/>
                          <a:cs typeface="+mn-cs"/>
                        </a:rPr>
                        <a:t>Light of Chotec</a:t>
                      </a:r>
                    </a:p>
                  </a:txBody>
                  <a:tcPr anchor="ctr">
                    <a:solidFill>
                      <a:srgbClr val="EEE9D6"/>
                    </a:solidFill>
                  </a:tcPr>
                </a:tc>
                <a:extLst>
                  <a:ext uri="{0D108BD9-81ED-4DB2-BD59-A6C34878D82A}">
                    <a16:rowId xmlns:a16="http://schemas.microsoft.com/office/drawing/2014/main" val="1565754256"/>
                  </a:ext>
                </a:extLst>
              </a:tr>
              <a:tr h="2564810">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Pick a friendly </a:t>
                      </a:r>
                      <a:r>
                        <a:rPr lang="en-US" sz="3200" b="1"/>
                        <a:t>SERAPHON</a:t>
                      </a:r>
                      <a:r>
                        <a:rPr lang="en-US" sz="3200"/>
                        <a:t> </a:t>
                      </a:r>
                      <a:r>
                        <a:rPr lang="en-US" sz="3200" b="1"/>
                        <a:t>WIZARD</a:t>
                      </a:r>
                      <a:r>
                        <a:rPr lang="en-US" sz="3200"/>
                        <a:t> to cast this spell, pick a visible friendly </a:t>
                      </a:r>
                      <a:r>
                        <a:rPr lang="en-US" sz="3200" b="1"/>
                        <a:t>SERAPHON</a:t>
                      </a:r>
                      <a:r>
                        <a:rPr lang="en-US" sz="3200"/>
                        <a:t> unit wholly within 12" of them to be the target, then make a casting roll of 2D6.</a:t>
                      </a:r>
                      <a:endParaRPr lang="en-US" sz="3200" b="0"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2564810">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Roll a number of dice equal to the number of damage points the target has. For each 4+, </a:t>
                      </a:r>
                      <a:r>
                        <a:rPr lang="en-US" sz="3200" b="1"/>
                        <a:t>Heal (1) </a:t>
                      </a:r>
                      <a:r>
                        <a:rPr lang="en-US" sz="3200"/>
                        <a:t>the target.</a:t>
                      </a:r>
                      <a:endParaRPr lang="en-US" sz="32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598456">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Keywords : </a:t>
                      </a:r>
                      <a:r>
                        <a:rPr lang="en-US" sz="3200" b="1" i="0" kern="1200" dirty="0">
                          <a:solidFill>
                            <a:schemeClr val="dk1"/>
                          </a:solidFill>
                          <a:effectLst/>
                          <a:latin typeface="+mn-lt"/>
                          <a:ea typeface="+mn-ea"/>
                          <a:cs typeface="+mn-cs"/>
                        </a:rPr>
                        <a:t>Spell</a:t>
                      </a:r>
                      <a:r>
                        <a:rPr lang="en-US" sz="3200" b="0" i="0" kern="1200" dirty="0">
                          <a:solidFill>
                            <a:schemeClr val="dk1"/>
                          </a:solidFill>
                          <a:effectLst/>
                          <a:latin typeface="+mn-lt"/>
                          <a:ea typeface="+mn-ea"/>
                          <a:cs typeface="+mn-cs"/>
                        </a:rPr>
                        <a:t>, </a:t>
                      </a:r>
                      <a:r>
                        <a:rPr lang="en-US" sz="3200" b="1" i="0" kern="1200" dirty="0">
                          <a:solidFill>
                            <a:schemeClr val="dk1"/>
                          </a:solidFill>
                          <a:effectLst/>
                          <a:latin typeface="+mn-lt"/>
                          <a:ea typeface="+mn-ea"/>
                          <a:cs typeface="+mn-cs"/>
                        </a:rPr>
                        <a:t>Unlimited</a:t>
                      </a:r>
                    </a:p>
                  </a:txBody>
                  <a:tcPr>
                    <a:solidFill>
                      <a:srgbClr val="DAD0A6"/>
                    </a:solidFill>
                  </a:tcPr>
                </a:tc>
                <a:extLst>
                  <a:ext uri="{0D108BD9-81ED-4DB2-BD59-A6C34878D82A}">
                    <a16:rowId xmlns:a16="http://schemas.microsoft.com/office/drawing/2014/main" val="3393831118"/>
                  </a:ext>
                </a:extLst>
              </a:tr>
            </a:tbl>
          </a:graphicData>
        </a:graphic>
      </p:graphicFrame>
      <p:sp>
        <p:nvSpPr>
          <p:cNvPr id="2" name="Rectangle : coins arrondis 1">
            <a:extLst>
              <a:ext uri="{FF2B5EF4-FFF2-40B4-BE49-F238E27FC236}">
                <a16:creationId xmlns:a16="http://schemas.microsoft.com/office/drawing/2014/main" id="{13568571-9C21-D41E-366B-A529B9D33143}"/>
              </a:ext>
            </a:extLst>
          </p:cNvPr>
          <p:cNvSpPr/>
          <p:nvPr/>
        </p:nvSpPr>
        <p:spPr>
          <a:xfrm>
            <a:off x="-4878274" y="425274"/>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graphicFrame>
        <p:nvGraphicFramePr>
          <p:cNvPr id="7" name="Tableau 6">
            <a:extLst>
              <a:ext uri="{FF2B5EF4-FFF2-40B4-BE49-F238E27FC236}">
                <a16:creationId xmlns:a16="http://schemas.microsoft.com/office/drawing/2014/main" id="{4EBB03F8-7A71-F828-2DE7-C666BE28FB1A}"/>
              </a:ext>
            </a:extLst>
          </p:cNvPr>
          <p:cNvGraphicFramePr>
            <a:graphicFrameLocks noGrp="1"/>
          </p:cNvGraphicFramePr>
          <p:nvPr>
            <p:extLst>
              <p:ext uri="{D42A27DB-BD31-4B8C-83A1-F6EECF244321}">
                <p14:modId xmlns:p14="http://schemas.microsoft.com/office/powerpoint/2010/main" val="2520326747"/>
              </p:ext>
            </p:extLst>
          </p:nvPr>
        </p:nvGraphicFramePr>
        <p:xfrm>
          <a:off x="9033668" y="8675546"/>
          <a:ext cx="7081885" cy="7648188"/>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234747">
                <a:tc>
                  <a:txBody>
                    <a:bodyPr/>
                    <a:lstStyle/>
                    <a:p>
                      <a:pPr algn="ctr"/>
                      <a:r>
                        <a:rPr lang="fr-CH" sz="4400" b="0" i="0" kern="1200">
                          <a:solidFill>
                            <a:schemeClr val="lt1"/>
                          </a:solidFill>
                          <a:effectLst/>
                          <a:latin typeface="+mn-lt"/>
                          <a:ea typeface="+mn-ea"/>
                          <a:cs typeface="+mn-cs"/>
                        </a:rPr>
                        <a:t>Your </a:t>
                      </a:r>
                      <a:r>
                        <a:rPr lang="fr-CH" sz="4800" b="0" i="0" kern="1200">
                          <a:solidFill>
                            <a:schemeClr val="lt1"/>
                          </a:solidFill>
                          <a:effectLst/>
                          <a:latin typeface="+mn-lt"/>
                          <a:ea typeface="+mn-ea"/>
                          <a:cs typeface="+mn-cs"/>
                        </a:rPr>
                        <a:t>Hero</a:t>
                      </a:r>
                      <a:r>
                        <a:rPr lang="fr-CH" sz="4400" b="0" i="0" kern="1200">
                          <a:solidFill>
                            <a:schemeClr val="lt1"/>
                          </a:solidFill>
                          <a:effectLst/>
                          <a:latin typeface="+mn-lt"/>
                          <a:ea typeface="+mn-ea"/>
                          <a:cs typeface="+mn-cs"/>
                        </a:rPr>
                        <a:t> Phase</a:t>
                      </a:r>
                      <a:endParaRPr lang="fr-CH" sz="4400"/>
                    </a:p>
                  </a:txBody>
                  <a:tcPr anchor="ctr">
                    <a:solidFill>
                      <a:srgbClr val="B2A04F"/>
                    </a:solidFill>
                  </a:tcPr>
                </a:tc>
                <a:extLst>
                  <a:ext uri="{0D108BD9-81ED-4DB2-BD59-A6C34878D82A}">
                    <a16:rowId xmlns:a16="http://schemas.microsoft.com/office/drawing/2014/main" val="2579638233"/>
                  </a:ext>
                </a:extLst>
              </a:tr>
              <a:tr h="566682">
                <a:tc>
                  <a:txBody>
                    <a:bodyPr/>
                    <a:lstStyle/>
                    <a:p>
                      <a:pPr algn="ctr"/>
                      <a:r>
                        <a:rPr lang="en-US" sz="3200" b="0" i="0" kern="1200">
                          <a:solidFill>
                            <a:schemeClr val="dk1"/>
                          </a:solidFill>
                          <a:effectLst/>
                          <a:latin typeface="+mn-lt"/>
                          <a:ea typeface="+mn-ea"/>
                          <a:cs typeface="+mn-cs"/>
                        </a:rPr>
                        <a:t>The Earth Trembles</a:t>
                      </a:r>
                    </a:p>
                  </a:txBody>
                  <a:tcPr anchor="ctr">
                    <a:solidFill>
                      <a:srgbClr val="EEE9D6"/>
                    </a:solidFill>
                  </a:tcPr>
                </a:tc>
                <a:extLst>
                  <a:ext uri="{0D108BD9-81ED-4DB2-BD59-A6C34878D82A}">
                    <a16:rowId xmlns:a16="http://schemas.microsoft.com/office/drawing/2014/main" val="1565754256"/>
                  </a:ext>
                </a:extLst>
              </a:tr>
              <a:tr h="2494437">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2800"/>
                        <a:t>Pick a friendly </a:t>
                      </a:r>
                      <a:r>
                        <a:rPr lang="en-US" sz="2800" b="1"/>
                        <a:t>SERAPHON WIZARD</a:t>
                      </a:r>
                      <a:r>
                        <a:rPr lang="en-US" sz="2800"/>
                        <a:t> to cast this spell, pick a point on the battlefield within 18" of them to be the target point, then make a casting roll of 2D6.</a:t>
                      </a:r>
                      <a:endParaRPr lang="en-US" sz="2800" b="0"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2757850">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2800"/>
                        <a:t>Draw a line between the target point and the the caster. Roll a D3 for each unit (friendly and enemy) that has models passed across by this line. On a 2+, inflict an amount of mortal damage on that unit equal to the roll.</a:t>
                      </a:r>
                      <a:endParaRPr lang="en-US" sz="28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582034">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b="0" i="0" kern="1200">
                          <a:solidFill>
                            <a:schemeClr val="dk1"/>
                          </a:solidFill>
                          <a:effectLst/>
                          <a:latin typeface="+mn-lt"/>
                          <a:ea typeface="+mn-ea"/>
                          <a:cs typeface="+mn-cs"/>
                        </a:rPr>
                        <a:t>Keywords : </a:t>
                      </a:r>
                      <a:r>
                        <a:rPr lang="en-US" sz="3200" b="1" i="0" kern="1200">
                          <a:solidFill>
                            <a:schemeClr val="dk1"/>
                          </a:solidFill>
                          <a:effectLst/>
                          <a:latin typeface="+mn-lt"/>
                          <a:ea typeface="+mn-ea"/>
                          <a:cs typeface="+mn-cs"/>
                        </a:rPr>
                        <a:t>Spell</a:t>
                      </a:r>
                    </a:p>
                  </a:txBody>
                  <a:tcPr>
                    <a:solidFill>
                      <a:srgbClr val="DAD0A6"/>
                    </a:solidFill>
                  </a:tcPr>
                </a:tc>
                <a:extLst>
                  <a:ext uri="{0D108BD9-81ED-4DB2-BD59-A6C34878D82A}">
                    <a16:rowId xmlns:a16="http://schemas.microsoft.com/office/drawing/2014/main" val="3393831118"/>
                  </a:ext>
                </a:extLst>
              </a:tr>
            </a:tbl>
          </a:graphicData>
        </a:graphic>
      </p:graphicFrame>
      <p:sp>
        <p:nvSpPr>
          <p:cNvPr id="13" name="Ellipse 12">
            <a:extLst>
              <a:ext uri="{FF2B5EF4-FFF2-40B4-BE49-F238E27FC236}">
                <a16:creationId xmlns:a16="http://schemas.microsoft.com/office/drawing/2014/main" id="{246BCEF5-5C01-16EA-90AF-E5E12C353455}"/>
              </a:ext>
            </a:extLst>
          </p:cNvPr>
          <p:cNvSpPr/>
          <p:nvPr/>
        </p:nvSpPr>
        <p:spPr>
          <a:xfrm>
            <a:off x="835465" y="644512"/>
            <a:ext cx="935528" cy="936000"/>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6600"/>
              <a:t>6</a:t>
            </a:r>
          </a:p>
        </p:txBody>
      </p:sp>
      <p:graphicFrame>
        <p:nvGraphicFramePr>
          <p:cNvPr id="14" name="Tableau 13">
            <a:extLst>
              <a:ext uri="{FF2B5EF4-FFF2-40B4-BE49-F238E27FC236}">
                <a16:creationId xmlns:a16="http://schemas.microsoft.com/office/drawing/2014/main" id="{B098D065-4557-7A70-4AB2-03AD4ED1D408}"/>
              </a:ext>
            </a:extLst>
          </p:cNvPr>
          <p:cNvGraphicFramePr>
            <a:graphicFrameLocks noGrp="1"/>
          </p:cNvGraphicFramePr>
          <p:nvPr>
            <p:extLst>
              <p:ext uri="{D42A27DB-BD31-4B8C-83A1-F6EECF244321}">
                <p14:modId xmlns:p14="http://schemas.microsoft.com/office/powerpoint/2010/main" val="1902843904"/>
              </p:ext>
            </p:extLst>
          </p:nvPr>
        </p:nvGraphicFramePr>
        <p:xfrm>
          <a:off x="143670" y="8175710"/>
          <a:ext cx="7081885" cy="7635750"/>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325434">
                <a:tc>
                  <a:txBody>
                    <a:bodyPr/>
                    <a:lstStyle/>
                    <a:p>
                      <a:pPr algn="ctr"/>
                      <a:r>
                        <a:rPr lang="fr-CH" sz="4800" b="0" i="0" kern="1200">
                          <a:solidFill>
                            <a:schemeClr val="lt1"/>
                          </a:solidFill>
                          <a:effectLst/>
                          <a:latin typeface="+mn-lt"/>
                          <a:ea typeface="+mn-ea"/>
                          <a:cs typeface="+mn-cs"/>
                        </a:rPr>
                        <a:t>Your Hero Phase</a:t>
                      </a:r>
                      <a:endParaRPr lang="fr-CH" sz="4800"/>
                    </a:p>
                  </a:txBody>
                  <a:tcPr anchor="ctr">
                    <a:solidFill>
                      <a:srgbClr val="B2A04F"/>
                    </a:solidFill>
                  </a:tcPr>
                </a:tc>
                <a:extLst>
                  <a:ext uri="{0D108BD9-81ED-4DB2-BD59-A6C34878D82A}">
                    <a16:rowId xmlns:a16="http://schemas.microsoft.com/office/drawing/2014/main" val="2579638233"/>
                  </a:ext>
                </a:extLst>
              </a:tr>
              <a:tr h="581018">
                <a:tc>
                  <a:txBody>
                    <a:bodyPr/>
                    <a:lstStyle/>
                    <a:p>
                      <a:pPr algn="ctr"/>
                      <a:r>
                        <a:rPr lang="en-US" sz="3200" b="0" i="0" kern="1200">
                          <a:solidFill>
                            <a:schemeClr val="dk1"/>
                          </a:solidFill>
                          <a:effectLst/>
                          <a:latin typeface="+mn-lt"/>
                          <a:ea typeface="+mn-ea"/>
                          <a:cs typeface="+mn-cs"/>
                        </a:rPr>
                        <a:t>Empowered Celestite</a:t>
                      </a:r>
                    </a:p>
                  </a:txBody>
                  <a:tcPr anchor="ctr">
                    <a:solidFill>
                      <a:srgbClr val="EEE9D6"/>
                    </a:solidFill>
                  </a:tcPr>
                </a:tc>
                <a:extLst>
                  <a:ext uri="{0D108BD9-81ED-4DB2-BD59-A6C34878D82A}">
                    <a16:rowId xmlns:a16="http://schemas.microsoft.com/office/drawing/2014/main" val="1565754256"/>
                  </a:ext>
                </a:extLst>
              </a:tr>
              <a:tr h="2565357">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Pick a friendly </a:t>
                      </a:r>
                      <a:r>
                        <a:rPr lang="en-US" sz="3200" b="1"/>
                        <a:t>SERAPHON</a:t>
                      </a:r>
                      <a:r>
                        <a:rPr lang="en-US" sz="3200"/>
                        <a:t> </a:t>
                      </a:r>
                      <a:r>
                        <a:rPr lang="en-US" sz="3200" b="1"/>
                        <a:t>WIZARD</a:t>
                      </a:r>
                      <a:r>
                        <a:rPr lang="en-US" sz="3200"/>
                        <a:t> to cast this spell, pick a visible friendly </a:t>
                      </a:r>
                      <a:r>
                        <a:rPr lang="en-US" sz="3200" b="1"/>
                        <a:t>SAURUS</a:t>
                      </a:r>
                      <a:r>
                        <a:rPr lang="en-US" sz="3200"/>
                        <a:t> unit wholly within 12" of them to be the target, then make a casting roll of 2D6.</a:t>
                      </a:r>
                      <a:endParaRPr lang="en-US" sz="3200" b="0"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2565357">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Add 1 to the Rend characteristic of the target’s melee weapons for the rest of the turn.</a:t>
                      </a:r>
                      <a:endParaRPr lang="en-US" sz="32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598584">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b="0" i="0" kern="1200">
                          <a:solidFill>
                            <a:schemeClr val="dk1"/>
                          </a:solidFill>
                          <a:effectLst/>
                          <a:latin typeface="+mn-lt"/>
                          <a:ea typeface="+mn-ea"/>
                          <a:cs typeface="+mn-cs"/>
                        </a:rPr>
                        <a:t>Keywords : </a:t>
                      </a:r>
                      <a:r>
                        <a:rPr lang="en-US" sz="3200" b="1" i="0" kern="1200">
                          <a:solidFill>
                            <a:schemeClr val="dk1"/>
                          </a:solidFill>
                          <a:effectLst/>
                          <a:latin typeface="+mn-lt"/>
                          <a:ea typeface="+mn-ea"/>
                          <a:cs typeface="+mn-cs"/>
                        </a:rPr>
                        <a:t>Spell</a:t>
                      </a:r>
                    </a:p>
                  </a:txBody>
                  <a:tcPr>
                    <a:solidFill>
                      <a:srgbClr val="DAD0A6"/>
                    </a:solidFill>
                  </a:tcPr>
                </a:tc>
                <a:extLst>
                  <a:ext uri="{0D108BD9-81ED-4DB2-BD59-A6C34878D82A}">
                    <a16:rowId xmlns:a16="http://schemas.microsoft.com/office/drawing/2014/main" val="3393831118"/>
                  </a:ext>
                </a:extLst>
              </a:tr>
            </a:tbl>
          </a:graphicData>
        </a:graphic>
      </p:graphicFrame>
      <p:pic>
        <p:nvPicPr>
          <p:cNvPr id="16" name="Image 15">
            <a:extLst>
              <a:ext uri="{FF2B5EF4-FFF2-40B4-BE49-F238E27FC236}">
                <a16:creationId xmlns:a16="http://schemas.microsoft.com/office/drawing/2014/main" id="{05F8CA8C-403F-22D5-5F72-643A640BBFB7}"/>
              </a:ext>
            </a:extLst>
          </p:cNvPr>
          <p:cNvPicPr>
            <a:picLocks noChangeAspect="1"/>
          </p:cNvPicPr>
          <p:nvPr/>
        </p:nvPicPr>
        <p:blipFill>
          <a:blip r:embed="rId2"/>
          <a:stretch>
            <a:fillRect/>
          </a:stretch>
        </p:blipFill>
        <p:spPr>
          <a:xfrm>
            <a:off x="9474378" y="9079567"/>
            <a:ext cx="603523" cy="579227"/>
          </a:xfrm>
          <a:prstGeom prst="rect">
            <a:avLst/>
          </a:prstGeom>
        </p:spPr>
      </p:pic>
      <p:pic>
        <p:nvPicPr>
          <p:cNvPr id="18" name="Image 17">
            <a:extLst>
              <a:ext uri="{FF2B5EF4-FFF2-40B4-BE49-F238E27FC236}">
                <a16:creationId xmlns:a16="http://schemas.microsoft.com/office/drawing/2014/main" id="{AD652598-C6AB-7B11-1FED-2388E9BA1E75}"/>
              </a:ext>
            </a:extLst>
          </p:cNvPr>
          <p:cNvPicPr>
            <a:picLocks noChangeAspect="1"/>
          </p:cNvPicPr>
          <p:nvPr/>
        </p:nvPicPr>
        <p:blipFill>
          <a:blip r:embed="rId2"/>
          <a:stretch>
            <a:fillRect/>
          </a:stretch>
        </p:blipFill>
        <p:spPr>
          <a:xfrm>
            <a:off x="595383" y="8531172"/>
            <a:ext cx="603523" cy="621674"/>
          </a:xfrm>
          <a:prstGeom prst="rect">
            <a:avLst/>
          </a:prstGeom>
        </p:spPr>
      </p:pic>
      <p:pic>
        <p:nvPicPr>
          <p:cNvPr id="19" name="Image 18">
            <a:extLst>
              <a:ext uri="{FF2B5EF4-FFF2-40B4-BE49-F238E27FC236}">
                <a16:creationId xmlns:a16="http://schemas.microsoft.com/office/drawing/2014/main" id="{AF123ECC-12F3-F5DD-E657-B4F78D05F0B8}"/>
              </a:ext>
            </a:extLst>
          </p:cNvPr>
          <p:cNvPicPr>
            <a:picLocks noChangeAspect="1"/>
          </p:cNvPicPr>
          <p:nvPr/>
        </p:nvPicPr>
        <p:blipFill>
          <a:blip r:embed="rId3"/>
          <a:stretch>
            <a:fillRect/>
          </a:stretch>
        </p:blipFill>
        <p:spPr>
          <a:xfrm>
            <a:off x="-4322194" y="801675"/>
            <a:ext cx="529084" cy="621673"/>
          </a:xfrm>
          <a:prstGeom prst="rect">
            <a:avLst/>
          </a:prstGeom>
        </p:spPr>
      </p:pic>
      <p:sp>
        <p:nvSpPr>
          <p:cNvPr id="23" name="Ellipse 22">
            <a:extLst>
              <a:ext uri="{FF2B5EF4-FFF2-40B4-BE49-F238E27FC236}">
                <a16:creationId xmlns:a16="http://schemas.microsoft.com/office/drawing/2014/main" id="{3178E710-721F-BEDA-73CD-90AF932A91E3}"/>
              </a:ext>
            </a:extLst>
          </p:cNvPr>
          <p:cNvSpPr/>
          <p:nvPr/>
        </p:nvSpPr>
        <p:spPr>
          <a:xfrm>
            <a:off x="6021298" y="8397631"/>
            <a:ext cx="900000" cy="900000"/>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6600"/>
              <a:t>7</a:t>
            </a:r>
          </a:p>
        </p:txBody>
      </p:sp>
      <p:sp>
        <p:nvSpPr>
          <p:cNvPr id="24" name="Rectangle : coins arrondis 23">
            <a:extLst>
              <a:ext uri="{FF2B5EF4-FFF2-40B4-BE49-F238E27FC236}">
                <a16:creationId xmlns:a16="http://schemas.microsoft.com/office/drawing/2014/main" id="{90B62147-3613-6471-B888-DDD065A99B78}"/>
              </a:ext>
            </a:extLst>
          </p:cNvPr>
          <p:cNvSpPr/>
          <p:nvPr/>
        </p:nvSpPr>
        <p:spPr>
          <a:xfrm>
            <a:off x="143670" y="8175710"/>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42" name="Rectangle : coins arrondis 41">
            <a:extLst>
              <a:ext uri="{FF2B5EF4-FFF2-40B4-BE49-F238E27FC236}">
                <a16:creationId xmlns:a16="http://schemas.microsoft.com/office/drawing/2014/main" id="{7B8D62E6-7B64-09CD-1DF7-835960962A00}"/>
              </a:ext>
            </a:extLst>
          </p:cNvPr>
          <p:cNvSpPr/>
          <p:nvPr/>
        </p:nvSpPr>
        <p:spPr>
          <a:xfrm>
            <a:off x="9033668" y="8675546"/>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43" name="Ellipse 42">
            <a:extLst>
              <a:ext uri="{FF2B5EF4-FFF2-40B4-BE49-F238E27FC236}">
                <a16:creationId xmlns:a16="http://schemas.microsoft.com/office/drawing/2014/main" id="{CC6BDEC7-77ED-7F54-DFC9-1128D1F4220A}"/>
              </a:ext>
            </a:extLst>
          </p:cNvPr>
          <p:cNvSpPr/>
          <p:nvPr/>
        </p:nvSpPr>
        <p:spPr>
          <a:xfrm>
            <a:off x="14860499" y="8868438"/>
            <a:ext cx="900000" cy="900000"/>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6600"/>
              <a:t>8</a:t>
            </a:r>
          </a:p>
        </p:txBody>
      </p:sp>
      <p:pic>
        <p:nvPicPr>
          <p:cNvPr id="49" name="Image 48">
            <a:extLst>
              <a:ext uri="{FF2B5EF4-FFF2-40B4-BE49-F238E27FC236}">
                <a16:creationId xmlns:a16="http://schemas.microsoft.com/office/drawing/2014/main" id="{8A291195-8ED0-D1D2-3DE0-E8DB63169110}"/>
              </a:ext>
            </a:extLst>
          </p:cNvPr>
          <p:cNvPicPr>
            <a:picLocks noChangeAspect="1"/>
          </p:cNvPicPr>
          <p:nvPr/>
        </p:nvPicPr>
        <p:blipFill>
          <a:blip r:embed="rId4"/>
          <a:srcRect l="291" t="1833" r="254" b="2265"/>
          <a:stretch>
            <a:fillRect/>
          </a:stretch>
        </p:blipFill>
        <p:spPr>
          <a:xfrm>
            <a:off x="3262868" y="244897"/>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50" name="Rectangle : coins arrondis 49">
            <a:extLst>
              <a:ext uri="{FF2B5EF4-FFF2-40B4-BE49-F238E27FC236}">
                <a16:creationId xmlns:a16="http://schemas.microsoft.com/office/drawing/2014/main" id="{3B30A429-746E-0DAD-4A5D-610AB5DA8BB0}"/>
              </a:ext>
            </a:extLst>
          </p:cNvPr>
          <p:cNvSpPr/>
          <p:nvPr/>
        </p:nvSpPr>
        <p:spPr>
          <a:xfrm>
            <a:off x="3262868" y="244897"/>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642605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74AB9A27-225C-6B34-4246-EF719E83F8C5}"/>
              </a:ext>
            </a:extLst>
          </p:cNvPr>
          <p:cNvPicPr>
            <a:picLocks noChangeAspect="1"/>
          </p:cNvPicPr>
          <p:nvPr/>
        </p:nvPicPr>
        <p:blipFill>
          <a:blip r:embed="rId2"/>
          <a:srcRect l="282" t="1828" r="179" b="1828"/>
          <a:stretch>
            <a:fillRect/>
          </a:stretch>
        </p:blipFill>
        <p:spPr>
          <a:xfrm>
            <a:off x="3412143" y="7795830"/>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graphicFrame>
        <p:nvGraphicFramePr>
          <p:cNvPr id="6" name="Tableau 5">
            <a:extLst>
              <a:ext uri="{FF2B5EF4-FFF2-40B4-BE49-F238E27FC236}">
                <a16:creationId xmlns:a16="http://schemas.microsoft.com/office/drawing/2014/main" id="{4E51F20F-2297-6021-E9A2-104F7A1A6081}"/>
              </a:ext>
            </a:extLst>
          </p:cNvPr>
          <p:cNvGraphicFramePr>
            <a:graphicFrameLocks noGrp="1"/>
          </p:cNvGraphicFramePr>
          <p:nvPr>
            <p:extLst>
              <p:ext uri="{D42A27DB-BD31-4B8C-83A1-F6EECF244321}">
                <p14:modId xmlns:p14="http://schemas.microsoft.com/office/powerpoint/2010/main" val="1839460614"/>
              </p:ext>
            </p:extLst>
          </p:nvPr>
        </p:nvGraphicFramePr>
        <p:xfrm>
          <a:off x="-6756606" y="9959696"/>
          <a:ext cx="7081885" cy="7637946"/>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326203">
                <a:tc>
                  <a:txBody>
                    <a:bodyPr/>
                    <a:lstStyle/>
                    <a:p>
                      <a:pPr algn="ctr"/>
                      <a:r>
                        <a:rPr lang="fr-CH" sz="4800" b="0" i="0" kern="1200">
                          <a:solidFill>
                            <a:schemeClr val="lt1"/>
                          </a:solidFill>
                          <a:effectLst/>
                          <a:latin typeface="+mn-lt"/>
                          <a:ea typeface="+mn-ea"/>
                          <a:cs typeface="+mn-cs"/>
                        </a:rPr>
                        <a:t>Your Hero Phase</a:t>
                      </a:r>
                      <a:endParaRPr lang="fr-CH" sz="4800"/>
                    </a:p>
                  </a:txBody>
                  <a:tcPr anchor="ctr">
                    <a:solidFill>
                      <a:srgbClr val="B2A04F"/>
                    </a:solidFill>
                  </a:tcPr>
                </a:tc>
                <a:extLst>
                  <a:ext uri="{0D108BD9-81ED-4DB2-BD59-A6C34878D82A}">
                    <a16:rowId xmlns:a16="http://schemas.microsoft.com/office/drawing/2014/main" val="2579638233"/>
                  </a:ext>
                </a:extLst>
              </a:tr>
              <a:tr h="576924">
                <a:tc>
                  <a:txBody>
                    <a:bodyPr/>
                    <a:lstStyle/>
                    <a:p>
                      <a:pPr algn="ctr"/>
                      <a:r>
                        <a:rPr lang="en-US" sz="3200" b="0" i="0" kern="1200" dirty="0">
                          <a:solidFill>
                            <a:schemeClr val="dk1"/>
                          </a:solidFill>
                          <a:effectLst/>
                          <a:latin typeface="+mn-lt"/>
                          <a:ea typeface="+mn-ea"/>
                          <a:cs typeface="+mn-cs"/>
                        </a:rPr>
                        <a:t>Mystical </a:t>
                      </a:r>
                      <a:r>
                        <a:rPr lang="en-US" sz="3200" b="0" i="0" kern="1200" dirty="0" err="1">
                          <a:solidFill>
                            <a:schemeClr val="dk1"/>
                          </a:solidFill>
                          <a:effectLst/>
                          <a:latin typeface="+mn-lt"/>
                          <a:ea typeface="+mn-ea"/>
                          <a:cs typeface="+mn-cs"/>
                        </a:rPr>
                        <a:t>Unforging</a:t>
                      </a:r>
                      <a:endParaRPr lang="en-US" sz="3200" b="0" i="0" kern="1200" dirty="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2566846">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Pick a friendly </a:t>
                      </a:r>
                      <a:r>
                        <a:rPr lang="en-US" sz="3200" b="1"/>
                        <a:t>SERAPHON WIZARD </a:t>
                      </a:r>
                      <a:r>
                        <a:rPr lang="en-US" sz="3200"/>
                        <a:t>to cast this spell, pick a visible enemy unit within 12" of them to be the target, then make a casting roll of 2D6.</a:t>
                      </a:r>
                      <a:endParaRPr lang="en-US" sz="3200" b="0"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2566846">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Subtract 1 from the Rend characteristic of the target’s weapons until the start of your next turn.</a:t>
                      </a:r>
                      <a:endParaRPr lang="en-US" sz="32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598931">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b="0" i="0" kern="1200" dirty="0">
                          <a:solidFill>
                            <a:schemeClr val="dk1"/>
                          </a:solidFill>
                          <a:effectLst/>
                          <a:latin typeface="+mn-lt"/>
                          <a:ea typeface="+mn-ea"/>
                          <a:cs typeface="+mn-cs"/>
                        </a:rPr>
                        <a:t>Keywords : </a:t>
                      </a:r>
                      <a:r>
                        <a:rPr lang="en-US" sz="3200" b="1" i="0" kern="1200" dirty="0">
                          <a:solidFill>
                            <a:schemeClr val="dk1"/>
                          </a:solidFill>
                          <a:effectLst/>
                          <a:latin typeface="+mn-lt"/>
                          <a:ea typeface="+mn-ea"/>
                          <a:cs typeface="+mn-cs"/>
                        </a:rPr>
                        <a:t>Spell</a:t>
                      </a:r>
                      <a:r>
                        <a:rPr lang="en-US" sz="3200" b="0" i="0" kern="1200" dirty="0">
                          <a:solidFill>
                            <a:schemeClr val="dk1"/>
                          </a:solidFill>
                          <a:effectLst/>
                          <a:latin typeface="+mn-lt"/>
                          <a:ea typeface="+mn-ea"/>
                          <a:cs typeface="+mn-cs"/>
                        </a:rPr>
                        <a:t>, </a:t>
                      </a:r>
                      <a:r>
                        <a:rPr lang="en-US" sz="3200" b="1" i="0" kern="1200" dirty="0">
                          <a:solidFill>
                            <a:schemeClr val="dk1"/>
                          </a:solidFill>
                          <a:effectLst/>
                          <a:latin typeface="+mn-lt"/>
                          <a:ea typeface="+mn-ea"/>
                          <a:cs typeface="+mn-cs"/>
                        </a:rPr>
                        <a:t>Unlimited</a:t>
                      </a:r>
                    </a:p>
                  </a:txBody>
                  <a:tcPr>
                    <a:solidFill>
                      <a:srgbClr val="DAD0A6"/>
                    </a:solidFill>
                  </a:tcPr>
                </a:tc>
                <a:extLst>
                  <a:ext uri="{0D108BD9-81ED-4DB2-BD59-A6C34878D82A}">
                    <a16:rowId xmlns:a16="http://schemas.microsoft.com/office/drawing/2014/main" val="3393831118"/>
                  </a:ext>
                </a:extLst>
              </a:tr>
            </a:tbl>
          </a:graphicData>
        </a:graphic>
      </p:graphicFrame>
      <p:graphicFrame>
        <p:nvGraphicFramePr>
          <p:cNvPr id="8" name="Tableau 7">
            <a:extLst>
              <a:ext uri="{FF2B5EF4-FFF2-40B4-BE49-F238E27FC236}">
                <a16:creationId xmlns:a16="http://schemas.microsoft.com/office/drawing/2014/main" id="{85F0363A-0685-C914-4FEE-3A23C2509559}"/>
              </a:ext>
            </a:extLst>
          </p:cNvPr>
          <p:cNvGraphicFramePr>
            <a:graphicFrameLocks noGrp="1"/>
          </p:cNvGraphicFramePr>
          <p:nvPr>
            <p:extLst>
              <p:ext uri="{D42A27DB-BD31-4B8C-83A1-F6EECF244321}">
                <p14:modId xmlns:p14="http://schemas.microsoft.com/office/powerpoint/2010/main" val="3210914019"/>
              </p:ext>
            </p:extLst>
          </p:nvPr>
        </p:nvGraphicFramePr>
        <p:xfrm>
          <a:off x="258480" y="-335355"/>
          <a:ext cx="7081885" cy="7639016"/>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326404">
                <a:tc>
                  <a:txBody>
                    <a:bodyPr/>
                    <a:lstStyle/>
                    <a:p>
                      <a:pPr algn="ctr"/>
                      <a:r>
                        <a:rPr lang="fr-CH" sz="4800" b="0" i="0" kern="1200">
                          <a:solidFill>
                            <a:schemeClr val="lt1"/>
                          </a:solidFill>
                          <a:effectLst/>
                          <a:latin typeface="+mn-lt"/>
                          <a:ea typeface="+mn-ea"/>
                          <a:cs typeface="+mn-cs"/>
                        </a:rPr>
                        <a:t>Your Hero Phase</a:t>
                      </a:r>
                      <a:endParaRPr lang="fr-CH" sz="4800"/>
                    </a:p>
                  </a:txBody>
                  <a:tcPr anchor="ctr">
                    <a:solidFill>
                      <a:srgbClr val="B2A04F"/>
                    </a:solidFill>
                  </a:tcPr>
                </a:tc>
                <a:extLst>
                  <a:ext uri="{0D108BD9-81ED-4DB2-BD59-A6C34878D82A}">
                    <a16:rowId xmlns:a16="http://schemas.microsoft.com/office/drawing/2014/main" val="2579638233"/>
                  </a:ext>
                </a:extLst>
              </a:tr>
              <a:tr h="575855">
                <a:tc>
                  <a:txBody>
                    <a:bodyPr/>
                    <a:lstStyle/>
                    <a:p>
                      <a:pPr algn="ctr"/>
                      <a:r>
                        <a:rPr lang="en-US" sz="3200" b="0" i="0" kern="1200">
                          <a:solidFill>
                            <a:schemeClr val="dk1"/>
                          </a:solidFill>
                          <a:effectLst/>
                          <a:latin typeface="+mn-lt"/>
                          <a:ea typeface="+mn-ea"/>
                          <a:cs typeface="+mn-cs"/>
                        </a:rPr>
                        <a:t>Comet's Call</a:t>
                      </a:r>
                    </a:p>
                  </a:txBody>
                  <a:tcPr anchor="ctr">
                    <a:solidFill>
                      <a:srgbClr val="EEE9D6"/>
                    </a:solidFill>
                  </a:tcPr>
                </a:tc>
                <a:extLst>
                  <a:ext uri="{0D108BD9-81ED-4DB2-BD59-A6C34878D82A}">
                    <a16:rowId xmlns:a16="http://schemas.microsoft.com/office/drawing/2014/main" val="1565754256"/>
                  </a:ext>
                </a:extLst>
              </a:tr>
              <a:tr h="2567235">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Pick a friendly </a:t>
                      </a:r>
                      <a:r>
                        <a:rPr lang="en-US" sz="3200" b="1"/>
                        <a:t>SERAPHON WIZARD </a:t>
                      </a:r>
                      <a:r>
                        <a:rPr lang="en-US" sz="3200"/>
                        <a:t>to cast this spell, pick a visible enemy unit within 18" of them to be the target, then make a casting roll of 2D6.</a:t>
                      </a:r>
                      <a:endParaRPr lang="en-US" sz="3200" b="0"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2567235">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Roll a dice for each model in the target unit. For each 5+, inflict 1 mortal damage on the target..</a:t>
                      </a:r>
                      <a:endParaRPr lang="en-US" sz="32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599022">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b="0" i="0" kern="1200">
                          <a:solidFill>
                            <a:schemeClr val="dk1"/>
                          </a:solidFill>
                          <a:effectLst/>
                          <a:latin typeface="+mn-lt"/>
                          <a:ea typeface="+mn-ea"/>
                          <a:cs typeface="+mn-cs"/>
                        </a:rPr>
                        <a:t>Keywords : </a:t>
                      </a:r>
                      <a:r>
                        <a:rPr lang="en-US" sz="3200" b="1" i="0" kern="1200">
                          <a:solidFill>
                            <a:schemeClr val="dk1"/>
                          </a:solidFill>
                          <a:effectLst/>
                          <a:latin typeface="+mn-lt"/>
                          <a:ea typeface="+mn-ea"/>
                          <a:cs typeface="+mn-cs"/>
                        </a:rPr>
                        <a:t>Spell</a:t>
                      </a:r>
                    </a:p>
                  </a:txBody>
                  <a:tcPr>
                    <a:solidFill>
                      <a:srgbClr val="DAD0A6"/>
                    </a:solidFill>
                  </a:tcPr>
                </a:tc>
                <a:extLst>
                  <a:ext uri="{0D108BD9-81ED-4DB2-BD59-A6C34878D82A}">
                    <a16:rowId xmlns:a16="http://schemas.microsoft.com/office/drawing/2014/main" val="3393831118"/>
                  </a:ext>
                </a:extLst>
              </a:tr>
            </a:tbl>
          </a:graphicData>
        </a:graphic>
      </p:graphicFrame>
      <p:pic>
        <p:nvPicPr>
          <p:cNvPr id="10" name="Image 9">
            <a:extLst>
              <a:ext uri="{FF2B5EF4-FFF2-40B4-BE49-F238E27FC236}">
                <a16:creationId xmlns:a16="http://schemas.microsoft.com/office/drawing/2014/main" id="{5F0AF112-DFC0-6E2C-83C0-F9D043E2848A}"/>
              </a:ext>
            </a:extLst>
          </p:cNvPr>
          <p:cNvPicPr>
            <a:picLocks noChangeAspect="1"/>
          </p:cNvPicPr>
          <p:nvPr/>
        </p:nvPicPr>
        <p:blipFill>
          <a:blip r:embed="rId3"/>
          <a:stretch>
            <a:fillRect/>
          </a:stretch>
        </p:blipFill>
        <p:spPr>
          <a:xfrm>
            <a:off x="-9865681" y="7395296"/>
            <a:ext cx="603523" cy="621674"/>
          </a:xfrm>
          <a:prstGeom prst="rect">
            <a:avLst/>
          </a:prstGeom>
        </p:spPr>
      </p:pic>
      <p:pic>
        <p:nvPicPr>
          <p:cNvPr id="11" name="Image 10">
            <a:extLst>
              <a:ext uri="{FF2B5EF4-FFF2-40B4-BE49-F238E27FC236}">
                <a16:creationId xmlns:a16="http://schemas.microsoft.com/office/drawing/2014/main" id="{79AF7466-1BE6-8D5D-34A8-06225060FF9B}"/>
              </a:ext>
            </a:extLst>
          </p:cNvPr>
          <p:cNvPicPr>
            <a:picLocks noChangeAspect="1"/>
          </p:cNvPicPr>
          <p:nvPr/>
        </p:nvPicPr>
        <p:blipFill>
          <a:blip r:embed="rId3"/>
          <a:stretch>
            <a:fillRect/>
          </a:stretch>
        </p:blipFill>
        <p:spPr>
          <a:xfrm>
            <a:off x="719240" y="23790"/>
            <a:ext cx="603523" cy="586634"/>
          </a:xfrm>
          <a:prstGeom prst="rect">
            <a:avLst/>
          </a:prstGeom>
        </p:spPr>
      </p:pic>
      <p:pic>
        <p:nvPicPr>
          <p:cNvPr id="12" name="Image 11">
            <a:extLst>
              <a:ext uri="{FF2B5EF4-FFF2-40B4-BE49-F238E27FC236}">
                <a16:creationId xmlns:a16="http://schemas.microsoft.com/office/drawing/2014/main" id="{FA385385-39D3-B071-8516-E7AB1817B9E6}"/>
              </a:ext>
            </a:extLst>
          </p:cNvPr>
          <p:cNvPicPr>
            <a:picLocks noChangeAspect="1"/>
          </p:cNvPicPr>
          <p:nvPr/>
        </p:nvPicPr>
        <p:blipFill>
          <a:blip r:embed="rId4"/>
          <a:stretch>
            <a:fillRect/>
          </a:stretch>
        </p:blipFill>
        <p:spPr>
          <a:xfrm>
            <a:off x="-6256796" y="10326737"/>
            <a:ext cx="529084" cy="621673"/>
          </a:xfrm>
          <a:prstGeom prst="rect">
            <a:avLst/>
          </a:prstGeom>
        </p:spPr>
      </p:pic>
      <p:graphicFrame>
        <p:nvGraphicFramePr>
          <p:cNvPr id="13" name="Tableau 12">
            <a:extLst>
              <a:ext uri="{FF2B5EF4-FFF2-40B4-BE49-F238E27FC236}">
                <a16:creationId xmlns:a16="http://schemas.microsoft.com/office/drawing/2014/main" id="{3C590531-592F-A901-CAD0-9777C547EF70}"/>
              </a:ext>
            </a:extLst>
          </p:cNvPr>
          <p:cNvGraphicFramePr>
            <a:graphicFrameLocks noGrp="1"/>
          </p:cNvGraphicFramePr>
          <p:nvPr>
            <p:extLst>
              <p:ext uri="{D42A27DB-BD31-4B8C-83A1-F6EECF244321}">
                <p14:modId xmlns:p14="http://schemas.microsoft.com/office/powerpoint/2010/main" val="996292349"/>
              </p:ext>
            </p:extLst>
          </p:nvPr>
        </p:nvGraphicFramePr>
        <p:xfrm>
          <a:off x="-10063730" y="7303661"/>
          <a:ext cx="7081885" cy="7635751"/>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325434">
                <a:tc>
                  <a:txBody>
                    <a:bodyPr/>
                    <a:lstStyle/>
                    <a:p>
                      <a:pPr algn="ctr"/>
                      <a:r>
                        <a:rPr lang="fr-CH" sz="4800" b="0" i="0" kern="1200">
                          <a:solidFill>
                            <a:schemeClr val="lt1"/>
                          </a:solidFill>
                          <a:effectLst/>
                          <a:latin typeface="+mn-lt"/>
                          <a:ea typeface="+mn-ea"/>
                          <a:cs typeface="+mn-cs"/>
                        </a:rPr>
                        <a:t>Your Hero Phase</a:t>
                      </a:r>
                      <a:endParaRPr lang="fr-CH" sz="4800"/>
                    </a:p>
                  </a:txBody>
                  <a:tcPr anchor="ctr">
                    <a:solidFill>
                      <a:srgbClr val="B2A04F"/>
                    </a:solidFill>
                  </a:tcPr>
                </a:tc>
                <a:extLst>
                  <a:ext uri="{0D108BD9-81ED-4DB2-BD59-A6C34878D82A}">
                    <a16:rowId xmlns:a16="http://schemas.microsoft.com/office/drawing/2014/main" val="2579638233"/>
                  </a:ext>
                </a:extLst>
              </a:tr>
              <a:tr h="581019">
                <a:tc>
                  <a:txBody>
                    <a:bodyPr/>
                    <a:lstStyle/>
                    <a:p>
                      <a:pPr algn="ctr"/>
                      <a:r>
                        <a:rPr lang="en-US" sz="3200" b="0" i="0" kern="1200">
                          <a:solidFill>
                            <a:schemeClr val="dk1"/>
                          </a:solidFill>
                          <a:effectLst/>
                          <a:latin typeface="+mn-lt"/>
                          <a:ea typeface="+mn-ea"/>
                          <a:cs typeface="+mn-cs"/>
                        </a:rPr>
                        <a:t>Speed of Huanchi</a:t>
                      </a:r>
                    </a:p>
                  </a:txBody>
                  <a:tcPr anchor="ctr">
                    <a:solidFill>
                      <a:srgbClr val="EEE9D6"/>
                    </a:solidFill>
                  </a:tcPr>
                </a:tc>
                <a:extLst>
                  <a:ext uri="{0D108BD9-81ED-4DB2-BD59-A6C34878D82A}">
                    <a16:rowId xmlns:a16="http://schemas.microsoft.com/office/drawing/2014/main" val="1565754256"/>
                  </a:ext>
                </a:extLst>
              </a:tr>
              <a:tr h="2565357">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Pick a friendly </a:t>
                      </a:r>
                      <a:r>
                        <a:rPr lang="en-US" sz="3200" b="1"/>
                        <a:t>SERAPHON WIZARD </a:t>
                      </a:r>
                      <a:r>
                        <a:rPr lang="en-US" sz="3200"/>
                        <a:t>to cast this spell, pick a visible friendly </a:t>
                      </a:r>
                      <a:r>
                        <a:rPr lang="en-US" sz="3200" b="1"/>
                        <a:t>SERAPHON</a:t>
                      </a:r>
                      <a:r>
                        <a:rPr lang="en-US" sz="3200"/>
                        <a:t> unit wholly within 12" of them to be the target, then make a casting roll of 2D6.</a:t>
                      </a:r>
                      <a:endParaRPr lang="en-US" sz="3200" b="0"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2565357">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Until the start of your next turn, the target can use a </a:t>
                      </a:r>
                      <a:r>
                        <a:rPr lang="en-US" sz="3200" b="1"/>
                        <a:t>RUN</a:t>
                      </a:r>
                      <a:r>
                        <a:rPr lang="en-US" sz="3200"/>
                        <a:t> ability and still use </a:t>
                      </a:r>
                      <a:r>
                        <a:rPr lang="en-US" sz="3200" b="1"/>
                        <a:t>SHOOT</a:t>
                      </a:r>
                      <a:r>
                        <a:rPr lang="en-US" sz="3200"/>
                        <a:t> and/or </a:t>
                      </a:r>
                      <a:r>
                        <a:rPr lang="en-US" sz="3200" b="1"/>
                        <a:t>CHARGE</a:t>
                      </a:r>
                      <a:r>
                        <a:rPr lang="en-US" sz="3200"/>
                        <a:t> abilities later in the turn.</a:t>
                      </a:r>
                      <a:endParaRPr lang="en-US" sz="32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598584">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b="0" i="0" kern="1200">
                          <a:solidFill>
                            <a:schemeClr val="dk1"/>
                          </a:solidFill>
                          <a:effectLst/>
                          <a:latin typeface="+mn-lt"/>
                          <a:ea typeface="+mn-ea"/>
                          <a:cs typeface="+mn-cs"/>
                        </a:rPr>
                        <a:t>Keywords : </a:t>
                      </a:r>
                      <a:r>
                        <a:rPr lang="en-US" sz="3200" b="1" i="0" kern="1200">
                          <a:solidFill>
                            <a:schemeClr val="dk1"/>
                          </a:solidFill>
                          <a:effectLst/>
                          <a:latin typeface="+mn-lt"/>
                          <a:ea typeface="+mn-ea"/>
                          <a:cs typeface="+mn-cs"/>
                        </a:rPr>
                        <a:t>Spell</a:t>
                      </a:r>
                    </a:p>
                  </a:txBody>
                  <a:tcPr>
                    <a:solidFill>
                      <a:srgbClr val="DAD0A6"/>
                    </a:solidFill>
                  </a:tcPr>
                </a:tc>
                <a:extLst>
                  <a:ext uri="{0D108BD9-81ED-4DB2-BD59-A6C34878D82A}">
                    <a16:rowId xmlns:a16="http://schemas.microsoft.com/office/drawing/2014/main" val="3393831118"/>
                  </a:ext>
                </a:extLst>
              </a:tr>
            </a:tbl>
          </a:graphicData>
        </a:graphic>
      </p:graphicFrame>
      <p:pic>
        <p:nvPicPr>
          <p:cNvPr id="15" name="Image 14">
            <a:extLst>
              <a:ext uri="{FF2B5EF4-FFF2-40B4-BE49-F238E27FC236}">
                <a16:creationId xmlns:a16="http://schemas.microsoft.com/office/drawing/2014/main" id="{993871FE-5E14-8A16-F2DE-F5AC5F508BFA}"/>
              </a:ext>
            </a:extLst>
          </p:cNvPr>
          <p:cNvPicPr>
            <a:picLocks noChangeAspect="1"/>
          </p:cNvPicPr>
          <p:nvPr/>
        </p:nvPicPr>
        <p:blipFill>
          <a:blip r:embed="rId5"/>
          <a:stretch>
            <a:fillRect/>
          </a:stretch>
        </p:blipFill>
        <p:spPr>
          <a:xfrm>
            <a:off x="-9616862" y="7681445"/>
            <a:ext cx="609484" cy="621673"/>
          </a:xfrm>
          <a:prstGeom prst="rect">
            <a:avLst/>
          </a:prstGeom>
        </p:spPr>
      </p:pic>
      <p:sp>
        <p:nvSpPr>
          <p:cNvPr id="20" name="Ellipse 19">
            <a:extLst>
              <a:ext uri="{FF2B5EF4-FFF2-40B4-BE49-F238E27FC236}">
                <a16:creationId xmlns:a16="http://schemas.microsoft.com/office/drawing/2014/main" id="{2A2AC6EA-F7EF-69EA-8A41-AC78B685E5F9}"/>
              </a:ext>
            </a:extLst>
          </p:cNvPr>
          <p:cNvSpPr/>
          <p:nvPr/>
        </p:nvSpPr>
        <p:spPr>
          <a:xfrm>
            <a:off x="-1009141" y="10185537"/>
            <a:ext cx="935528" cy="936000"/>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6600"/>
              <a:t>6</a:t>
            </a:r>
          </a:p>
        </p:txBody>
      </p:sp>
      <p:sp>
        <p:nvSpPr>
          <p:cNvPr id="21" name="Ellipse 20">
            <a:extLst>
              <a:ext uri="{FF2B5EF4-FFF2-40B4-BE49-F238E27FC236}">
                <a16:creationId xmlns:a16="http://schemas.microsoft.com/office/drawing/2014/main" id="{9BC87121-81D7-B546-4DBB-9DAF7B9076E9}"/>
              </a:ext>
            </a:extLst>
          </p:cNvPr>
          <p:cNvSpPr/>
          <p:nvPr/>
        </p:nvSpPr>
        <p:spPr>
          <a:xfrm>
            <a:off x="-4257747" y="7548970"/>
            <a:ext cx="935528" cy="936000"/>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6600"/>
              <a:t>6</a:t>
            </a:r>
          </a:p>
        </p:txBody>
      </p:sp>
      <p:sp>
        <p:nvSpPr>
          <p:cNvPr id="22" name="Ellipse 21">
            <a:extLst>
              <a:ext uri="{FF2B5EF4-FFF2-40B4-BE49-F238E27FC236}">
                <a16:creationId xmlns:a16="http://schemas.microsoft.com/office/drawing/2014/main" id="{0662D16E-A6AE-30D9-6856-E5B452C8378A}"/>
              </a:ext>
            </a:extLst>
          </p:cNvPr>
          <p:cNvSpPr/>
          <p:nvPr/>
        </p:nvSpPr>
        <p:spPr>
          <a:xfrm>
            <a:off x="6017558" y="-150893"/>
            <a:ext cx="935528" cy="936000"/>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6600"/>
              <a:t>7</a:t>
            </a:r>
          </a:p>
        </p:txBody>
      </p:sp>
      <p:pic>
        <p:nvPicPr>
          <p:cNvPr id="2" name="Image 1">
            <a:extLst>
              <a:ext uri="{FF2B5EF4-FFF2-40B4-BE49-F238E27FC236}">
                <a16:creationId xmlns:a16="http://schemas.microsoft.com/office/drawing/2014/main" id="{7E47BA7E-046B-6FCE-4087-AFBD373AC841}"/>
              </a:ext>
            </a:extLst>
          </p:cNvPr>
          <p:cNvPicPr>
            <a:picLocks noChangeAspect="1"/>
          </p:cNvPicPr>
          <p:nvPr/>
        </p:nvPicPr>
        <p:blipFill>
          <a:blip r:embed="rId6"/>
          <a:srcRect l="291" t="1833" r="254" b="2265"/>
          <a:stretch>
            <a:fillRect/>
          </a:stretch>
        </p:blipFill>
        <p:spPr>
          <a:xfrm>
            <a:off x="-7535978" y="626308"/>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3" name="Rectangle : coins arrondis 2">
            <a:extLst>
              <a:ext uri="{FF2B5EF4-FFF2-40B4-BE49-F238E27FC236}">
                <a16:creationId xmlns:a16="http://schemas.microsoft.com/office/drawing/2014/main" id="{433135EA-2B91-55BB-55DB-B149EAE71236}"/>
              </a:ext>
            </a:extLst>
          </p:cNvPr>
          <p:cNvSpPr/>
          <p:nvPr/>
        </p:nvSpPr>
        <p:spPr>
          <a:xfrm>
            <a:off x="258480" y="-335355"/>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6" name="Rectangle : coins arrondis 25">
            <a:extLst>
              <a:ext uri="{FF2B5EF4-FFF2-40B4-BE49-F238E27FC236}">
                <a16:creationId xmlns:a16="http://schemas.microsoft.com/office/drawing/2014/main" id="{C4E6B78A-CA1B-40DA-AD92-402384791CB0}"/>
              </a:ext>
            </a:extLst>
          </p:cNvPr>
          <p:cNvSpPr/>
          <p:nvPr/>
        </p:nvSpPr>
        <p:spPr>
          <a:xfrm>
            <a:off x="3412143" y="7795830"/>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724588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E0DF34EE-35EF-4850-CFC0-766BFB3F2BC5}"/>
              </a:ext>
            </a:extLst>
          </p:cNvPr>
          <p:cNvPicPr>
            <a:picLocks noChangeAspect="1"/>
          </p:cNvPicPr>
          <p:nvPr/>
        </p:nvPicPr>
        <p:blipFill>
          <a:blip r:embed="rId2"/>
          <a:srcRect l="56" t="155" r="490" b="2300"/>
          <a:stretch>
            <a:fillRect/>
          </a:stretch>
        </p:blipFill>
        <p:spPr>
          <a:xfrm>
            <a:off x="3688604" y="302544"/>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12" name="Rectangle : coins arrondis 11">
            <a:extLst>
              <a:ext uri="{FF2B5EF4-FFF2-40B4-BE49-F238E27FC236}">
                <a16:creationId xmlns:a16="http://schemas.microsoft.com/office/drawing/2014/main" id="{DF999C51-4508-50D5-7BB4-CA4FD27DCFC3}"/>
              </a:ext>
            </a:extLst>
          </p:cNvPr>
          <p:cNvSpPr/>
          <p:nvPr/>
        </p:nvSpPr>
        <p:spPr>
          <a:xfrm>
            <a:off x="3688604" y="317057"/>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3" name="Image 12">
            <a:extLst>
              <a:ext uri="{FF2B5EF4-FFF2-40B4-BE49-F238E27FC236}">
                <a16:creationId xmlns:a16="http://schemas.microsoft.com/office/drawing/2014/main" id="{3F473C50-8937-14F3-FC07-10A8E20B83AB}"/>
              </a:ext>
            </a:extLst>
          </p:cNvPr>
          <p:cNvPicPr>
            <a:picLocks noChangeAspect="1"/>
          </p:cNvPicPr>
          <p:nvPr/>
        </p:nvPicPr>
        <p:blipFill>
          <a:blip r:embed="rId3"/>
          <a:srcRect l="273" t="1077" r="273" b="2356"/>
          <a:stretch>
            <a:fillRect/>
          </a:stretch>
        </p:blipFill>
        <p:spPr>
          <a:xfrm>
            <a:off x="-3827694" y="4282283"/>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14" name="Rectangle : coins arrondis 13">
            <a:extLst>
              <a:ext uri="{FF2B5EF4-FFF2-40B4-BE49-F238E27FC236}">
                <a16:creationId xmlns:a16="http://schemas.microsoft.com/office/drawing/2014/main" id="{7B226838-147F-C35B-769D-9376B525449F}"/>
              </a:ext>
            </a:extLst>
          </p:cNvPr>
          <p:cNvSpPr/>
          <p:nvPr/>
        </p:nvSpPr>
        <p:spPr>
          <a:xfrm>
            <a:off x="-3827694" y="4282282"/>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5" name="Image 14">
            <a:extLst>
              <a:ext uri="{FF2B5EF4-FFF2-40B4-BE49-F238E27FC236}">
                <a16:creationId xmlns:a16="http://schemas.microsoft.com/office/drawing/2014/main" id="{D2E271F1-BDE6-78C2-884C-1C164DAFDAD1}"/>
              </a:ext>
            </a:extLst>
          </p:cNvPr>
          <p:cNvPicPr>
            <a:picLocks noChangeAspect="1"/>
          </p:cNvPicPr>
          <p:nvPr/>
        </p:nvPicPr>
        <p:blipFill>
          <a:blip r:embed="rId4"/>
          <a:srcRect l="291" t="1833" r="254" b="2265"/>
          <a:stretch>
            <a:fillRect/>
          </a:stretch>
        </p:blipFill>
        <p:spPr>
          <a:xfrm>
            <a:off x="4082018" y="8455447"/>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16" name="Rectangle : coins arrondis 15">
            <a:extLst>
              <a:ext uri="{FF2B5EF4-FFF2-40B4-BE49-F238E27FC236}">
                <a16:creationId xmlns:a16="http://schemas.microsoft.com/office/drawing/2014/main" id="{FCC55E4E-0C46-A379-BFB9-A9E86286308F}"/>
              </a:ext>
            </a:extLst>
          </p:cNvPr>
          <p:cNvSpPr/>
          <p:nvPr/>
        </p:nvSpPr>
        <p:spPr>
          <a:xfrm>
            <a:off x="4082018" y="8455447"/>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7" name="Ellipse 16">
            <a:extLst>
              <a:ext uri="{FF2B5EF4-FFF2-40B4-BE49-F238E27FC236}">
                <a16:creationId xmlns:a16="http://schemas.microsoft.com/office/drawing/2014/main" id="{E7D0CECD-258F-7CB1-1B55-7324BD65B164}"/>
              </a:ext>
            </a:extLst>
          </p:cNvPr>
          <p:cNvSpPr/>
          <p:nvPr/>
        </p:nvSpPr>
        <p:spPr>
          <a:xfrm>
            <a:off x="9465115" y="530212"/>
            <a:ext cx="935528" cy="936000"/>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6600"/>
              <a:t>6</a:t>
            </a:r>
          </a:p>
        </p:txBody>
      </p:sp>
      <p:pic>
        <p:nvPicPr>
          <p:cNvPr id="18" name="Image 17">
            <a:extLst>
              <a:ext uri="{FF2B5EF4-FFF2-40B4-BE49-F238E27FC236}">
                <a16:creationId xmlns:a16="http://schemas.microsoft.com/office/drawing/2014/main" id="{3D02CE73-2FC9-C386-2CD5-BF0548F00DF7}"/>
              </a:ext>
            </a:extLst>
          </p:cNvPr>
          <p:cNvPicPr>
            <a:picLocks noChangeAspect="1"/>
          </p:cNvPicPr>
          <p:nvPr/>
        </p:nvPicPr>
        <p:blipFill>
          <a:blip r:embed="rId5"/>
          <a:stretch>
            <a:fillRect/>
          </a:stretch>
        </p:blipFill>
        <p:spPr>
          <a:xfrm>
            <a:off x="4307456" y="687375"/>
            <a:ext cx="529084" cy="621673"/>
          </a:xfrm>
          <a:prstGeom prst="rect">
            <a:avLst/>
          </a:prstGeom>
        </p:spPr>
      </p:pic>
    </p:spTree>
    <p:extLst>
      <p:ext uri="{BB962C8B-B14F-4D97-AF65-F5344CB8AC3E}">
        <p14:creationId xmlns:p14="http://schemas.microsoft.com/office/powerpoint/2010/main" val="1392024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65619B-5330-FA8B-A821-F9D189E55F67}"/>
              </a:ext>
            </a:extLst>
          </p:cNvPr>
          <p:cNvPicPr>
            <a:picLocks noChangeAspect="1"/>
          </p:cNvPicPr>
          <p:nvPr/>
        </p:nvPicPr>
        <p:blipFill>
          <a:blip r:embed="rId2"/>
          <a:srcRect l="230" t="1567" r="230" b="1567"/>
          <a:stretch>
            <a:fillRect/>
          </a:stretch>
        </p:blipFill>
        <p:spPr>
          <a:xfrm>
            <a:off x="0" y="302543"/>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5" name="Rectangle : coins arrondis 4">
            <a:extLst>
              <a:ext uri="{FF2B5EF4-FFF2-40B4-BE49-F238E27FC236}">
                <a16:creationId xmlns:a16="http://schemas.microsoft.com/office/drawing/2014/main" id="{F6F81E74-CECC-9951-3CDD-631DA41A4FCD}"/>
              </a:ext>
            </a:extLst>
          </p:cNvPr>
          <p:cNvSpPr/>
          <p:nvPr/>
        </p:nvSpPr>
        <p:spPr>
          <a:xfrm>
            <a:off x="0" y="302543"/>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7" name="Image 16">
            <a:extLst>
              <a:ext uri="{FF2B5EF4-FFF2-40B4-BE49-F238E27FC236}">
                <a16:creationId xmlns:a16="http://schemas.microsoft.com/office/drawing/2014/main" id="{C619E7F6-82F5-B067-4DE8-9A1355B38231}"/>
              </a:ext>
            </a:extLst>
          </p:cNvPr>
          <p:cNvPicPr>
            <a:picLocks noChangeAspect="1"/>
          </p:cNvPicPr>
          <p:nvPr/>
        </p:nvPicPr>
        <p:blipFill>
          <a:blip r:embed="rId3"/>
          <a:srcRect l="230" t="716" r="230" b="2193"/>
          <a:stretch>
            <a:fillRect/>
          </a:stretch>
        </p:blipFill>
        <p:spPr>
          <a:xfrm>
            <a:off x="8340080" y="1026097"/>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19" name="Rectangle : coins arrondis 18">
            <a:extLst>
              <a:ext uri="{FF2B5EF4-FFF2-40B4-BE49-F238E27FC236}">
                <a16:creationId xmlns:a16="http://schemas.microsoft.com/office/drawing/2014/main" id="{24455FA9-B84B-6641-6801-38FA9FDC9278}"/>
              </a:ext>
            </a:extLst>
          </p:cNvPr>
          <p:cNvSpPr/>
          <p:nvPr/>
        </p:nvSpPr>
        <p:spPr>
          <a:xfrm>
            <a:off x="8340080" y="1026097"/>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a:extLst>
              <a:ext uri="{FF2B5EF4-FFF2-40B4-BE49-F238E27FC236}">
                <a16:creationId xmlns:a16="http://schemas.microsoft.com/office/drawing/2014/main" id="{DC8D544C-6DAC-00F4-EA4E-2D0D8682AB96}"/>
              </a:ext>
            </a:extLst>
          </p:cNvPr>
          <p:cNvPicPr>
            <a:picLocks noChangeAspect="1"/>
          </p:cNvPicPr>
          <p:nvPr/>
        </p:nvPicPr>
        <p:blipFill>
          <a:blip r:embed="rId4"/>
          <a:srcRect l="282" t="1828" r="179" b="1828"/>
          <a:stretch>
            <a:fillRect/>
          </a:stretch>
        </p:blipFill>
        <p:spPr>
          <a:xfrm>
            <a:off x="1164243" y="8661848"/>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7" name="Rectangle : coins arrondis 6">
            <a:extLst>
              <a:ext uri="{FF2B5EF4-FFF2-40B4-BE49-F238E27FC236}">
                <a16:creationId xmlns:a16="http://schemas.microsoft.com/office/drawing/2014/main" id="{B8246333-3E69-D2FF-E231-4A0CC233F061}"/>
              </a:ext>
            </a:extLst>
          </p:cNvPr>
          <p:cNvSpPr/>
          <p:nvPr/>
        </p:nvSpPr>
        <p:spPr>
          <a:xfrm>
            <a:off x="1164243" y="8661848"/>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63264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BB4AF8EF-B2B8-3997-0C8B-934E642C5FED}"/>
              </a:ext>
            </a:extLst>
          </p:cNvPr>
          <p:cNvPicPr>
            <a:picLocks noChangeAspect="1"/>
          </p:cNvPicPr>
          <p:nvPr/>
        </p:nvPicPr>
        <p:blipFill>
          <a:blip r:embed="rId2"/>
          <a:srcRect l="273" t="918" r="273" b="2366"/>
          <a:stretch>
            <a:fillRect/>
          </a:stretch>
        </p:blipFill>
        <p:spPr>
          <a:xfrm>
            <a:off x="2760401" y="3195365"/>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graphicFrame>
        <p:nvGraphicFramePr>
          <p:cNvPr id="4" name="Tableau 3">
            <a:extLst>
              <a:ext uri="{FF2B5EF4-FFF2-40B4-BE49-F238E27FC236}">
                <a16:creationId xmlns:a16="http://schemas.microsoft.com/office/drawing/2014/main" id="{9653FCB9-0F45-412D-1A0C-23113F0CE158}"/>
              </a:ext>
            </a:extLst>
          </p:cNvPr>
          <p:cNvGraphicFramePr>
            <a:graphicFrameLocks noGrp="1"/>
          </p:cNvGraphicFramePr>
          <p:nvPr>
            <p:extLst>
              <p:ext uri="{D42A27DB-BD31-4B8C-83A1-F6EECF244321}">
                <p14:modId xmlns:p14="http://schemas.microsoft.com/office/powerpoint/2010/main" val="2561456162"/>
              </p:ext>
            </p:extLst>
          </p:nvPr>
        </p:nvGraphicFramePr>
        <p:xfrm>
          <a:off x="-6577580" y="5722511"/>
          <a:ext cx="7081885" cy="7635751"/>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325434">
                <a:tc>
                  <a:txBody>
                    <a:bodyPr/>
                    <a:lstStyle/>
                    <a:p>
                      <a:pPr algn="ctr"/>
                      <a:r>
                        <a:rPr lang="fr-CH" sz="4800" b="0" i="0" kern="1200">
                          <a:solidFill>
                            <a:schemeClr val="lt1"/>
                          </a:solidFill>
                          <a:effectLst/>
                          <a:latin typeface="+mn-lt"/>
                          <a:ea typeface="+mn-ea"/>
                          <a:cs typeface="+mn-cs"/>
                        </a:rPr>
                        <a:t>Your Hero Phase</a:t>
                      </a:r>
                      <a:endParaRPr lang="fr-CH" sz="4800"/>
                    </a:p>
                  </a:txBody>
                  <a:tcPr anchor="ctr">
                    <a:solidFill>
                      <a:srgbClr val="B2A04F"/>
                    </a:solidFill>
                  </a:tcPr>
                </a:tc>
                <a:extLst>
                  <a:ext uri="{0D108BD9-81ED-4DB2-BD59-A6C34878D82A}">
                    <a16:rowId xmlns:a16="http://schemas.microsoft.com/office/drawing/2014/main" val="2579638233"/>
                  </a:ext>
                </a:extLst>
              </a:tr>
              <a:tr h="581019">
                <a:tc>
                  <a:txBody>
                    <a:bodyPr/>
                    <a:lstStyle/>
                    <a:p>
                      <a:pPr algn="ctr"/>
                      <a:r>
                        <a:rPr lang="en-US" sz="3200" b="0" i="0" kern="1200">
                          <a:solidFill>
                            <a:schemeClr val="dk1"/>
                          </a:solidFill>
                          <a:effectLst/>
                          <a:latin typeface="+mn-lt"/>
                          <a:ea typeface="+mn-ea"/>
                          <a:cs typeface="+mn-cs"/>
                        </a:rPr>
                        <a:t>Summon</a:t>
                      </a:r>
                    </a:p>
                  </a:txBody>
                  <a:tcPr anchor="ctr">
                    <a:solidFill>
                      <a:srgbClr val="EEE9D6"/>
                    </a:solidFill>
                  </a:tcPr>
                </a:tc>
                <a:extLst>
                  <a:ext uri="{0D108BD9-81ED-4DB2-BD59-A6C34878D82A}">
                    <a16:rowId xmlns:a16="http://schemas.microsoft.com/office/drawing/2014/main" val="1565754256"/>
                  </a:ext>
                </a:extLst>
              </a:tr>
              <a:tr h="2565357">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If there is not a friendly </a:t>
                      </a:r>
                      <a:r>
                        <a:rPr lang="en-US" sz="3200" b="1"/>
                        <a:t>Krondspine Incarnate of Ghur</a:t>
                      </a:r>
                      <a:r>
                        <a:rPr lang="en-US" sz="3200" b="0"/>
                        <a:t>, pick a friendly </a:t>
                      </a:r>
                      <a:r>
                        <a:rPr lang="en-US" sz="3200" b="1"/>
                        <a:t>WIZARD</a:t>
                      </a:r>
                      <a:r>
                        <a:rPr lang="en-US" sz="3200" b="0"/>
                        <a:t> to cast this spell, then make a casting roll of 2D6.</a:t>
                      </a:r>
                      <a:endParaRPr lang="en-US" sz="3200" b="1"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2565357">
                <a:tc>
                  <a:txBody>
                    <a:bodyPr/>
                    <a:lstStyle/>
                    <a:p>
                      <a:pPr marL="0" marR="0" lvl="0" indent="0" algn="just" defTabSz="755934" rtl="0" eaLnBrk="1" fontAlgn="auto" latinLnBrk="0" hangingPunct="1">
                        <a:lnSpc>
                          <a:spcPct val="100000"/>
                        </a:lnSpc>
                        <a:spcBef>
                          <a:spcPts val="0"/>
                        </a:spcBef>
                        <a:spcAft>
                          <a:spcPts val="0"/>
                        </a:spcAft>
                        <a:buClrTx/>
                        <a:buSzTx/>
                        <a:buFontTx/>
                        <a:buNone/>
                        <a:tabLst/>
                        <a:defRPr/>
                      </a:pPr>
                      <a:r>
                        <a:rPr lang="en-US" sz="3200"/>
                        <a:t>Set up a </a:t>
                      </a:r>
                      <a:r>
                        <a:rPr lang="en-US" sz="3200" b="1"/>
                        <a:t>Krondspine Incarnate of Ghur </a:t>
                      </a:r>
                      <a:r>
                        <a:rPr lang="en-US" sz="3200" b="0"/>
                        <a:t>wholly within 12’’ of the caster, visible to them and more than 9’’ from all enemy units.</a:t>
                      </a:r>
                      <a:endParaRPr lang="en-US" sz="32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r h="598584">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b="0" i="0" kern="1200">
                          <a:solidFill>
                            <a:schemeClr val="dk1"/>
                          </a:solidFill>
                          <a:effectLst/>
                          <a:latin typeface="+mn-lt"/>
                          <a:ea typeface="+mn-ea"/>
                          <a:cs typeface="+mn-cs"/>
                        </a:rPr>
                        <a:t>Keywords : </a:t>
                      </a:r>
                      <a:r>
                        <a:rPr lang="en-US" sz="3200" b="1" i="0" kern="1200">
                          <a:solidFill>
                            <a:schemeClr val="dk1"/>
                          </a:solidFill>
                          <a:effectLst/>
                          <a:latin typeface="+mn-lt"/>
                          <a:ea typeface="+mn-ea"/>
                          <a:cs typeface="+mn-cs"/>
                        </a:rPr>
                        <a:t>Summon, Spell</a:t>
                      </a:r>
                    </a:p>
                  </a:txBody>
                  <a:tcPr>
                    <a:solidFill>
                      <a:srgbClr val="DAD0A6"/>
                    </a:solidFill>
                  </a:tcPr>
                </a:tc>
                <a:extLst>
                  <a:ext uri="{0D108BD9-81ED-4DB2-BD59-A6C34878D82A}">
                    <a16:rowId xmlns:a16="http://schemas.microsoft.com/office/drawing/2014/main" val="3393831118"/>
                  </a:ext>
                </a:extLst>
              </a:tr>
            </a:tbl>
          </a:graphicData>
        </a:graphic>
      </p:graphicFrame>
      <p:pic>
        <p:nvPicPr>
          <p:cNvPr id="7" name="Image 6">
            <a:extLst>
              <a:ext uri="{FF2B5EF4-FFF2-40B4-BE49-F238E27FC236}">
                <a16:creationId xmlns:a16="http://schemas.microsoft.com/office/drawing/2014/main" id="{6348BE53-A43C-0C08-DE43-76A1E528723C}"/>
              </a:ext>
            </a:extLst>
          </p:cNvPr>
          <p:cNvPicPr>
            <a:picLocks noChangeAspect="1"/>
          </p:cNvPicPr>
          <p:nvPr/>
        </p:nvPicPr>
        <p:blipFill>
          <a:blip r:embed="rId3"/>
          <a:stretch>
            <a:fillRect/>
          </a:stretch>
        </p:blipFill>
        <p:spPr>
          <a:xfrm>
            <a:off x="-6164864" y="5987249"/>
            <a:ext cx="935528" cy="887141"/>
          </a:xfrm>
          <a:prstGeom prst="rect">
            <a:avLst/>
          </a:prstGeom>
          <a:solidFill>
            <a:srgbClr val="B2A04F"/>
          </a:solidFill>
        </p:spPr>
      </p:pic>
      <p:sp>
        <p:nvSpPr>
          <p:cNvPr id="8" name="Ellipse 7">
            <a:extLst>
              <a:ext uri="{FF2B5EF4-FFF2-40B4-BE49-F238E27FC236}">
                <a16:creationId xmlns:a16="http://schemas.microsoft.com/office/drawing/2014/main" id="{D52B67B9-582F-DEC9-2BD7-DA34666631CC}"/>
              </a:ext>
            </a:extLst>
          </p:cNvPr>
          <p:cNvSpPr/>
          <p:nvPr/>
        </p:nvSpPr>
        <p:spPr>
          <a:xfrm>
            <a:off x="-780541" y="5938390"/>
            <a:ext cx="935528" cy="936000"/>
          </a:xfrm>
          <a:prstGeom prst="ellipse">
            <a:avLst/>
          </a:prstGeom>
          <a:solidFill>
            <a:schemeClr val="tx1"/>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6600"/>
              <a:t>8</a:t>
            </a:r>
          </a:p>
        </p:txBody>
      </p:sp>
      <p:sp>
        <p:nvSpPr>
          <p:cNvPr id="6" name="Rectangle : coins arrondis 5">
            <a:extLst>
              <a:ext uri="{FF2B5EF4-FFF2-40B4-BE49-F238E27FC236}">
                <a16:creationId xmlns:a16="http://schemas.microsoft.com/office/drawing/2014/main" id="{8F7B04C2-F2DF-E9DC-D0BD-AE79C38DCC4D}"/>
              </a:ext>
            </a:extLst>
          </p:cNvPr>
          <p:cNvSpPr/>
          <p:nvPr/>
        </p:nvSpPr>
        <p:spPr>
          <a:xfrm>
            <a:off x="2760401" y="3195365"/>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3600558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6B7FD133-28D8-A234-78C5-A37B93395295}"/>
              </a:ext>
            </a:extLst>
          </p:cNvPr>
          <p:cNvPicPr>
            <a:picLocks noChangeAspect="1"/>
          </p:cNvPicPr>
          <p:nvPr/>
        </p:nvPicPr>
        <p:blipFill>
          <a:blip r:embed="rId2"/>
          <a:srcRect l="273" t="1380" r="273"/>
          <a:stretch>
            <a:fillRect/>
          </a:stretch>
        </p:blipFill>
        <p:spPr>
          <a:xfrm>
            <a:off x="1756614" y="-1779594"/>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graphicFrame>
        <p:nvGraphicFramePr>
          <p:cNvPr id="4" name="Tableau 3">
            <a:extLst>
              <a:ext uri="{FF2B5EF4-FFF2-40B4-BE49-F238E27FC236}">
                <a16:creationId xmlns:a16="http://schemas.microsoft.com/office/drawing/2014/main" id="{942AD1FF-0FD9-ABCD-83EA-24775CCF3273}"/>
              </a:ext>
            </a:extLst>
          </p:cNvPr>
          <p:cNvGraphicFramePr>
            <a:graphicFrameLocks noGrp="1"/>
          </p:cNvGraphicFramePr>
          <p:nvPr>
            <p:extLst>
              <p:ext uri="{D42A27DB-BD31-4B8C-83A1-F6EECF244321}">
                <p14:modId xmlns:p14="http://schemas.microsoft.com/office/powerpoint/2010/main" val="4181881348"/>
              </p:ext>
            </p:extLst>
          </p:nvPr>
        </p:nvGraphicFramePr>
        <p:xfrm>
          <a:off x="-6499491" y="0"/>
          <a:ext cx="7081885" cy="7635750"/>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633536">
                <a:tc>
                  <a:txBody>
                    <a:bodyPr/>
                    <a:lstStyle/>
                    <a:p>
                      <a:pPr algn="ctr"/>
                      <a:r>
                        <a:rPr lang="en-US" sz="4800" b="0" i="0" kern="1200">
                          <a:solidFill>
                            <a:schemeClr val="lt1"/>
                          </a:solidFill>
                          <a:effectLst/>
                          <a:latin typeface="+mn-lt"/>
                          <a:ea typeface="+mn-ea"/>
                          <a:cs typeface="+mn-cs"/>
                        </a:rPr>
                        <a:t>Once Per Battle, Deployment Phase</a:t>
                      </a:r>
                      <a:endParaRPr lang="fr-CH" sz="4800"/>
                    </a:p>
                  </a:txBody>
                  <a:tcPr anchor="ctr">
                    <a:solidFill>
                      <a:schemeClr val="tx1">
                        <a:lumMod val="85000"/>
                        <a:lumOff val="15000"/>
                      </a:schemeClr>
                    </a:solidFill>
                  </a:tcPr>
                </a:tc>
                <a:extLst>
                  <a:ext uri="{0D108BD9-81ED-4DB2-BD59-A6C34878D82A}">
                    <a16:rowId xmlns:a16="http://schemas.microsoft.com/office/drawing/2014/main" val="2579638233"/>
                  </a:ext>
                </a:extLst>
              </a:tr>
              <a:tr h="610568">
                <a:tc>
                  <a:txBody>
                    <a:bodyPr/>
                    <a:lstStyle/>
                    <a:p>
                      <a:pPr algn="ctr"/>
                      <a:r>
                        <a:rPr lang="en-US" sz="3200" b="0" i="0" kern="1200">
                          <a:solidFill>
                            <a:schemeClr val="dk1"/>
                          </a:solidFill>
                          <a:effectLst/>
                          <a:latin typeface="+mn-lt"/>
                          <a:ea typeface="+mn-ea"/>
                          <a:cs typeface="+mn-cs"/>
                        </a:rPr>
                        <a:t>The Great Plan</a:t>
                      </a:r>
                    </a:p>
                  </a:txBody>
                  <a:tcPr anchor="ctr">
                    <a:solidFill>
                      <a:srgbClr val="EEE9D6"/>
                    </a:solidFill>
                  </a:tcPr>
                </a:tc>
                <a:extLst>
                  <a:ext uri="{0D108BD9-81ED-4DB2-BD59-A6C34878D82A}">
                    <a16:rowId xmlns:a16="http://schemas.microsoft.com/office/drawing/2014/main" val="1565754256"/>
                  </a:ext>
                </a:extLst>
              </a:tr>
              <a:tr h="26958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Pick an </a:t>
                      </a:r>
                      <a:r>
                        <a:rPr lang="en-US" sz="3200" b="1"/>
                        <a:t>ASTERISM</a:t>
                      </a:r>
                      <a:r>
                        <a:rPr lang="en-US" sz="3200"/>
                        <a:t> ability.</a:t>
                      </a:r>
                      <a:endParaRPr lang="en-US" sz="3200" b="1"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26958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That ASTERISM ability can be used for the rest of the battle, but the others cannot, unless allowed by the ‘Further the Great Plan’ ability.</a:t>
                      </a:r>
                      <a:endParaRPr lang="en-US" sz="32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bl>
          </a:graphicData>
        </a:graphic>
      </p:graphicFrame>
      <p:sp>
        <p:nvSpPr>
          <p:cNvPr id="10" name="Rectangle : coins arrondis 9">
            <a:extLst>
              <a:ext uri="{FF2B5EF4-FFF2-40B4-BE49-F238E27FC236}">
                <a16:creationId xmlns:a16="http://schemas.microsoft.com/office/drawing/2014/main" id="{E71D540F-D06A-EE82-D16E-AF5CC3A73847}"/>
              </a:ext>
            </a:extLst>
          </p:cNvPr>
          <p:cNvSpPr/>
          <p:nvPr/>
        </p:nvSpPr>
        <p:spPr>
          <a:xfrm>
            <a:off x="1756614" y="-1779594"/>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graphicFrame>
        <p:nvGraphicFramePr>
          <p:cNvPr id="13" name="Tableau 12">
            <a:extLst>
              <a:ext uri="{FF2B5EF4-FFF2-40B4-BE49-F238E27FC236}">
                <a16:creationId xmlns:a16="http://schemas.microsoft.com/office/drawing/2014/main" id="{1C86B716-C838-A88D-EDF7-759615AB41AC}"/>
              </a:ext>
            </a:extLst>
          </p:cNvPr>
          <p:cNvGraphicFramePr>
            <a:graphicFrameLocks noGrp="1"/>
          </p:cNvGraphicFramePr>
          <p:nvPr>
            <p:extLst>
              <p:ext uri="{D42A27DB-BD31-4B8C-83A1-F6EECF244321}">
                <p14:modId xmlns:p14="http://schemas.microsoft.com/office/powerpoint/2010/main" val="2679764871"/>
              </p:ext>
            </p:extLst>
          </p:nvPr>
        </p:nvGraphicFramePr>
        <p:xfrm>
          <a:off x="-6312028" y="8394122"/>
          <a:ext cx="7081885" cy="7635750"/>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633536">
                <a:tc>
                  <a:txBody>
                    <a:bodyPr/>
                    <a:lstStyle/>
                    <a:p>
                      <a:pPr algn="ctr"/>
                      <a:r>
                        <a:rPr lang="en-US" sz="4800" b="0" i="0" kern="1200">
                          <a:solidFill>
                            <a:schemeClr val="lt1"/>
                          </a:solidFill>
                          <a:effectLst/>
                          <a:latin typeface="+mn-lt"/>
                          <a:ea typeface="+mn-ea"/>
                          <a:cs typeface="+mn-cs"/>
                        </a:rPr>
                        <a:t>Start of the </a:t>
                      </a:r>
                    </a:p>
                    <a:p>
                      <a:pPr algn="ctr"/>
                      <a:r>
                        <a:rPr lang="en-US" sz="4800" b="0" i="0" kern="1200">
                          <a:solidFill>
                            <a:schemeClr val="lt1"/>
                          </a:solidFill>
                          <a:effectLst/>
                          <a:latin typeface="+mn-lt"/>
                          <a:ea typeface="+mn-ea"/>
                          <a:cs typeface="+mn-cs"/>
                        </a:rPr>
                        <a:t>3rd Round</a:t>
                      </a:r>
                      <a:endParaRPr lang="fr-CH" sz="4800"/>
                    </a:p>
                  </a:txBody>
                  <a:tcPr anchor="ctr">
                    <a:solidFill>
                      <a:schemeClr val="tx1">
                        <a:lumMod val="85000"/>
                        <a:lumOff val="15000"/>
                      </a:schemeClr>
                    </a:solidFill>
                  </a:tcPr>
                </a:tc>
                <a:extLst>
                  <a:ext uri="{0D108BD9-81ED-4DB2-BD59-A6C34878D82A}">
                    <a16:rowId xmlns:a16="http://schemas.microsoft.com/office/drawing/2014/main" val="2579638233"/>
                  </a:ext>
                </a:extLst>
              </a:tr>
              <a:tr h="610568">
                <a:tc>
                  <a:txBody>
                    <a:bodyPr/>
                    <a:lstStyle/>
                    <a:p>
                      <a:pPr algn="ctr"/>
                      <a:r>
                        <a:rPr lang="en-US" sz="3200" b="0" i="0" kern="1200">
                          <a:solidFill>
                            <a:schemeClr val="dk1"/>
                          </a:solidFill>
                          <a:effectLst/>
                          <a:latin typeface="+mn-lt"/>
                          <a:ea typeface="+mn-ea"/>
                          <a:cs typeface="+mn-cs"/>
                        </a:rPr>
                        <a:t>Further the Great Plan</a:t>
                      </a:r>
                    </a:p>
                  </a:txBody>
                  <a:tcPr anchor="ctr">
                    <a:solidFill>
                      <a:srgbClr val="EEE9D6"/>
                    </a:solidFill>
                  </a:tcPr>
                </a:tc>
                <a:extLst>
                  <a:ext uri="{0D108BD9-81ED-4DB2-BD59-A6C34878D82A}">
                    <a16:rowId xmlns:a16="http://schemas.microsoft.com/office/drawing/2014/main" val="1565754256"/>
                  </a:ext>
                </a:extLst>
              </a:tr>
              <a:tr h="26958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You can use this ability if you meet the condition below that corresponds to the </a:t>
                      </a:r>
                      <a:r>
                        <a:rPr lang="en-US" sz="3200" b="1"/>
                        <a:t>ASTERISM</a:t>
                      </a:r>
                      <a:r>
                        <a:rPr lang="en-US" sz="3200"/>
                        <a:t> you picked in the deployment phase.</a:t>
                      </a:r>
                      <a:endParaRPr lang="en-US" sz="3200" b="1"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26958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Pick a different </a:t>
                      </a:r>
                      <a:r>
                        <a:rPr lang="en-US" sz="3200" b="1"/>
                        <a:t>ASTERISM</a:t>
                      </a:r>
                      <a:r>
                        <a:rPr lang="en-US" sz="3200"/>
                        <a:t> ability. It can be used in addition to the one you picked in the deployment phase.</a:t>
                      </a:r>
                      <a:endParaRPr lang="en-US" sz="32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bl>
          </a:graphicData>
        </a:graphic>
      </p:graphicFrame>
      <p:pic>
        <p:nvPicPr>
          <p:cNvPr id="14" name="Image 13">
            <a:extLst>
              <a:ext uri="{FF2B5EF4-FFF2-40B4-BE49-F238E27FC236}">
                <a16:creationId xmlns:a16="http://schemas.microsoft.com/office/drawing/2014/main" id="{EBF27C6C-A5CB-F7B4-A6E0-AAD5AD39F4FE}"/>
              </a:ext>
            </a:extLst>
          </p:cNvPr>
          <p:cNvPicPr>
            <a:picLocks noChangeAspect="1"/>
          </p:cNvPicPr>
          <p:nvPr/>
        </p:nvPicPr>
        <p:blipFill>
          <a:blip r:embed="rId3"/>
          <a:stretch>
            <a:fillRect/>
          </a:stretch>
        </p:blipFill>
        <p:spPr>
          <a:xfrm>
            <a:off x="-511148" y="380116"/>
            <a:ext cx="895748" cy="854766"/>
          </a:xfrm>
          <a:prstGeom prst="rect">
            <a:avLst/>
          </a:prstGeom>
        </p:spPr>
      </p:pic>
      <p:pic>
        <p:nvPicPr>
          <p:cNvPr id="15" name="Image 14">
            <a:extLst>
              <a:ext uri="{FF2B5EF4-FFF2-40B4-BE49-F238E27FC236}">
                <a16:creationId xmlns:a16="http://schemas.microsoft.com/office/drawing/2014/main" id="{48A39B63-4B7D-A6D5-576A-F0C4DABCE1A7}"/>
              </a:ext>
            </a:extLst>
          </p:cNvPr>
          <p:cNvPicPr>
            <a:picLocks noChangeAspect="1"/>
          </p:cNvPicPr>
          <p:nvPr/>
        </p:nvPicPr>
        <p:blipFill>
          <a:blip r:embed="rId3"/>
          <a:stretch>
            <a:fillRect/>
          </a:stretch>
        </p:blipFill>
        <p:spPr>
          <a:xfrm>
            <a:off x="-361785" y="8774238"/>
            <a:ext cx="895748" cy="854766"/>
          </a:xfrm>
          <a:prstGeom prst="rect">
            <a:avLst/>
          </a:prstGeom>
        </p:spPr>
      </p:pic>
      <p:pic>
        <p:nvPicPr>
          <p:cNvPr id="18" name="Image 17">
            <a:extLst>
              <a:ext uri="{FF2B5EF4-FFF2-40B4-BE49-F238E27FC236}">
                <a16:creationId xmlns:a16="http://schemas.microsoft.com/office/drawing/2014/main" id="{D6117289-7E8E-3D5A-8190-0A6274484DAA}"/>
              </a:ext>
            </a:extLst>
          </p:cNvPr>
          <p:cNvPicPr>
            <a:picLocks noChangeAspect="1"/>
          </p:cNvPicPr>
          <p:nvPr/>
        </p:nvPicPr>
        <p:blipFill>
          <a:blip r:embed="rId4"/>
          <a:srcRect t="1457" r="546"/>
          <a:stretch>
            <a:fillRect/>
          </a:stretch>
        </p:blipFill>
        <p:spPr>
          <a:xfrm>
            <a:off x="2601887" y="7489379"/>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19" name="Rectangle : coins arrondis 18">
            <a:extLst>
              <a:ext uri="{FF2B5EF4-FFF2-40B4-BE49-F238E27FC236}">
                <a16:creationId xmlns:a16="http://schemas.microsoft.com/office/drawing/2014/main" id="{6009426E-4255-DB19-D6F1-585D80AD74CC}"/>
              </a:ext>
            </a:extLst>
          </p:cNvPr>
          <p:cNvSpPr/>
          <p:nvPr/>
        </p:nvSpPr>
        <p:spPr>
          <a:xfrm>
            <a:off x="2601887" y="7489379"/>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318520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AB506-BE45-605D-C00C-737407514992}"/>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A7875013-4F7B-9CB9-B7A3-E884A00210F3}"/>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61056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8" name="Ellipse 7">
            <a:extLst>
              <a:ext uri="{FF2B5EF4-FFF2-40B4-BE49-F238E27FC236}">
                <a16:creationId xmlns:a16="http://schemas.microsoft.com/office/drawing/2014/main" id="{425CA7A6-06ED-76CF-F42D-D7840FD97A8B}"/>
              </a:ext>
            </a:extLst>
          </p:cNvPr>
          <p:cNvSpPr/>
          <p:nvPr/>
        </p:nvSpPr>
        <p:spPr>
          <a:xfrm>
            <a:off x="-6057977" y="3065145"/>
            <a:ext cx="589400" cy="589400"/>
          </a:xfrm>
          <a:prstGeom prst="ellipse">
            <a:avLst/>
          </a:prstGeom>
          <a:solidFill>
            <a:srgbClr val="882024"/>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49" name="Image 48">
            <a:extLst>
              <a:ext uri="{FF2B5EF4-FFF2-40B4-BE49-F238E27FC236}">
                <a16:creationId xmlns:a16="http://schemas.microsoft.com/office/drawing/2014/main" id="{9C5DC7EB-5017-4E08-AC67-98C548236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11" name="Rectangle : coins arrondis 10">
            <a:extLst>
              <a:ext uri="{FF2B5EF4-FFF2-40B4-BE49-F238E27FC236}">
                <a16:creationId xmlns:a16="http://schemas.microsoft.com/office/drawing/2014/main" id="{1AF8E7BD-FBF3-4B7F-CC86-2CCF06090C96}"/>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Hero, Monster, Wizard(1), Order, Seraphon, Skink</a:t>
            </a:r>
            <a:endParaRPr lang="en-US" sz="1400">
              <a:latin typeface="Roboto"/>
            </a:endParaRPr>
          </a:p>
        </p:txBody>
      </p:sp>
      <p:graphicFrame>
        <p:nvGraphicFramePr>
          <p:cNvPr id="22" name="Tableau 21">
            <a:extLst>
              <a:ext uri="{FF2B5EF4-FFF2-40B4-BE49-F238E27FC236}">
                <a16:creationId xmlns:a16="http://schemas.microsoft.com/office/drawing/2014/main" id="{5C3F4B15-4BC3-00DD-2854-EE0E991A15C4}"/>
              </a:ext>
            </a:extLst>
          </p:cNvPr>
          <p:cNvGraphicFramePr>
            <a:graphicFrameLocks noGrp="1"/>
          </p:cNvGraphicFramePr>
          <p:nvPr>
            <p:extLst>
              <p:ext uri="{D42A27DB-BD31-4B8C-83A1-F6EECF244321}">
                <p14:modId xmlns:p14="http://schemas.microsoft.com/office/powerpoint/2010/main" val="242858238"/>
              </p:ext>
            </p:extLst>
          </p:nvPr>
        </p:nvGraphicFramePr>
        <p:xfrm>
          <a:off x="2297300" y="4025143"/>
          <a:ext cx="8890615" cy="2743200"/>
        </p:xfrm>
        <a:graphic>
          <a:graphicData uri="http://schemas.openxmlformats.org/drawingml/2006/table">
            <a:tbl>
              <a:tblPr firstRow="1" bandRow="1">
                <a:tableStyleId>{5C22544A-7EE6-4342-B048-85BDC9FD1C3A}</a:tableStyleId>
              </a:tblPr>
              <a:tblGrid>
                <a:gridCol w="3271325">
                  <a:extLst>
                    <a:ext uri="{9D8B030D-6E8A-4147-A177-3AD203B41FA5}">
                      <a16:colId xmlns:a16="http://schemas.microsoft.com/office/drawing/2014/main" val="3387291080"/>
                    </a:ext>
                  </a:extLst>
                </a:gridCol>
                <a:gridCol w="1123858">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marL="0" algn="ctr" defTabSz="755934" rtl="0" eaLnBrk="1" latinLnBrk="0" hangingPunct="1"/>
                      <a:r>
                        <a:rPr lang="fr-FR" sz="2000" b="0" kern="1200" dirty="0" err="1">
                          <a:solidFill>
                            <a:schemeClr val="tx1">
                              <a:lumMod val="85000"/>
                              <a:lumOff val="15000"/>
                            </a:schemeClr>
                          </a:solidFill>
                          <a:latin typeface="+mn-lt"/>
                          <a:ea typeface="+mn-ea"/>
                          <a:cs typeface="+mn-cs"/>
                        </a:rPr>
                        <a:t>Divining</a:t>
                      </a:r>
                      <a:r>
                        <a:rPr lang="fr-FR" sz="2000" b="0" kern="1200" dirty="0">
                          <a:solidFill>
                            <a:schemeClr val="tx1">
                              <a:lumMod val="85000"/>
                              <a:lumOff val="15000"/>
                            </a:schemeClr>
                          </a:solidFill>
                          <a:latin typeface="+mn-lt"/>
                          <a:ea typeface="+mn-ea"/>
                          <a:cs typeface="+mn-cs"/>
                        </a:rPr>
                        <a:t> Rod</a:t>
                      </a:r>
                      <a:endParaRPr lang="fr-CH" sz="2000" b="0" kern="1200" dirty="0">
                        <a:solidFill>
                          <a:schemeClr val="tx1">
                            <a:lumMod val="85000"/>
                            <a:lumOff val="15000"/>
                          </a:schemeClr>
                        </a:solidFill>
                        <a:latin typeface="+mn-lt"/>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dirty="0">
                          <a:solidFill>
                            <a:schemeClr val="tx1">
                              <a:lumMod val="85000"/>
                              <a:lumOff val="15000"/>
                            </a:schemeClr>
                          </a:solidFill>
                        </a:rPr>
                        <a:t>2</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dirty="0">
                          <a:solidFill>
                            <a:schemeClr val="tx1">
                              <a:lumMod val="85000"/>
                              <a:lumOff val="15000"/>
                            </a:schemeClr>
                          </a:solidFill>
                        </a:rPr>
                        <a:t>4</a:t>
                      </a:r>
                      <a:r>
                        <a:rPr lang="fr-CH" sz="2800" b="1" dirty="0">
                          <a:solidFill>
                            <a:schemeClr val="tx1">
                              <a:lumMod val="85000"/>
                              <a:lumOff val="15000"/>
                            </a:schemeClr>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dirty="0">
                          <a:solidFill>
                            <a:schemeClr val="tx1">
                              <a:lumMod val="85000"/>
                              <a:lumOff val="15000"/>
                            </a:schemeClr>
                          </a:solidFill>
                        </a:rPr>
                        <a:t>4</a:t>
                      </a:r>
                      <a:r>
                        <a:rPr lang="fr-CH" sz="2800" b="1" dirty="0">
                          <a:solidFill>
                            <a:schemeClr val="tx1">
                              <a:lumMod val="85000"/>
                              <a:lumOff val="15000"/>
                            </a:schemeClr>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FR" sz="2800" b="1" dirty="0">
                          <a:solidFill>
                            <a:schemeClr val="tx1">
                              <a:lumMod val="85000"/>
                              <a:lumOff val="15000"/>
                            </a:schemeClr>
                          </a:solidFill>
                        </a:rPr>
                        <a:t>D3</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145068557"/>
                  </a:ext>
                </a:extLst>
              </a:tr>
              <a:tr h="165788">
                <a:tc>
                  <a:txBody>
                    <a:bodyPr/>
                    <a:lstStyle/>
                    <a:p>
                      <a:pPr algn="ctr"/>
                      <a:r>
                        <a:rPr lang="fr-FR" sz="2000" b="0" dirty="0" err="1">
                          <a:solidFill>
                            <a:schemeClr val="tx1">
                              <a:lumMod val="85000"/>
                              <a:lumOff val="15000"/>
                            </a:schemeClr>
                          </a:solidFill>
                        </a:rPr>
                        <a:t>Troglodon’s</a:t>
                      </a:r>
                      <a:r>
                        <a:rPr lang="fr-CH" sz="2000" b="0" dirty="0">
                          <a:solidFill>
                            <a:schemeClr val="tx1">
                              <a:lumMod val="85000"/>
                              <a:lumOff val="15000"/>
                            </a:schemeClr>
                          </a:solidFill>
                        </a:rPr>
                        <a:t> </a:t>
                      </a:r>
                      <a:r>
                        <a:rPr lang="fr-CH" sz="2000" b="0" dirty="0" err="1">
                          <a:solidFill>
                            <a:schemeClr val="tx1">
                              <a:lumMod val="85000"/>
                              <a:lumOff val="15000"/>
                            </a:schemeClr>
                          </a:solidFill>
                        </a:rPr>
                        <a:t>Jaws</a:t>
                      </a:r>
                      <a:endParaRPr lang="fr-FR" sz="2000" b="0" dirty="0">
                        <a:solidFill>
                          <a:schemeClr val="tx1">
                            <a:lumMod val="85000"/>
                            <a:lumOff val="15000"/>
                          </a:schemeClr>
                        </a:solidFill>
                      </a:endParaRPr>
                    </a:p>
                    <a:p>
                      <a:pPr algn="ctr"/>
                      <a:r>
                        <a:rPr lang="fr-FR" sz="2400" b="1" dirty="0" err="1">
                          <a:solidFill>
                            <a:schemeClr val="tx1">
                              <a:lumMod val="85000"/>
                              <a:lumOff val="15000"/>
                            </a:schemeClr>
                          </a:solidFill>
                        </a:rPr>
                        <a:t>Crit</a:t>
                      </a:r>
                      <a:r>
                        <a:rPr lang="fr-FR" sz="2400" b="1" dirty="0">
                          <a:solidFill>
                            <a:schemeClr val="tx1">
                              <a:lumMod val="85000"/>
                              <a:lumOff val="15000"/>
                            </a:schemeClr>
                          </a:solidFill>
                        </a:rPr>
                        <a:t> (</a:t>
                      </a:r>
                      <a:r>
                        <a:rPr lang="fr-FR" sz="2400" b="1" dirty="0" err="1">
                          <a:solidFill>
                            <a:schemeClr val="tx1">
                              <a:lumMod val="85000"/>
                              <a:lumOff val="15000"/>
                            </a:schemeClr>
                          </a:solidFill>
                        </a:rPr>
                        <a:t>mortal</a:t>
                      </a:r>
                      <a:r>
                        <a:rPr lang="fr-FR" sz="2400" b="1" dirty="0">
                          <a:solidFill>
                            <a:schemeClr val="tx1">
                              <a:lumMod val="85000"/>
                              <a:lumOff val="15000"/>
                            </a:schemeClr>
                          </a:solidFill>
                        </a:rPr>
                        <a:t>)</a:t>
                      </a:r>
                      <a:endParaRPr lang="fr-CH" sz="2400" b="1" dirty="0">
                        <a:solidFill>
                          <a:schemeClr val="tx1">
                            <a:lumMod val="85000"/>
                            <a:lumOff val="15000"/>
                          </a:schemeClr>
                        </a:solidFill>
                      </a:endParaRPr>
                    </a:p>
                    <a:p>
                      <a:pPr algn="ctr"/>
                      <a:r>
                        <a:rPr lang="fr-CH" sz="2400" b="1" dirty="0" err="1">
                          <a:solidFill>
                            <a:schemeClr val="tx1">
                              <a:lumMod val="85000"/>
                              <a:lumOff val="15000"/>
                            </a:schemeClr>
                          </a:solidFill>
                        </a:rPr>
                        <a:t>Companion</a:t>
                      </a:r>
                      <a:endParaRPr lang="fr-CH" sz="2400" b="1" dirty="0">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dirty="0">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FR" sz="2800" b="1" dirty="0">
                          <a:solidFill>
                            <a:schemeClr val="tx1">
                              <a:lumMod val="85000"/>
                              <a:lumOff val="15000"/>
                            </a:schemeClr>
                          </a:solidFill>
                        </a:rPr>
                        <a:t>3</a:t>
                      </a:r>
                      <a:r>
                        <a:rPr lang="fr-CH" sz="2800" b="1" dirty="0">
                          <a:solidFill>
                            <a:schemeClr val="tx1">
                              <a:lumMod val="85000"/>
                              <a:lumOff val="15000"/>
                            </a:schemeClr>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FR" sz="2800" b="1" dirty="0">
                          <a:solidFill>
                            <a:schemeClr val="tx1">
                              <a:lumMod val="85000"/>
                              <a:lumOff val="15000"/>
                            </a:schemeClr>
                          </a:solidFill>
                        </a:rPr>
                        <a:t>1</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259719697"/>
                  </a:ext>
                </a:extLst>
              </a:tr>
              <a:tr h="0">
                <a:tc>
                  <a:txBody>
                    <a:bodyPr/>
                    <a:lstStyle/>
                    <a:p>
                      <a:pPr marL="0" algn="ctr" defTabSz="755934" rtl="0" eaLnBrk="1" latinLnBrk="0" hangingPunct="1"/>
                      <a:r>
                        <a:rPr lang="fr-FR" sz="1800" b="0" kern="1200" dirty="0" err="1">
                          <a:solidFill>
                            <a:schemeClr val="tx1">
                              <a:lumMod val="85000"/>
                              <a:lumOff val="15000"/>
                            </a:schemeClr>
                          </a:solidFill>
                          <a:latin typeface="+mn-lt"/>
                          <a:ea typeface="+mn-ea"/>
                          <a:cs typeface="+mn-cs"/>
                        </a:rPr>
                        <a:t>Troglodon’s</a:t>
                      </a:r>
                      <a:r>
                        <a:rPr lang="fr-FR" sz="1800" b="0" kern="1200" dirty="0">
                          <a:solidFill>
                            <a:schemeClr val="tx1">
                              <a:lumMod val="85000"/>
                              <a:lumOff val="15000"/>
                            </a:schemeClr>
                          </a:solidFill>
                          <a:latin typeface="+mn-lt"/>
                          <a:ea typeface="+mn-ea"/>
                          <a:cs typeface="+mn-cs"/>
                        </a:rPr>
                        <a:t> Talons</a:t>
                      </a:r>
                      <a:endParaRPr lang="fr-CH" sz="1800" b="0" kern="1200" dirty="0">
                        <a:solidFill>
                          <a:schemeClr val="tx1">
                            <a:lumMod val="85000"/>
                            <a:lumOff val="15000"/>
                          </a:schemeClr>
                        </a:solidFill>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r>
                        <a:rPr lang="fr-CH" sz="2400" b="1" kern="1200" dirty="0" err="1">
                          <a:solidFill>
                            <a:schemeClr val="tx1">
                              <a:lumMod val="85000"/>
                              <a:lumOff val="15000"/>
                            </a:schemeClr>
                          </a:solidFill>
                          <a:latin typeface="+mn-lt"/>
                          <a:ea typeface="+mn-ea"/>
                          <a:cs typeface="+mn-cs"/>
                        </a:rPr>
                        <a:t>Companion</a:t>
                      </a:r>
                      <a:endParaRPr lang="fr-CH" sz="2400" b="1" kern="1200" dirty="0">
                        <a:solidFill>
                          <a:schemeClr val="tx1">
                            <a:lumMod val="85000"/>
                            <a:lumOff val="15000"/>
                          </a:schemeClr>
                        </a:solidFill>
                        <a:latin typeface="+mn-lt"/>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dirty="0">
                          <a:solidFill>
                            <a:schemeClr val="tx1">
                              <a:lumMod val="85000"/>
                              <a:lumOff val="15000"/>
                            </a:schemeClr>
                          </a:solidFill>
                        </a:rPr>
                        <a:t>2</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dirty="0">
                          <a:solidFill>
                            <a:schemeClr val="tx1">
                              <a:lumMod val="85000"/>
                              <a:lumOff val="15000"/>
                            </a:schemeClr>
                          </a:solidFill>
                        </a:rPr>
                        <a:t>3</a:t>
                      </a:r>
                      <a:r>
                        <a:rPr lang="fr-CH" sz="2800" b="1" dirty="0">
                          <a:solidFill>
                            <a:schemeClr val="tx1">
                              <a:lumMod val="85000"/>
                              <a:lumOff val="15000"/>
                            </a:schemeClr>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dirty="0">
                          <a:solidFill>
                            <a:schemeClr val="tx1">
                              <a:lumMod val="85000"/>
                              <a:lumOff val="15000"/>
                            </a:schemeClr>
                          </a:solidFill>
                        </a:rPr>
                        <a:t>2</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3080604190"/>
                  </a:ext>
                </a:extLst>
              </a:tr>
            </a:tbl>
          </a:graphicData>
        </a:graphic>
      </p:graphicFrame>
      <p:graphicFrame>
        <p:nvGraphicFramePr>
          <p:cNvPr id="24" name="Tableau 23">
            <a:extLst>
              <a:ext uri="{FF2B5EF4-FFF2-40B4-BE49-F238E27FC236}">
                <a16:creationId xmlns:a16="http://schemas.microsoft.com/office/drawing/2014/main" id="{CBA3B566-B0AF-2725-DE4B-4C437CA84203}"/>
              </a:ext>
            </a:extLst>
          </p:cNvPr>
          <p:cNvGraphicFramePr>
            <a:graphicFrameLocks noGrp="1"/>
          </p:cNvGraphicFramePr>
          <p:nvPr>
            <p:extLst>
              <p:ext uri="{D42A27DB-BD31-4B8C-83A1-F6EECF244321}">
                <p14:modId xmlns:p14="http://schemas.microsoft.com/office/powerpoint/2010/main" val="1068592776"/>
              </p:ext>
            </p:extLst>
          </p:nvPr>
        </p:nvGraphicFramePr>
        <p:xfrm>
          <a:off x="2301662" y="2263647"/>
          <a:ext cx="8890612" cy="1463040"/>
        </p:xfrm>
        <a:graphic>
          <a:graphicData uri="http://schemas.openxmlformats.org/drawingml/2006/table">
            <a:tbl>
              <a:tblPr firstRow="1" bandRow="1">
                <a:tableStyleId>{5C22544A-7EE6-4342-B048-85BDC9FD1C3A}</a:tableStyleId>
              </a:tblPr>
              <a:tblGrid>
                <a:gridCol w="2708002">
                  <a:extLst>
                    <a:ext uri="{9D8B030D-6E8A-4147-A177-3AD203B41FA5}">
                      <a16:colId xmlns:a16="http://schemas.microsoft.com/office/drawing/2014/main" val="3387291080"/>
                    </a:ext>
                  </a:extLst>
                </a:gridCol>
                <a:gridCol w="1030435">
                  <a:extLst>
                    <a:ext uri="{9D8B030D-6E8A-4147-A177-3AD203B41FA5}">
                      <a16:colId xmlns:a16="http://schemas.microsoft.com/office/drawing/2014/main" val="247194197"/>
                    </a:ext>
                  </a:extLst>
                </a:gridCol>
                <a:gridCol w="1030435">
                  <a:extLst>
                    <a:ext uri="{9D8B030D-6E8A-4147-A177-3AD203B41FA5}">
                      <a16:colId xmlns:a16="http://schemas.microsoft.com/office/drawing/2014/main" val="3312103115"/>
                    </a:ext>
                  </a:extLst>
                </a:gridCol>
                <a:gridCol w="1030435">
                  <a:extLst>
                    <a:ext uri="{9D8B030D-6E8A-4147-A177-3AD203B41FA5}">
                      <a16:colId xmlns:a16="http://schemas.microsoft.com/office/drawing/2014/main" val="597661359"/>
                    </a:ext>
                  </a:extLst>
                </a:gridCol>
                <a:gridCol w="1030435">
                  <a:extLst>
                    <a:ext uri="{9D8B030D-6E8A-4147-A177-3AD203B41FA5}">
                      <a16:colId xmlns:a16="http://schemas.microsoft.com/office/drawing/2014/main" val="4146430559"/>
                    </a:ext>
                  </a:extLst>
                </a:gridCol>
                <a:gridCol w="1030435">
                  <a:extLst>
                    <a:ext uri="{9D8B030D-6E8A-4147-A177-3AD203B41FA5}">
                      <a16:colId xmlns:a16="http://schemas.microsoft.com/office/drawing/2014/main" val="3239846400"/>
                    </a:ext>
                  </a:extLst>
                </a:gridCol>
                <a:gridCol w="1030435">
                  <a:extLst>
                    <a:ext uri="{9D8B030D-6E8A-4147-A177-3AD203B41FA5}">
                      <a16:colId xmlns:a16="http://schemas.microsoft.com/office/drawing/2014/main" val="1515761800"/>
                    </a:ext>
                  </a:extLst>
                </a:gridCol>
              </a:tblGrid>
              <a:tr h="288000">
                <a:tc>
                  <a:txBody>
                    <a:bodyPr/>
                    <a:lstStyle/>
                    <a:p>
                      <a:pPr algn="ctr"/>
                      <a:r>
                        <a:rPr lang="fr-CH" sz="1800" b="1" err="1">
                          <a:solidFill>
                            <a:schemeClr val="bg1"/>
                          </a:solidFill>
                        </a:rPr>
                        <a:t>Ranged</a:t>
                      </a:r>
                      <a:r>
                        <a:rPr lang="fr-CH" sz="1800" b="1">
                          <a:solidFill>
                            <a:schemeClr val="bg1"/>
                          </a:solidFill>
                        </a:rPr>
                        <a:t>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Range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err="1">
                          <a:solidFill>
                            <a:schemeClr val="bg1"/>
                          </a:solidFill>
                        </a:rPr>
                        <a:t>Dmg</a:t>
                      </a:r>
                      <a:endParaRPr lang="fr-CH" sz="1800">
                        <a:solidFill>
                          <a:schemeClr val="bg1"/>
                        </a:solidFill>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0">
                <a:tc>
                  <a:txBody>
                    <a:bodyPr/>
                    <a:lstStyle/>
                    <a:p>
                      <a:pPr algn="ctr"/>
                      <a:r>
                        <a:rPr lang="fr-CH" sz="1800" b="0" dirty="0" err="1">
                          <a:solidFill>
                            <a:schemeClr val="tx1">
                              <a:lumMod val="85000"/>
                              <a:lumOff val="15000"/>
                            </a:schemeClr>
                          </a:solidFill>
                        </a:rPr>
                        <a:t>Troglodon's</a:t>
                      </a:r>
                      <a:r>
                        <a:rPr lang="fr-CH" sz="1800" b="0" dirty="0">
                          <a:solidFill>
                            <a:schemeClr val="tx1">
                              <a:lumMod val="85000"/>
                              <a:lumOff val="15000"/>
                            </a:schemeClr>
                          </a:solidFill>
                        </a:rPr>
                        <a:t> </a:t>
                      </a:r>
                      <a:r>
                        <a:rPr lang="fr-CH" sz="1800" b="0" dirty="0" err="1">
                          <a:solidFill>
                            <a:schemeClr val="tx1">
                              <a:lumMod val="85000"/>
                              <a:lumOff val="15000"/>
                            </a:schemeClr>
                          </a:solidFill>
                        </a:rPr>
                        <a:t>Noxious</a:t>
                      </a:r>
                      <a:r>
                        <a:rPr lang="fr-CH" sz="1800" b="0" dirty="0">
                          <a:solidFill>
                            <a:schemeClr val="tx1">
                              <a:lumMod val="85000"/>
                              <a:lumOff val="15000"/>
                            </a:schemeClr>
                          </a:solidFill>
                        </a:rPr>
                        <a:t> </a:t>
                      </a:r>
                      <a:r>
                        <a:rPr lang="fr-CH" sz="1800" b="0" dirty="0" err="1">
                          <a:solidFill>
                            <a:schemeClr val="tx1">
                              <a:lumMod val="85000"/>
                              <a:lumOff val="15000"/>
                            </a:schemeClr>
                          </a:solidFill>
                        </a:rPr>
                        <a:t>Spittle</a:t>
                      </a:r>
                      <a:endParaRPr lang="fr-CH" sz="1800" b="0" dirty="0">
                        <a:solidFill>
                          <a:schemeClr val="tx1">
                            <a:lumMod val="85000"/>
                            <a:lumOff val="15000"/>
                          </a:schemeClr>
                        </a:solidFill>
                      </a:endParaRPr>
                    </a:p>
                    <a:p>
                      <a:pPr algn="ctr"/>
                      <a:r>
                        <a:rPr lang="fr-CH" sz="2400" b="1" dirty="0">
                          <a:solidFill>
                            <a:schemeClr val="tx1">
                              <a:lumMod val="85000"/>
                              <a:lumOff val="15000"/>
                            </a:schemeClr>
                          </a:solidFill>
                        </a:rPr>
                        <a:t>Shoot in Combat</a:t>
                      </a:r>
                      <a:endParaRPr lang="fr-FR" sz="2400" b="1" dirty="0">
                        <a:solidFill>
                          <a:schemeClr val="tx1">
                            <a:lumMod val="85000"/>
                            <a:lumOff val="15000"/>
                          </a:schemeClr>
                        </a:solidFill>
                      </a:endParaRPr>
                    </a:p>
                    <a:p>
                      <a:pPr algn="ctr"/>
                      <a:r>
                        <a:rPr lang="fr-FR" sz="2400" b="1" dirty="0" err="1">
                          <a:solidFill>
                            <a:schemeClr val="tx1">
                              <a:lumMod val="85000"/>
                              <a:lumOff val="15000"/>
                            </a:schemeClr>
                          </a:solidFill>
                        </a:rPr>
                        <a:t>Companion</a:t>
                      </a:r>
                      <a:endParaRPr lang="fr-CH" sz="2400" b="1" dirty="0">
                        <a:solidFill>
                          <a:schemeClr val="tx1">
                            <a:lumMod val="85000"/>
                            <a:lumOff val="15000"/>
                          </a:schemeClr>
                        </a:solidFill>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dirty="0">
                          <a:solidFill>
                            <a:schemeClr val="tx1">
                              <a:lumMod val="85000"/>
                              <a:lumOff val="15000"/>
                            </a:schemeClr>
                          </a:solidFill>
                        </a:rPr>
                        <a:t>15</a:t>
                      </a:r>
                      <a:r>
                        <a:rPr lang="fr-CH" sz="2800" b="1" dirty="0">
                          <a:solidFill>
                            <a:schemeClr val="tx1">
                              <a:lumMod val="85000"/>
                              <a:lumOff val="15000"/>
                            </a:schemeClr>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D6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FR" sz="2800" b="1" dirty="0">
                          <a:solidFill>
                            <a:schemeClr val="tx1">
                              <a:lumMod val="85000"/>
                              <a:lumOff val="15000"/>
                            </a:schemeClr>
                          </a:solidFill>
                        </a:rPr>
                        <a:t>2</a:t>
                      </a:r>
                      <a:endParaRPr lang="fr-CH" sz="2800" b="1" dirty="0">
                        <a:solidFill>
                          <a:schemeClr val="tx1">
                            <a:lumMod val="85000"/>
                            <a:lumOff val="15000"/>
                          </a:schemeClr>
                        </a:solidFill>
                      </a:endParaRP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CCCF2851-2D3E-BE9C-5CD4-25DEC1A56CB8}"/>
              </a:ext>
            </a:extLst>
          </p:cNvPr>
          <p:cNvGraphicFramePr>
            <a:graphicFrameLocks noGrp="1"/>
          </p:cNvGraphicFramePr>
          <p:nvPr>
            <p:extLst>
              <p:ext uri="{D42A27DB-BD31-4B8C-83A1-F6EECF244321}">
                <p14:modId xmlns:p14="http://schemas.microsoft.com/office/powerpoint/2010/main" val="1537055625"/>
              </p:ext>
            </p:extLst>
          </p:nvPr>
        </p:nvGraphicFramePr>
        <p:xfrm>
          <a:off x="263926" y="9520509"/>
          <a:ext cx="10899376" cy="5621298"/>
        </p:xfrm>
        <a:graphic>
          <a:graphicData uri="http://schemas.openxmlformats.org/drawingml/2006/table">
            <a:tbl>
              <a:tblPr firstRow="1" bandRow="1">
                <a:tableStyleId>{5C22544A-7EE6-4342-B048-85BDC9FD1C3A}</a:tableStyleId>
              </a:tblPr>
              <a:tblGrid>
                <a:gridCol w="2724844">
                  <a:extLst>
                    <a:ext uri="{9D8B030D-6E8A-4147-A177-3AD203B41FA5}">
                      <a16:colId xmlns:a16="http://schemas.microsoft.com/office/drawing/2014/main" val="1158755290"/>
                    </a:ext>
                  </a:extLst>
                </a:gridCol>
                <a:gridCol w="2724844">
                  <a:extLst>
                    <a:ext uri="{9D8B030D-6E8A-4147-A177-3AD203B41FA5}">
                      <a16:colId xmlns:a16="http://schemas.microsoft.com/office/drawing/2014/main" val="2640945612"/>
                    </a:ext>
                  </a:extLst>
                </a:gridCol>
                <a:gridCol w="2724844">
                  <a:extLst>
                    <a:ext uri="{9D8B030D-6E8A-4147-A177-3AD203B41FA5}">
                      <a16:colId xmlns:a16="http://schemas.microsoft.com/office/drawing/2014/main" val="2061212489"/>
                    </a:ext>
                  </a:extLst>
                </a:gridCol>
                <a:gridCol w="2724844">
                  <a:extLst>
                    <a:ext uri="{9D8B030D-6E8A-4147-A177-3AD203B41FA5}">
                      <a16:colId xmlns:a16="http://schemas.microsoft.com/office/drawing/2014/main" val="3971453586"/>
                    </a:ext>
                  </a:extLst>
                </a:gridCol>
              </a:tblGrid>
              <a:tr h="852294">
                <a:tc>
                  <a:txBody>
                    <a:bodyPr/>
                    <a:lstStyle/>
                    <a:p>
                      <a:pPr algn="ctr"/>
                      <a:r>
                        <a:rPr lang="fr-CH" sz="2400" b="0" i="0" kern="1200">
                          <a:solidFill>
                            <a:schemeClr val="lt1"/>
                          </a:solidFill>
                          <a:effectLst/>
                          <a:latin typeface="+mn-lt"/>
                          <a:ea typeface="+mn-ea"/>
                          <a:cs typeface="+mn-cs"/>
                        </a:rPr>
                        <a:t>Passive </a:t>
                      </a:r>
                      <a:endParaRPr lang="fr-CH" sz="2400"/>
                    </a:p>
                  </a:txBody>
                  <a:tcPr anchor="ctr">
                    <a:solidFill>
                      <a:schemeClr val="tx1">
                        <a:lumMod val="75000"/>
                        <a:lumOff val="25000"/>
                      </a:schemeClr>
                    </a:solidFill>
                  </a:tcPr>
                </a:tc>
                <a:tc>
                  <a:txBody>
                    <a:bodyPr/>
                    <a:lstStyle/>
                    <a:p>
                      <a:pPr algn="l"/>
                      <a:r>
                        <a:rPr lang="en-US" sz="2400" b="0" i="0" kern="1200">
                          <a:solidFill>
                            <a:schemeClr val="lt1"/>
                          </a:solidFill>
                          <a:effectLst/>
                          <a:latin typeface="+mn-lt"/>
                          <a:ea typeface="+mn-ea"/>
                          <a:cs typeface="+mn-cs"/>
                        </a:rPr>
                        <a:t>Once Per Turn </a:t>
                      </a:r>
                      <a:r>
                        <a:rPr lang="en-US" sz="2000" b="0" i="0" kern="1200">
                          <a:solidFill>
                            <a:schemeClr val="lt1"/>
                          </a:solidFill>
                          <a:effectLst/>
                          <a:latin typeface="+mn-lt"/>
                          <a:ea typeface="+mn-ea"/>
                          <a:cs typeface="+mn-cs"/>
                        </a:rPr>
                        <a:t>(army)</a:t>
                      </a:r>
                    </a:p>
                    <a:p>
                      <a:pPr algn="l"/>
                      <a:r>
                        <a:rPr lang="en-US" sz="2000" b="0" i="0" kern="1200">
                          <a:solidFill>
                            <a:schemeClr val="lt1"/>
                          </a:solidFill>
                          <a:effectLst/>
                          <a:latin typeface="+mn-lt"/>
                          <a:ea typeface="+mn-ea"/>
                          <a:cs typeface="+mn-cs"/>
                        </a:rPr>
                        <a:t>Any Combat Phase</a:t>
                      </a:r>
                      <a:endParaRPr lang="fr-CH" sz="2000"/>
                    </a:p>
                  </a:txBody>
                  <a:tcPr anchor="ctr">
                    <a:solidFill>
                      <a:srgbClr val="882024"/>
                    </a:solidFill>
                  </a:tcPr>
                </a:tc>
                <a:tc>
                  <a:txBody>
                    <a:bodyPr/>
                    <a:lstStyle/>
                    <a:p>
                      <a:pPr algn="l"/>
                      <a:r>
                        <a:rPr lang="fr-CH" sz="2400" b="0"/>
                        <a:t>End of Any Turn</a:t>
                      </a:r>
                    </a:p>
                  </a:txBody>
                  <a:tcPr anchor="ctr">
                    <a:solidFill>
                      <a:srgbClr val="6D4882"/>
                    </a:solidFill>
                  </a:tcPr>
                </a:tc>
                <a:tc>
                  <a:txBody>
                    <a:bodyPr/>
                    <a:lstStyle/>
                    <a:p>
                      <a:pPr algn="ctr"/>
                      <a:r>
                        <a:rPr lang="fr-CH" sz="2400" b="0"/>
                        <a:t>Passive</a:t>
                      </a:r>
                    </a:p>
                  </a:txBody>
                  <a:tcPr anchor="ctr">
                    <a:solidFill>
                      <a:srgbClr val="6D4882"/>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Battle Damaged</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fr-CH" sz="2000" b="0" i="0" kern="1200">
                          <a:solidFill>
                            <a:schemeClr val="dk1"/>
                          </a:solidFill>
                          <a:effectLst/>
                          <a:latin typeface="+mn-lt"/>
                          <a:ea typeface="+mn-ea"/>
                          <a:cs typeface="+mn-cs"/>
                        </a:rPr>
                        <a:t>Noxious Roar</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fr-CH" sz="2000" b="0" i="0" kern="1200">
                          <a:solidFill>
                            <a:schemeClr val="dk1"/>
                          </a:solidFill>
                          <a:effectLst/>
                          <a:latin typeface="+mn-lt"/>
                          <a:ea typeface="+mn-ea"/>
                          <a:cs typeface="+mn-cs"/>
                        </a:rPr>
                        <a:t>Trolglodon Regeneration</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Terror</a:t>
                      </a: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While this unit has 10 or more damage points, the Attacks characteristic of its </a:t>
                      </a:r>
                      <a:r>
                        <a:rPr lang="fr-FR" sz="2400" b="1" i="0" kern="1200">
                          <a:solidFill>
                            <a:schemeClr val="dk1"/>
                          </a:solidFill>
                          <a:effectLst/>
                          <a:latin typeface="+mn-lt"/>
                          <a:ea typeface="+mn-ea"/>
                          <a:cs typeface="+mn-cs"/>
                        </a:rPr>
                        <a:t>Troglodon’s</a:t>
                      </a:r>
                      <a:r>
                        <a:rPr lang="en-US" sz="2400" b="1" i="0" kern="1200">
                          <a:solidFill>
                            <a:schemeClr val="dk1"/>
                          </a:solidFill>
                          <a:effectLst/>
                          <a:latin typeface="+mn-lt"/>
                          <a:ea typeface="+mn-ea"/>
                          <a:cs typeface="+mn-cs"/>
                        </a:rPr>
                        <a:t> </a:t>
                      </a:r>
                      <a:r>
                        <a:rPr lang="en-US" sz="2400" b="1" i="0" kern="1200" dirty="0">
                          <a:solidFill>
                            <a:schemeClr val="dk1"/>
                          </a:solidFill>
                          <a:effectLst/>
                          <a:latin typeface="+mn-lt"/>
                          <a:ea typeface="+mn-ea"/>
                          <a:cs typeface="+mn-cs"/>
                        </a:rPr>
                        <a:t>Jaws</a:t>
                      </a:r>
                      <a:r>
                        <a:rPr lang="en-US" sz="2400" b="0" i="0" kern="1200" dirty="0">
                          <a:solidFill>
                            <a:schemeClr val="dk1"/>
                          </a:solidFill>
                          <a:effectLst/>
                          <a:latin typeface="+mn-lt"/>
                          <a:ea typeface="+mn-ea"/>
                          <a:cs typeface="+mn-cs"/>
                        </a:rPr>
                        <a:t> is 2.</a:t>
                      </a:r>
                      <a:endParaRPr lang="fr-CH" sz="2400" dirty="0"/>
                    </a:p>
                  </a:txBody>
                  <a:tcPr anchor="ctr">
                    <a:solidFill>
                      <a:srgbClr val="DAD0A6"/>
                    </a:solidFill>
                  </a:tcPr>
                </a:tc>
                <a:tc>
                  <a:txBody>
                    <a:bodyPr/>
                    <a:lstStyle/>
                    <a:p>
                      <a:r>
                        <a:rPr lang="en-US" sz="2400"/>
                        <a:t>Pick up to 3 enemy units in combat with this unit to be the targets.</a:t>
                      </a:r>
                    </a:p>
                    <a:p>
                      <a:endParaRPr lang="en-US" sz="800"/>
                    </a:p>
                    <a:p>
                      <a:r>
                        <a:rPr lang="en-US" sz="2400"/>
                        <a:t>Roll a dice for each target. On a 3+, subtract 1 from hit rolls for the target’s attacks for the rest of the turn.</a:t>
                      </a:r>
                    </a:p>
                    <a:p>
                      <a:endParaRPr lang="en-US" sz="800" b="0" i="0" kern="1200">
                        <a:solidFill>
                          <a:srgbClr val="FF0000"/>
                        </a:solidFill>
                        <a:effectLst/>
                        <a:latin typeface="+mn-lt"/>
                        <a:ea typeface="+mn-ea"/>
                        <a:cs typeface="+mn-cs"/>
                      </a:endParaRPr>
                    </a:p>
                    <a:p>
                      <a:r>
                        <a:rPr lang="en-US" sz="2400" b="0" i="0" kern="1200">
                          <a:solidFill>
                            <a:srgbClr val="FF0000"/>
                          </a:solidFill>
                          <a:effectLst/>
                          <a:latin typeface="+mn-lt"/>
                          <a:ea typeface="+mn-ea"/>
                          <a:cs typeface="+mn-cs"/>
                        </a:rPr>
                        <a:t>Keywords: Rampage</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1" i="0" kern="1200">
                          <a:solidFill>
                            <a:schemeClr val="dk1"/>
                          </a:solidFill>
                          <a:effectLst/>
                          <a:latin typeface="+mn-lt"/>
                          <a:ea typeface="+mn-ea"/>
                          <a:cs typeface="+mn-cs"/>
                        </a:rPr>
                        <a:t>Heal</a:t>
                      </a:r>
                      <a:r>
                        <a:rPr lang="en-US" sz="2400" b="0" i="0" kern="1200">
                          <a:solidFill>
                            <a:schemeClr val="dk1"/>
                          </a:solidFill>
                          <a:effectLst/>
                          <a:latin typeface="+mn-lt"/>
                          <a:ea typeface="+mn-ea"/>
                          <a:cs typeface="+mn-cs"/>
                        </a:rPr>
                        <a:t> </a:t>
                      </a:r>
                      <a:r>
                        <a:rPr lang="en-US" sz="2400" b="1" i="0" kern="1200">
                          <a:solidFill>
                            <a:schemeClr val="dk1"/>
                          </a:solidFill>
                          <a:effectLst/>
                          <a:latin typeface="+mn-lt"/>
                          <a:ea typeface="+mn-ea"/>
                          <a:cs typeface="+mn-cs"/>
                        </a:rPr>
                        <a:t>(D3)</a:t>
                      </a:r>
                      <a:r>
                        <a:rPr lang="en-US" sz="2400" b="0" i="0" kern="1200">
                          <a:solidFill>
                            <a:schemeClr val="dk1"/>
                          </a:solidFill>
                          <a:effectLst/>
                          <a:latin typeface="+mn-lt"/>
                          <a:ea typeface="+mn-ea"/>
                          <a:cs typeface="+mn-cs"/>
                        </a:rPr>
                        <a:t> this unit.</a:t>
                      </a:r>
                      <a:endParaRPr lang="en-US" sz="2400" b="0" i="0" kern="1200" dirty="0">
                        <a:solidFill>
                          <a:srgbClr val="FF0000"/>
                        </a:solidFill>
                        <a:effectLst/>
                        <a:latin typeface="+mn-lt"/>
                        <a:ea typeface="+mn-ea"/>
                        <a:cs typeface="+mn-cs"/>
                      </a:endParaRP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dk1"/>
                          </a:solidFill>
                          <a:effectLst/>
                          <a:latin typeface="+mn-lt"/>
                          <a:ea typeface="+mn-ea"/>
                          <a:cs typeface="+mn-cs"/>
                        </a:rPr>
                        <a:t>Subtract 2 from the control scores of enemy units while they are in combat with this unit.</a:t>
                      </a:r>
                      <a:endParaRPr lang="en-US" sz="2400" b="0" i="0" kern="120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pic>
        <p:nvPicPr>
          <p:cNvPr id="28" name="Image 27">
            <a:extLst>
              <a:ext uri="{FF2B5EF4-FFF2-40B4-BE49-F238E27FC236}">
                <a16:creationId xmlns:a16="http://schemas.microsoft.com/office/drawing/2014/main" id="{B5E6FB1E-45CD-5586-D02A-BAD5DF5FE500}"/>
              </a:ext>
            </a:extLst>
          </p:cNvPr>
          <p:cNvPicPr>
            <a:picLocks noChangeAspect="1"/>
          </p:cNvPicPr>
          <p:nvPr/>
        </p:nvPicPr>
        <p:blipFill>
          <a:blip r:embed="rId4"/>
          <a:stretch>
            <a:fillRect/>
          </a:stretch>
        </p:blipFill>
        <p:spPr>
          <a:xfrm>
            <a:off x="2457378" y="9774334"/>
            <a:ext cx="246692" cy="339201"/>
          </a:xfrm>
          <a:prstGeom prst="rect">
            <a:avLst/>
          </a:prstGeom>
        </p:spPr>
      </p:pic>
      <p:pic>
        <p:nvPicPr>
          <p:cNvPr id="31" name="Image 30">
            <a:extLst>
              <a:ext uri="{FF2B5EF4-FFF2-40B4-BE49-F238E27FC236}">
                <a16:creationId xmlns:a16="http://schemas.microsoft.com/office/drawing/2014/main" id="{CC423E14-86B1-B4F1-80E0-3FEF351BF062}"/>
              </a:ext>
            </a:extLst>
          </p:cNvPr>
          <p:cNvPicPr>
            <a:picLocks noChangeAspect="1"/>
          </p:cNvPicPr>
          <p:nvPr/>
        </p:nvPicPr>
        <p:blipFill>
          <a:blip r:embed="rId5"/>
          <a:stretch>
            <a:fillRect/>
          </a:stretch>
        </p:blipFill>
        <p:spPr>
          <a:xfrm>
            <a:off x="5232112" y="9975196"/>
            <a:ext cx="321057" cy="327478"/>
          </a:xfrm>
          <a:prstGeom prst="rect">
            <a:avLst/>
          </a:prstGeom>
        </p:spPr>
      </p:pic>
      <p:sp>
        <p:nvSpPr>
          <p:cNvPr id="34" name="Ellipse 33">
            <a:extLst>
              <a:ext uri="{FF2B5EF4-FFF2-40B4-BE49-F238E27FC236}">
                <a16:creationId xmlns:a16="http://schemas.microsoft.com/office/drawing/2014/main" id="{33119FF5-8AF7-03BF-304E-7F60FA89B26B}"/>
              </a:ext>
            </a:extLst>
          </p:cNvPr>
          <p:cNvSpPr/>
          <p:nvPr/>
        </p:nvSpPr>
        <p:spPr>
          <a:xfrm>
            <a:off x="10521355" y="9799971"/>
            <a:ext cx="321057" cy="32105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5" name="Rectangle : coins arrondis 34">
            <a:extLst>
              <a:ext uri="{FF2B5EF4-FFF2-40B4-BE49-F238E27FC236}">
                <a16:creationId xmlns:a16="http://schemas.microsoft.com/office/drawing/2014/main" id="{96CB2D7B-E895-60F3-B88C-791BECCF0B5C}"/>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latin typeface="Roboto"/>
              </a:rPr>
              <a:t>SKINK ON TROGLODON</a:t>
            </a:r>
            <a:endParaRPr lang="fr-CH" sz="2800" b="1" dirty="0">
              <a:latin typeface="Roboto"/>
            </a:endParaRPr>
          </a:p>
        </p:txBody>
      </p:sp>
      <p:sp>
        <p:nvSpPr>
          <p:cNvPr id="36" name="Rectangle : coins arrondis 35">
            <a:extLst>
              <a:ext uri="{FF2B5EF4-FFF2-40B4-BE49-F238E27FC236}">
                <a16:creationId xmlns:a16="http://schemas.microsoft.com/office/drawing/2014/main" id="{27A72158-1662-221D-755E-83303BC4752B}"/>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10’’</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37" name="Rectangle : coins arrondis 36">
            <a:extLst>
              <a:ext uri="{FF2B5EF4-FFF2-40B4-BE49-F238E27FC236}">
                <a16:creationId xmlns:a16="http://schemas.microsoft.com/office/drawing/2014/main" id="{3D6738B2-5971-1A5A-2F56-573496A32B55}"/>
              </a:ext>
            </a:extLst>
          </p:cNvPr>
          <p:cNvSpPr/>
          <p:nvPr/>
        </p:nvSpPr>
        <p:spPr>
          <a:xfrm>
            <a:off x="4904338"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38" name="Rectangle : coins arrondis 37">
            <a:extLst>
              <a:ext uri="{FF2B5EF4-FFF2-40B4-BE49-F238E27FC236}">
                <a16:creationId xmlns:a16="http://schemas.microsoft.com/office/drawing/2014/main" id="{1E2E20BB-D80D-AC67-D9D9-E2297CB24D18}"/>
              </a:ext>
            </a:extLst>
          </p:cNvPr>
          <p:cNvSpPr/>
          <p:nvPr/>
        </p:nvSpPr>
        <p:spPr>
          <a:xfrm>
            <a:off x="6326252"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39" name="Rectangle : coins arrondis 38">
            <a:extLst>
              <a:ext uri="{FF2B5EF4-FFF2-40B4-BE49-F238E27FC236}">
                <a16:creationId xmlns:a16="http://schemas.microsoft.com/office/drawing/2014/main" id="{1F13EA65-4789-D240-E49F-35A7906BB56F}"/>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47" name="Image 46">
            <a:extLst>
              <a:ext uri="{FF2B5EF4-FFF2-40B4-BE49-F238E27FC236}">
                <a16:creationId xmlns:a16="http://schemas.microsoft.com/office/drawing/2014/main" id="{2793E4B9-21BE-63D3-23F3-783A9D172A9B}"/>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2" name="Image 1">
            <a:extLst>
              <a:ext uri="{FF2B5EF4-FFF2-40B4-BE49-F238E27FC236}">
                <a16:creationId xmlns:a16="http://schemas.microsoft.com/office/drawing/2014/main" id="{07361FB6-6BC0-FCB1-C324-ED56ADEE9F06}"/>
              </a:ext>
            </a:extLst>
          </p:cNvPr>
          <p:cNvPicPr>
            <a:picLocks noChangeAspect="1"/>
          </p:cNvPicPr>
          <p:nvPr/>
        </p:nvPicPr>
        <p:blipFill>
          <a:blip r:embed="rId6"/>
          <a:stretch>
            <a:fillRect/>
          </a:stretch>
        </p:blipFill>
        <p:spPr>
          <a:xfrm>
            <a:off x="7947848" y="9765885"/>
            <a:ext cx="331258" cy="389228"/>
          </a:xfrm>
          <a:prstGeom prst="rect">
            <a:avLst/>
          </a:prstGeom>
        </p:spPr>
      </p:pic>
      <p:sp>
        <p:nvSpPr>
          <p:cNvPr id="5" name="Ellipse 4">
            <a:extLst>
              <a:ext uri="{FF2B5EF4-FFF2-40B4-BE49-F238E27FC236}">
                <a16:creationId xmlns:a16="http://schemas.microsoft.com/office/drawing/2014/main" id="{17AF56F6-9F63-76D5-246B-C4727423D50C}"/>
              </a:ext>
            </a:extLst>
          </p:cNvPr>
          <p:cNvSpPr/>
          <p:nvPr/>
        </p:nvSpPr>
        <p:spPr>
          <a:xfrm>
            <a:off x="-4809750" y="3065145"/>
            <a:ext cx="589400" cy="589400"/>
          </a:xfrm>
          <a:prstGeom prst="ellipse">
            <a:avLst/>
          </a:prstGeom>
          <a:solidFill>
            <a:srgbClr val="6D4882"/>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 name="Rectangle : coins arrondis 2">
            <a:extLst>
              <a:ext uri="{FF2B5EF4-FFF2-40B4-BE49-F238E27FC236}">
                <a16:creationId xmlns:a16="http://schemas.microsoft.com/office/drawing/2014/main" id="{85F0737B-D448-3412-F3D8-C0244D313B61}"/>
              </a:ext>
            </a:extLst>
          </p:cNvPr>
          <p:cNvSpPr/>
          <p:nvPr/>
        </p:nvSpPr>
        <p:spPr>
          <a:xfrm>
            <a:off x="7748166" y="792116"/>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Wizard</a:t>
            </a:r>
          </a:p>
        </p:txBody>
      </p:sp>
    </p:spTree>
    <p:extLst>
      <p:ext uri="{BB962C8B-B14F-4D97-AF65-F5344CB8AC3E}">
        <p14:creationId xmlns:p14="http://schemas.microsoft.com/office/powerpoint/2010/main" val="3385253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C39E228-1A8F-5DDB-73B9-E2DD9D538A15}"/>
              </a:ext>
            </a:extLst>
          </p:cNvPr>
          <p:cNvPicPr>
            <a:picLocks noChangeAspect="1"/>
          </p:cNvPicPr>
          <p:nvPr/>
        </p:nvPicPr>
        <p:blipFill>
          <a:blip r:embed="rId2">
            <a:extLst>
              <a:ext uri="{28A0092B-C50C-407E-A947-70E740481C1C}">
                <a14:useLocalDpi xmlns:a14="http://schemas.microsoft.com/office/drawing/2010/main" val="0"/>
              </a:ext>
            </a:extLst>
          </a:blip>
          <a:srcRect r="603" b="533"/>
          <a:stretch>
            <a:fillRect/>
          </a:stretch>
        </p:blipFill>
        <p:spPr>
          <a:xfrm>
            <a:off x="4148566" y="302542"/>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9" name="Rectangle : coins arrondis 8">
            <a:extLst>
              <a:ext uri="{FF2B5EF4-FFF2-40B4-BE49-F238E27FC236}">
                <a16:creationId xmlns:a16="http://schemas.microsoft.com/office/drawing/2014/main" id="{1FD706B6-34F3-0DB4-EEA2-8FB07BAD3707}"/>
              </a:ext>
            </a:extLst>
          </p:cNvPr>
          <p:cNvSpPr/>
          <p:nvPr/>
        </p:nvSpPr>
        <p:spPr>
          <a:xfrm>
            <a:off x="4148566" y="302543"/>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3008413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5E6B4239-AA62-9E2A-042C-4090BE46FEEE}"/>
              </a:ext>
            </a:extLst>
          </p:cNvPr>
          <p:cNvGraphicFramePr>
            <a:graphicFrameLocks noGrp="1"/>
          </p:cNvGraphicFramePr>
          <p:nvPr>
            <p:extLst>
              <p:ext uri="{D42A27DB-BD31-4B8C-83A1-F6EECF244321}">
                <p14:modId xmlns:p14="http://schemas.microsoft.com/office/powerpoint/2010/main" val="5690276"/>
              </p:ext>
            </p:extLst>
          </p:nvPr>
        </p:nvGraphicFramePr>
        <p:xfrm>
          <a:off x="-8596745" y="-5053201"/>
          <a:ext cx="7081885" cy="7667016"/>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736546">
                <a:tc>
                  <a:txBody>
                    <a:bodyPr/>
                    <a:lstStyle/>
                    <a:p>
                      <a:pPr algn="ctr"/>
                      <a:r>
                        <a:rPr lang="en-US" sz="4800" b="0" i="0" kern="1200">
                          <a:solidFill>
                            <a:schemeClr val="lt1"/>
                          </a:solidFill>
                          <a:effectLst/>
                          <a:latin typeface="+mn-lt"/>
                          <a:ea typeface="+mn-ea"/>
                          <a:cs typeface="+mn-cs"/>
                        </a:rPr>
                        <a:t>Passive</a:t>
                      </a:r>
                      <a:endParaRPr lang="fr-CH" sz="4800"/>
                    </a:p>
                  </a:txBody>
                  <a:tcPr anchor="ctr">
                    <a:solidFill>
                      <a:srgbClr val="B2A04F"/>
                    </a:solidFill>
                  </a:tcPr>
                </a:tc>
                <a:extLst>
                  <a:ext uri="{0D108BD9-81ED-4DB2-BD59-A6C34878D82A}">
                    <a16:rowId xmlns:a16="http://schemas.microsoft.com/office/drawing/2014/main" val="2579638233"/>
                  </a:ext>
                </a:extLst>
              </a:tr>
              <a:tr h="649070">
                <a:tc>
                  <a:txBody>
                    <a:bodyPr/>
                    <a:lstStyle/>
                    <a:p>
                      <a:pPr algn="ctr"/>
                      <a:r>
                        <a:rPr lang="en-US" sz="3200" b="0" i="0" kern="1200">
                          <a:solidFill>
                            <a:schemeClr val="dk1"/>
                          </a:solidFill>
                          <a:effectLst/>
                          <a:latin typeface="+mn-lt"/>
                          <a:ea typeface="+mn-ea"/>
                          <a:cs typeface="+mn-cs"/>
                        </a:rPr>
                        <a:t>Tepok the Seer</a:t>
                      </a:r>
                    </a:p>
                  </a:txBody>
                  <a:tcPr anchor="ctr">
                    <a:solidFill>
                      <a:srgbClr val="EEE9D6"/>
                    </a:solidFill>
                  </a:tcPr>
                </a:tc>
                <a:extLst>
                  <a:ext uri="{0D108BD9-81ED-4DB2-BD59-A6C34878D82A}">
                    <a16:rowId xmlns:a16="http://schemas.microsoft.com/office/drawing/2014/main" val="1565754256"/>
                  </a:ext>
                </a:extLst>
              </a:tr>
              <a:tr h="2073597">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Add 1 to casting rolls for friendly </a:t>
                      </a:r>
                      <a:r>
                        <a:rPr lang="en-US" sz="3200" b="1"/>
                        <a:t>SERAPHON</a:t>
                      </a:r>
                      <a:r>
                        <a:rPr lang="en-US" sz="3200"/>
                        <a:t> units.</a:t>
                      </a:r>
                      <a:endParaRPr lang="en-US" sz="3200" b="1"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320780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Condition T3 :</a:t>
                      </a: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a:p>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There are any friendly </a:t>
                      </a:r>
                      <a:r>
                        <a:rPr lang="en-US" sz="3200" b="1"/>
                        <a:t>SLANN</a:t>
                      </a:r>
                      <a:r>
                        <a:rPr lang="en-US" sz="3200"/>
                        <a:t> units on the battlefield and no friendly </a:t>
                      </a:r>
                      <a:r>
                        <a:rPr lang="en-US" sz="3200" b="1"/>
                        <a:t>SLANN</a:t>
                      </a:r>
                      <a:r>
                        <a:rPr lang="en-US" sz="3200"/>
                        <a:t> units are in combat or have been destroyed.</a:t>
                      </a:r>
                    </a:p>
                  </a:txBody>
                  <a:tcPr anchor="ctr">
                    <a:solidFill>
                      <a:srgbClr val="EEE9D6"/>
                    </a:solidFill>
                  </a:tcPr>
                </a:tc>
                <a:extLst>
                  <a:ext uri="{0D108BD9-81ED-4DB2-BD59-A6C34878D82A}">
                    <a16:rowId xmlns:a16="http://schemas.microsoft.com/office/drawing/2014/main" val="2596299480"/>
                  </a:ext>
                </a:extLst>
              </a:tr>
            </a:tbl>
          </a:graphicData>
        </a:graphic>
      </p:graphicFrame>
      <p:graphicFrame>
        <p:nvGraphicFramePr>
          <p:cNvPr id="5" name="Tableau 4">
            <a:extLst>
              <a:ext uri="{FF2B5EF4-FFF2-40B4-BE49-F238E27FC236}">
                <a16:creationId xmlns:a16="http://schemas.microsoft.com/office/drawing/2014/main" id="{E1917E76-032E-CA2A-94F4-B24D1E84D5CD}"/>
              </a:ext>
            </a:extLst>
          </p:cNvPr>
          <p:cNvGraphicFramePr>
            <a:graphicFrameLocks noGrp="1"/>
          </p:cNvGraphicFramePr>
          <p:nvPr>
            <p:extLst>
              <p:ext uri="{D42A27DB-BD31-4B8C-83A1-F6EECF244321}">
                <p14:modId xmlns:p14="http://schemas.microsoft.com/office/powerpoint/2010/main" val="3624439404"/>
              </p:ext>
            </p:extLst>
          </p:nvPr>
        </p:nvGraphicFramePr>
        <p:xfrm>
          <a:off x="-15514380" y="-5037568"/>
          <a:ext cx="7081885" cy="7635750"/>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633536">
                <a:tc>
                  <a:txBody>
                    <a:bodyPr/>
                    <a:lstStyle/>
                    <a:p>
                      <a:pPr algn="ctr"/>
                      <a:r>
                        <a:rPr lang="en-US" sz="4800" b="0" i="0" kern="1200">
                          <a:solidFill>
                            <a:schemeClr val="lt1"/>
                          </a:solidFill>
                          <a:effectLst/>
                          <a:latin typeface="+mn-lt"/>
                          <a:ea typeface="+mn-ea"/>
                          <a:cs typeface="+mn-cs"/>
                        </a:rPr>
                        <a:t>Passive</a:t>
                      </a:r>
                      <a:endParaRPr lang="fr-CH" sz="4800"/>
                    </a:p>
                  </a:txBody>
                  <a:tcPr anchor="ctr">
                    <a:solidFill>
                      <a:srgbClr val="BF7731"/>
                    </a:solidFill>
                  </a:tcPr>
                </a:tc>
                <a:extLst>
                  <a:ext uri="{0D108BD9-81ED-4DB2-BD59-A6C34878D82A}">
                    <a16:rowId xmlns:a16="http://schemas.microsoft.com/office/drawing/2014/main" val="2579638233"/>
                  </a:ext>
                </a:extLst>
              </a:tr>
              <a:tr h="610568">
                <a:tc>
                  <a:txBody>
                    <a:bodyPr/>
                    <a:lstStyle/>
                    <a:p>
                      <a:pPr algn="ctr"/>
                      <a:r>
                        <a:rPr lang="en-US" sz="3200" b="0" i="0" kern="1200">
                          <a:solidFill>
                            <a:schemeClr val="dk1"/>
                          </a:solidFill>
                          <a:effectLst/>
                          <a:latin typeface="+mn-lt"/>
                          <a:ea typeface="+mn-ea"/>
                          <a:cs typeface="+mn-cs"/>
                        </a:rPr>
                        <a:t>Sotek the Deliverer</a:t>
                      </a:r>
                    </a:p>
                  </a:txBody>
                  <a:tcPr anchor="ctr">
                    <a:solidFill>
                      <a:srgbClr val="EEE9D6"/>
                    </a:solidFill>
                  </a:tcPr>
                </a:tc>
                <a:extLst>
                  <a:ext uri="{0D108BD9-81ED-4DB2-BD59-A6C34878D82A}">
                    <a16:rowId xmlns:a16="http://schemas.microsoft.com/office/drawing/2014/main" val="1565754256"/>
                  </a:ext>
                </a:extLst>
              </a:tr>
              <a:tr h="26958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Add 2 to the Move characteristic of friendly </a:t>
                      </a:r>
                      <a:r>
                        <a:rPr lang="en-US" sz="3200" b="1"/>
                        <a:t>SERAPHON</a:t>
                      </a:r>
                      <a:r>
                        <a:rPr lang="en-US" sz="3200"/>
                        <a:t> units.</a:t>
                      </a:r>
                    </a:p>
                  </a:txBody>
                  <a:tcPr anchor="ctr">
                    <a:solidFill>
                      <a:srgbClr val="DAD0A6"/>
                    </a:solidFill>
                  </a:tcPr>
                </a:tc>
                <a:extLst>
                  <a:ext uri="{0D108BD9-81ED-4DB2-BD59-A6C34878D82A}">
                    <a16:rowId xmlns:a16="http://schemas.microsoft.com/office/drawing/2014/main" val="124102521"/>
                  </a:ext>
                </a:extLst>
              </a:tr>
              <a:tr h="26958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Keyword : </a:t>
                      </a:r>
                      <a:r>
                        <a:rPr lang="en-US" sz="3200" b="1"/>
                        <a:t>Asterism</a:t>
                      </a:r>
                      <a:endParaRPr lang="en-US" sz="3200" b="1"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bl>
          </a:graphicData>
        </a:graphic>
      </p:graphicFrame>
      <p:graphicFrame>
        <p:nvGraphicFramePr>
          <p:cNvPr id="6" name="Tableau 5">
            <a:extLst>
              <a:ext uri="{FF2B5EF4-FFF2-40B4-BE49-F238E27FC236}">
                <a16:creationId xmlns:a16="http://schemas.microsoft.com/office/drawing/2014/main" id="{0F7A853A-DB35-CEFF-13E9-277BE5C62108}"/>
              </a:ext>
            </a:extLst>
          </p:cNvPr>
          <p:cNvGraphicFramePr>
            <a:graphicFrameLocks noGrp="1"/>
          </p:cNvGraphicFramePr>
          <p:nvPr>
            <p:extLst>
              <p:ext uri="{D42A27DB-BD31-4B8C-83A1-F6EECF244321}">
                <p14:modId xmlns:p14="http://schemas.microsoft.com/office/powerpoint/2010/main" val="4081647809"/>
              </p:ext>
            </p:extLst>
          </p:nvPr>
        </p:nvGraphicFramePr>
        <p:xfrm>
          <a:off x="-8596745" y="3017373"/>
          <a:ext cx="7081885" cy="7635750"/>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633536">
                <a:tc>
                  <a:txBody>
                    <a:bodyPr/>
                    <a:lstStyle/>
                    <a:p>
                      <a:pPr algn="ctr"/>
                      <a:r>
                        <a:rPr lang="en-US" sz="4800" b="0" i="0" kern="1200">
                          <a:solidFill>
                            <a:schemeClr val="lt1"/>
                          </a:solidFill>
                          <a:effectLst/>
                          <a:latin typeface="+mn-lt"/>
                          <a:ea typeface="+mn-ea"/>
                          <a:cs typeface="+mn-cs"/>
                        </a:rPr>
                        <a:t>Passive</a:t>
                      </a:r>
                      <a:endParaRPr lang="fr-CH" sz="4800"/>
                    </a:p>
                  </a:txBody>
                  <a:tcPr anchor="ctr">
                    <a:solidFill>
                      <a:srgbClr val="882024"/>
                    </a:solidFill>
                  </a:tcPr>
                </a:tc>
                <a:extLst>
                  <a:ext uri="{0D108BD9-81ED-4DB2-BD59-A6C34878D82A}">
                    <a16:rowId xmlns:a16="http://schemas.microsoft.com/office/drawing/2014/main" val="2579638233"/>
                  </a:ext>
                </a:extLst>
              </a:tr>
              <a:tr h="610568">
                <a:tc>
                  <a:txBody>
                    <a:bodyPr/>
                    <a:lstStyle/>
                    <a:p>
                      <a:pPr algn="ctr"/>
                      <a:r>
                        <a:rPr lang="en-US" sz="3200" b="0" i="0" kern="1200">
                          <a:solidFill>
                            <a:schemeClr val="dk1"/>
                          </a:solidFill>
                          <a:effectLst/>
                          <a:latin typeface="+mn-lt"/>
                          <a:ea typeface="+mn-ea"/>
                          <a:cs typeface="+mn-cs"/>
                        </a:rPr>
                        <a:t>Itzl the Tamer</a:t>
                      </a:r>
                    </a:p>
                  </a:txBody>
                  <a:tcPr anchor="ctr">
                    <a:solidFill>
                      <a:srgbClr val="EEE9D6"/>
                    </a:solidFill>
                  </a:tcPr>
                </a:tc>
                <a:extLst>
                  <a:ext uri="{0D108BD9-81ED-4DB2-BD59-A6C34878D82A}">
                    <a16:rowId xmlns:a16="http://schemas.microsoft.com/office/drawing/2014/main" val="1565754256"/>
                  </a:ext>
                </a:extLst>
              </a:tr>
              <a:tr h="26958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Companion weapons used by friendly </a:t>
                      </a:r>
                      <a:r>
                        <a:rPr lang="en-US" sz="3200" b="1"/>
                        <a:t>SERAPHON</a:t>
                      </a:r>
                      <a:r>
                        <a:rPr lang="en-US" sz="3200"/>
                        <a:t> units have </a:t>
                      </a:r>
                      <a:r>
                        <a:rPr lang="en-US" sz="3200" b="1"/>
                        <a:t>Crit (2 Hits)</a:t>
                      </a:r>
                      <a:r>
                        <a:rPr lang="en-US" sz="3200"/>
                        <a:t>.</a:t>
                      </a:r>
                      <a:endParaRPr lang="en-US" sz="3200" b="1"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26958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Keyword : </a:t>
                      </a:r>
                      <a:r>
                        <a:rPr lang="en-US" sz="3200" b="1"/>
                        <a:t>Asterism</a:t>
                      </a:r>
                      <a:endParaRPr lang="en-US" sz="3200" b="1"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bl>
          </a:graphicData>
        </a:graphic>
      </p:graphicFrame>
      <p:graphicFrame>
        <p:nvGraphicFramePr>
          <p:cNvPr id="7" name="Tableau 6">
            <a:extLst>
              <a:ext uri="{FF2B5EF4-FFF2-40B4-BE49-F238E27FC236}">
                <a16:creationId xmlns:a16="http://schemas.microsoft.com/office/drawing/2014/main" id="{CDBCCE7B-4930-1B6D-4A2D-3F748D8C0558}"/>
              </a:ext>
            </a:extLst>
          </p:cNvPr>
          <p:cNvGraphicFramePr>
            <a:graphicFrameLocks noGrp="1"/>
          </p:cNvGraphicFramePr>
          <p:nvPr>
            <p:extLst>
              <p:ext uri="{D42A27DB-BD31-4B8C-83A1-F6EECF244321}">
                <p14:modId xmlns:p14="http://schemas.microsoft.com/office/powerpoint/2010/main" val="3149919651"/>
              </p:ext>
            </p:extLst>
          </p:nvPr>
        </p:nvGraphicFramePr>
        <p:xfrm>
          <a:off x="-15514380" y="3033006"/>
          <a:ext cx="7081885" cy="7635750"/>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633536">
                <a:tc>
                  <a:txBody>
                    <a:bodyPr/>
                    <a:lstStyle/>
                    <a:p>
                      <a:pPr algn="ctr"/>
                      <a:r>
                        <a:rPr lang="en-US" sz="4800" b="0" i="0" kern="1200">
                          <a:solidFill>
                            <a:schemeClr val="lt1"/>
                          </a:solidFill>
                          <a:effectLst/>
                          <a:latin typeface="+mn-lt"/>
                          <a:ea typeface="+mn-ea"/>
                          <a:cs typeface="+mn-cs"/>
                        </a:rPr>
                        <a:t>Passive</a:t>
                      </a:r>
                      <a:endParaRPr lang="fr-CH" sz="4800"/>
                    </a:p>
                  </a:txBody>
                  <a:tcPr anchor="ctr">
                    <a:solidFill>
                      <a:srgbClr val="3D5218"/>
                    </a:solidFill>
                  </a:tcPr>
                </a:tc>
                <a:extLst>
                  <a:ext uri="{0D108BD9-81ED-4DB2-BD59-A6C34878D82A}">
                    <a16:rowId xmlns:a16="http://schemas.microsoft.com/office/drawing/2014/main" val="2579638233"/>
                  </a:ext>
                </a:extLst>
              </a:tr>
              <a:tr h="610568">
                <a:tc>
                  <a:txBody>
                    <a:bodyPr/>
                    <a:lstStyle/>
                    <a:p>
                      <a:pPr algn="ctr"/>
                      <a:r>
                        <a:rPr lang="en-US" sz="3200" b="0" i="0" kern="1200">
                          <a:solidFill>
                            <a:schemeClr val="dk1"/>
                          </a:solidFill>
                          <a:effectLst/>
                          <a:latin typeface="+mn-lt"/>
                          <a:ea typeface="+mn-ea"/>
                          <a:cs typeface="+mn-cs"/>
                        </a:rPr>
                        <a:t>Quetzl the Preserver</a:t>
                      </a:r>
                    </a:p>
                  </a:txBody>
                  <a:tcPr anchor="ctr">
                    <a:solidFill>
                      <a:srgbClr val="EEE9D6"/>
                    </a:solidFill>
                  </a:tcPr>
                </a:tc>
                <a:extLst>
                  <a:ext uri="{0D108BD9-81ED-4DB2-BD59-A6C34878D82A}">
                    <a16:rowId xmlns:a16="http://schemas.microsoft.com/office/drawing/2014/main" val="1565754256"/>
                  </a:ext>
                </a:extLst>
              </a:tr>
              <a:tr h="26958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Subtract 1 from the Rend characteristic of melee weapons for attacks that target friendly </a:t>
                      </a:r>
                      <a:r>
                        <a:rPr lang="en-US" sz="3200" b="1"/>
                        <a:t>SERAPHON</a:t>
                      </a:r>
                      <a:r>
                        <a:rPr lang="en-US" sz="3200"/>
                        <a:t> units that are wholly within friendly territory.</a:t>
                      </a:r>
                      <a:endParaRPr lang="en-US" sz="3200" b="1"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r h="26958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Keyword : </a:t>
                      </a:r>
                      <a:r>
                        <a:rPr lang="en-US" sz="3200" b="1"/>
                        <a:t>Asterism</a:t>
                      </a:r>
                      <a:endParaRPr lang="en-US" sz="3200" b="1"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2596299480"/>
                  </a:ext>
                </a:extLst>
              </a:tr>
            </a:tbl>
          </a:graphicData>
        </a:graphic>
      </p:graphicFrame>
      <p:pic>
        <p:nvPicPr>
          <p:cNvPr id="8" name="Image 7">
            <a:extLst>
              <a:ext uri="{FF2B5EF4-FFF2-40B4-BE49-F238E27FC236}">
                <a16:creationId xmlns:a16="http://schemas.microsoft.com/office/drawing/2014/main" id="{4B8EB6E5-261E-69F6-219A-86E868B3B0B2}"/>
              </a:ext>
            </a:extLst>
          </p:cNvPr>
          <p:cNvPicPr>
            <a:picLocks noChangeAspect="1"/>
          </p:cNvPicPr>
          <p:nvPr/>
        </p:nvPicPr>
        <p:blipFill>
          <a:blip r:embed="rId2"/>
          <a:stretch>
            <a:fillRect/>
          </a:stretch>
        </p:blipFill>
        <p:spPr>
          <a:xfrm>
            <a:off x="-3004311" y="-4653207"/>
            <a:ext cx="895748" cy="854766"/>
          </a:xfrm>
          <a:prstGeom prst="rect">
            <a:avLst/>
          </a:prstGeom>
        </p:spPr>
      </p:pic>
      <p:pic>
        <p:nvPicPr>
          <p:cNvPr id="9" name="Image 8">
            <a:extLst>
              <a:ext uri="{FF2B5EF4-FFF2-40B4-BE49-F238E27FC236}">
                <a16:creationId xmlns:a16="http://schemas.microsoft.com/office/drawing/2014/main" id="{2910B437-9AA7-3C3C-8FBE-37461DF40FFF}"/>
              </a:ext>
            </a:extLst>
          </p:cNvPr>
          <p:cNvPicPr>
            <a:picLocks noChangeAspect="1"/>
          </p:cNvPicPr>
          <p:nvPr/>
        </p:nvPicPr>
        <p:blipFill>
          <a:blip r:embed="rId3"/>
          <a:stretch>
            <a:fillRect/>
          </a:stretch>
        </p:blipFill>
        <p:spPr>
          <a:xfrm>
            <a:off x="-9745633" y="-4521028"/>
            <a:ext cx="609484" cy="621673"/>
          </a:xfrm>
          <a:prstGeom prst="rect">
            <a:avLst/>
          </a:prstGeom>
        </p:spPr>
      </p:pic>
      <p:pic>
        <p:nvPicPr>
          <p:cNvPr id="10" name="Image 9">
            <a:extLst>
              <a:ext uri="{FF2B5EF4-FFF2-40B4-BE49-F238E27FC236}">
                <a16:creationId xmlns:a16="http://schemas.microsoft.com/office/drawing/2014/main" id="{12D9F6E9-13EF-E9A3-166B-856A1D336D26}"/>
              </a:ext>
            </a:extLst>
          </p:cNvPr>
          <p:cNvPicPr>
            <a:picLocks noChangeAspect="1"/>
          </p:cNvPicPr>
          <p:nvPr/>
        </p:nvPicPr>
        <p:blipFill>
          <a:blip r:embed="rId4"/>
          <a:stretch>
            <a:fillRect/>
          </a:stretch>
        </p:blipFill>
        <p:spPr>
          <a:xfrm>
            <a:off x="-2858199" y="3532623"/>
            <a:ext cx="603523" cy="586634"/>
          </a:xfrm>
          <a:prstGeom prst="rect">
            <a:avLst/>
          </a:prstGeom>
        </p:spPr>
      </p:pic>
      <p:pic>
        <p:nvPicPr>
          <p:cNvPr id="11" name="Image 10">
            <a:extLst>
              <a:ext uri="{FF2B5EF4-FFF2-40B4-BE49-F238E27FC236}">
                <a16:creationId xmlns:a16="http://schemas.microsoft.com/office/drawing/2014/main" id="{BA1AC349-3E00-B084-C9C6-CF89161855B0}"/>
              </a:ext>
            </a:extLst>
          </p:cNvPr>
          <p:cNvPicPr>
            <a:picLocks noChangeAspect="1"/>
          </p:cNvPicPr>
          <p:nvPr/>
        </p:nvPicPr>
        <p:blipFill>
          <a:blip r:embed="rId5"/>
          <a:stretch>
            <a:fillRect/>
          </a:stretch>
        </p:blipFill>
        <p:spPr>
          <a:xfrm>
            <a:off x="-9440891" y="3548256"/>
            <a:ext cx="529084" cy="621673"/>
          </a:xfrm>
          <a:prstGeom prst="rect">
            <a:avLst/>
          </a:prstGeom>
        </p:spPr>
      </p:pic>
      <p:pic>
        <p:nvPicPr>
          <p:cNvPr id="21" name="Image 20">
            <a:extLst>
              <a:ext uri="{FF2B5EF4-FFF2-40B4-BE49-F238E27FC236}">
                <a16:creationId xmlns:a16="http://schemas.microsoft.com/office/drawing/2014/main" id="{D10454E2-8223-51C8-3F87-2778EC0C62A9}"/>
              </a:ext>
            </a:extLst>
          </p:cNvPr>
          <p:cNvPicPr>
            <a:picLocks noChangeAspect="1"/>
          </p:cNvPicPr>
          <p:nvPr/>
        </p:nvPicPr>
        <p:blipFill>
          <a:blip r:embed="rId6"/>
          <a:srcRect l="273" t="360" r="273"/>
          <a:stretch>
            <a:fillRect/>
          </a:stretch>
        </p:blipFill>
        <p:spPr>
          <a:xfrm>
            <a:off x="22348799" y="-5244154"/>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pic>
        <p:nvPicPr>
          <p:cNvPr id="26" name="Image 25">
            <a:extLst>
              <a:ext uri="{FF2B5EF4-FFF2-40B4-BE49-F238E27FC236}">
                <a16:creationId xmlns:a16="http://schemas.microsoft.com/office/drawing/2014/main" id="{EB3FA9D7-2EC5-0B67-7ADD-06F42076B00A}"/>
              </a:ext>
            </a:extLst>
          </p:cNvPr>
          <p:cNvPicPr>
            <a:picLocks noChangeAspect="1"/>
          </p:cNvPicPr>
          <p:nvPr/>
        </p:nvPicPr>
        <p:blipFill>
          <a:blip r:embed="rId7"/>
          <a:srcRect l="273" t="180" r="273" b="180"/>
          <a:stretch>
            <a:fillRect/>
          </a:stretch>
        </p:blipFill>
        <p:spPr>
          <a:xfrm>
            <a:off x="2174057" y="3493687"/>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pic>
        <p:nvPicPr>
          <p:cNvPr id="24" name="Image 23">
            <a:extLst>
              <a:ext uri="{FF2B5EF4-FFF2-40B4-BE49-F238E27FC236}">
                <a16:creationId xmlns:a16="http://schemas.microsoft.com/office/drawing/2014/main" id="{AE6D547C-FD7F-1FDD-2B0C-7F089F47439A}"/>
              </a:ext>
            </a:extLst>
          </p:cNvPr>
          <p:cNvPicPr>
            <a:picLocks noChangeAspect="1"/>
          </p:cNvPicPr>
          <p:nvPr/>
        </p:nvPicPr>
        <p:blipFill>
          <a:blip r:embed="rId8"/>
          <a:srcRect l="273" t="180" r="273" b="180"/>
          <a:stretch>
            <a:fillRect/>
          </a:stretch>
        </p:blipFill>
        <p:spPr>
          <a:xfrm>
            <a:off x="14314515" y="-4131192"/>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22" name="Rectangle : coins arrondis 21">
            <a:extLst>
              <a:ext uri="{FF2B5EF4-FFF2-40B4-BE49-F238E27FC236}">
                <a16:creationId xmlns:a16="http://schemas.microsoft.com/office/drawing/2014/main" id="{D0B6F823-E4B1-AC79-0BFC-1E284641DB7A}"/>
              </a:ext>
            </a:extLst>
          </p:cNvPr>
          <p:cNvSpPr/>
          <p:nvPr/>
        </p:nvSpPr>
        <p:spPr>
          <a:xfrm>
            <a:off x="22348799" y="-5244154"/>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5" name="Rectangle : coins arrondis 24">
            <a:extLst>
              <a:ext uri="{FF2B5EF4-FFF2-40B4-BE49-F238E27FC236}">
                <a16:creationId xmlns:a16="http://schemas.microsoft.com/office/drawing/2014/main" id="{887785C7-4072-2C13-D064-19AC68B18B3A}"/>
              </a:ext>
            </a:extLst>
          </p:cNvPr>
          <p:cNvSpPr/>
          <p:nvPr/>
        </p:nvSpPr>
        <p:spPr>
          <a:xfrm>
            <a:off x="14314515" y="-4131192"/>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7" name="Rectangle : coins arrondis 26">
            <a:extLst>
              <a:ext uri="{FF2B5EF4-FFF2-40B4-BE49-F238E27FC236}">
                <a16:creationId xmlns:a16="http://schemas.microsoft.com/office/drawing/2014/main" id="{B64BB5A0-6B1F-E601-57B8-78CECC6ACBDA}"/>
              </a:ext>
            </a:extLst>
          </p:cNvPr>
          <p:cNvSpPr/>
          <p:nvPr/>
        </p:nvSpPr>
        <p:spPr>
          <a:xfrm>
            <a:off x="2174057" y="3493687"/>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graphicFrame>
        <p:nvGraphicFramePr>
          <p:cNvPr id="28" name="Tableau 27">
            <a:extLst>
              <a:ext uri="{FF2B5EF4-FFF2-40B4-BE49-F238E27FC236}">
                <a16:creationId xmlns:a16="http://schemas.microsoft.com/office/drawing/2014/main" id="{5349D0E3-B537-FE2A-E30F-D620909E8696}"/>
              </a:ext>
            </a:extLst>
          </p:cNvPr>
          <p:cNvGraphicFramePr>
            <a:graphicFrameLocks noGrp="1"/>
          </p:cNvGraphicFramePr>
          <p:nvPr>
            <p:extLst>
              <p:ext uri="{D42A27DB-BD31-4B8C-83A1-F6EECF244321}">
                <p14:modId xmlns:p14="http://schemas.microsoft.com/office/powerpoint/2010/main" val="2353929481"/>
              </p:ext>
            </p:extLst>
          </p:nvPr>
        </p:nvGraphicFramePr>
        <p:xfrm>
          <a:off x="22809961" y="-306712"/>
          <a:ext cx="6159559" cy="2406134"/>
        </p:xfrm>
        <a:graphic>
          <a:graphicData uri="http://schemas.openxmlformats.org/drawingml/2006/table">
            <a:tbl>
              <a:tblPr firstRow="1" bandRow="1">
                <a:tableStyleId>{5C22544A-7EE6-4342-B048-85BDC9FD1C3A}</a:tableStyleId>
              </a:tblPr>
              <a:tblGrid>
                <a:gridCol w="6159559">
                  <a:extLst>
                    <a:ext uri="{9D8B030D-6E8A-4147-A177-3AD203B41FA5}">
                      <a16:colId xmlns:a16="http://schemas.microsoft.com/office/drawing/2014/main" val="1158755290"/>
                    </a:ext>
                  </a:extLst>
                </a:gridCol>
              </a:tblGrid>
              <a:tr h="2406134">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b="0" kern="1200">
                          <a:solidFill>
                            <a:schemeClr val="dk1"/>
                          </a:solidFill>
                          <a:latin typeface="+mn-lt"/>
                          <a:ea typeface="+mn-ea"/>
                          <a:cs typeface="+mn-cs"/>
                        </a:rPr>
                        <a:t>Condition T3 :</a:t>
                      </a: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2400" b="0" kern="1200">
                        <a:solidFill>
                          <a:schemeClr val="dk1"/>
                        </a:solidFill>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r>
                        <a:rPr lang="en-US" sz="3600" b="0" kern="1200">
                          <a:solidFill>
                            <a:schemeClr val="dk1"/>
                          </a:solidFill>
                          <a:latin typeface="+mn-lt"/>
                          <a:ea typeface="+mn-ea"/>
                          <a:cs typeface="+mn-cs"/>
                        </a:rPr>
                        <a:t>The enemy general is in combat or has been destroyed.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EE9D6"/>
                    </a:solidFill>
                  </a:tcPr>
                </a:tc>
                <a:extLst>
                  <a:ext uri="{0D108BD9-81ED-4DB2-BD59-A6C34878D82A}">
                    <a16:rowId xmlns:a16="http://schemas.microsoft.com/office/drawing/2014/main" val="2596299480"/>
                  </a:ext>
                </a:extLst>
              </a:tr>
            </a:tbl>
          </a:graphicData>
        </a:graphic>
      </p:graphicFrame>
      <p:graphicFrame>
        <p:nvGraphicFramePr>
          <p:cNvPr id="33" name="Tableau 32">
            <a:extLst>
              <a:ext uri="{FF2B5EF4-FFF2-40B4-BE49-F238E27FC236}">
                <a16:creationId xmlns:a16="http://schemas.microsoft.com/office/drawing/2014/main" id="{593EA36F-6831-BB93-0A97-4BC0D4E16722}"/>
              </a:ext>
            </a:extLst>
          </p:cNvPr>
          <p:cNvGraphicFramePr>
            <a:graphicFrameLocks noGrp="1"/>
          </p:cNvGraphicFramePr>
          <p:nvPr>
            <p:extLst>
              <p:ext uri="{D42A27DB-BD31-4B8C-83A1-F6EECF244321}">
                <p14:modId xmlns:p14="http://schemas.microsoft.com/office/powerpoint/2010/main" val="2814499964"/>
              </p:ext>
            </p:extLst>
          </p:nvPr>
        </p:nvGraphicFramePr>
        <p:xfrm>
          <a:off x="14775677" y="803854"/>
          <a:ext cx="6159559" cy="2406134"/>
        </p:xfrm>
        <a:graphic>
          <a:graphicData uri="http://schemas.openxmlformats.org/drawingml/2006/table">
            <a:tbl>
              <a:tblPr firstRow="1" bandRow="1">
                <a:tableStyleId>{5C22544A-7EE6-4342-B048-85BDC9FD1C3A}</a:tableStyleId>
              </a:tblPr>
              <a:tblGrid>
                <a:gridCol w="6159559">
                  <a:extLst>
                    <a:ext uri="{9D8B030D-6E8A-4147-A177-3AD203B41FA5}">
                      <a16:colId xmlns:a16="http://schemas.microsoft.com/office/drawing/2014/main" val="1158755290"/>
                    </a:ext>
                  </a:extLst>
                </a:gridCol>
              </a:tblGrid>
              <a:tr h="2406134">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b="0" kern="1200">
                          <a:solidFill>
                            <a:schemeClr val="dk1"/>
                          </a:solidFill>
                          <a:latin typeface="+mn-lt"/>
                          <a:ea typeface="+mn-ea"/>
                          <a:cs typeface="+mn-cs"/>
                        </a:rPr>
                        <a:t>Condition T3 :</a:t>
                      </a: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2400" b="0" kern="1200">
                        <a:solidFill>
                          <a:schemeClr val="dk1"/>
                        </a:solidFill>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r>
                        <a:rPr lang="en-US" sz="3600" b="0" kern="1200">
                          <a:solidFill>
                            <a:schemeClr val="dk1"/>
                          </a:solidFill>
                          <a:latin typeface="+mn-lt"/>
                          <a:ea typeface="+mn-ea"/>
                          <a:cs typeface="+mn-cs"/>
                        </a:rPr>
                        <a:t>3 or more enemy units have been destroyed.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EE9D6"/>
                    </a:solidFill>
                  </a:tcPr>
                </a:tc>
                <a:extLst>
                  <a:ext uri="{0D108BD9-81ED-4DB2-BD59-A6C34878D82A}">
                    <a16:rowId xmlns:a16="http://schemas.microsoft.com/office/drawing/2014/main" val="2596299480"/>
                  </a:ext>
                </a:extLst>
              </a:tr>
            </a:tbl>
          </a:graphicData>
        </a:graphic>
      </p:graphicFrame>
      <p:graphicFrame>
        <p:nvGraphicFramePr>
          <p:cNvPr id="34" name="Tableau 33">
            <a:extLst>
              <a:ext uri="{FF2B5EF4-FFF2-40B4-BE49-F238E27FC236}">
                <a16:creationId xmlns:a16="http://schemas.microsoft.com/office/drawing/2014/main" id="{D08713B2-A1C9-CF2E-F1D0-ED10D22DD488}"/>
              </a:ext>
            </a:extLst>
          </p:cNvPr>
          <p:cNvGraphicFramePr>
            <a:graphicFrameLocks noGrp="1"/>
          </p:cNvGraphicFramePr>
          <p:nvPr>
            <p:extLst>
              <p:ext uri="{D42A27DB-BD31-4B8C-83A1-F6EECF244321}">
                <p14:modId xmlns:p14="http://schemas.microsoft.com/office/powerpoint/2010/main" val="1444047306"/>
              </p:ext>
            </p:extLst>
          </p:nvPr>
        </p:nvGraphicFramePr>
        <p:xfrm>
          <a:off x="2635219" y="8423156"/>
          <a:ext cx="6159559" cy="2406134"/>
        </p:xfrm>
        <a:graphic>
          <a:graphicData uri="http://schemas.openxmlformats.org/drawingml/2006/table">
            <a:tbl>
              <a:tblPr firstRow="1" bandRow="1">
                <a:tableStyleId>{5C22544A-7EE6-4342-B048-85BDC9FD1C3A}</a:tableStyleId>
              </a:tblPr>
              <a:tblGrid>
                <a:gridCol w="6159559">
                  <a:extLst>
                    <a:ext uri="{9D8B030D-6E8A-4147-A177-3AD203B41FA5}">
                      <a16:colId xmlns:a16="http://schemas.microsoft.com/office/drawing/2014/main" val="1158755290"/>
                    </a:ext>
                  </a:extLst>
                </a:gridCol>
              </a:tblGrid>
              <a:tr h="2406134">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b="0" kern="1200" dirty="0">
                          <a:solidFill>
                            <a:schemeClr val="dk1"/>
                          </a:solidFill>
                          <a:latin typeface="+mn-lt"/>
                          <a:ea typeface="+mn-ea"/>
                          <a:cs typeface="+mn-cs"/>
                        </a:rPr>
                        <a:t>Condition T3 :</a:t>
                      </a: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2400" b="0" kern="1200" dirty="0">
                        <a:solidFill>
                          <a:schemeClr val="dk1"/>
                        </a:solidFill>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r>
                        <a:rPr lang="en-US" sz="3600" b="0" kern="1200" dirty="0">
                          <a:solidFill>
                            <a:schemeClr val="dk1"/>
                          </a:solidFill>
                          <a:latin typeface="+mn-lt"/>
                          <a:ea typeface="+mn-ea"/>
                          <a:cs typeface="+mn-cs"/>
                        </a:rPr>
                        <a:t>There are no enemy units wholly within friendly territory.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EE9D6"/>
                    </a:solidFill>
                  </a:tcPr>
                </a:tc>
                <a:extLst>
                  <a:ext uri="{0D108BD9-81ED-4DB2-BD59-A6C34878D82A}">
                    <a16:rowId xmlns:a16="http://schemas.microsoft.com/office/drawing/2014/main" val="2596299480"/>
                  </a:ext>
                </a:extLst>
              </a:tr>
            </a:tbl>
          </a:graphicData>
        </a:graphic>
      </p:graphicFrame>
      <p:pic>
        <p:nvPicPr>
          <p:cNvPr id="38" name="Image 37">
            <a:extLst>
              <a:ext uri="{FF2B5EF4-FFF2-40B4-BE49-F238E27FC236}">
                <a16:creationId xmlns:a16="http://schemas.microsoft.com/office/drawing/2014/main" id="{4AFD1DCD-B9FE-88F8-6B22-B5BB7C9D9825}"/>
              </a:ext>
            </a:extLst>
          </p:cNvPr>
          <p:cNvPicPr>
            <a:picLocks noChangeAspect="1"/>
          </p:cNvPicPr>
          <p:nvPr/>
        </p:nvPicPr>
        <p:blipFill>
          <a:blip r:embed="rId9"/>
          <a:srcRect l="273" t="922" r="273" b="922"/>
          <a:stretch>
            <a:fillRect/>
          </a:stretch>
        </p:blipFill>
        <p:spPr>
          <a:xfrm>
            <a:off x="21887635" y="3862813"/>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7"/>
                  <a:pt x="6553430" y="7635751"/>
                  <a:pt x="5901547" y="7635751"/>
                </a:cubicBezTo>
                <a:lnTo>
                  <a:pt x="1180338" y="7635751"/>
                </a:lnTo>
                <a:cubicBezTo>
                  <a:pt x="528455" y="7635751"/>
                  <a:pt x="0" y="7107297"/>
                  <a:pt x="0" y="6455413"/>
                </a:cubicBezTo>
                <a:lnTo>
                  <a:pt x="0" y="1180338"/>
                </a:lnTo>
                <a:cubicBezTo>
                  <a:pt x="0" y="528455"/>
                  <a:pt x="528455" y="0"/>
                  <a:pt x="1180338" y="0"/>
                </a:cubicBezTo>
                <a:close/>
              </a:path>
            </a:pathLst>
          </a:custGeom>
        </p:spPr>
      </p:pic>
      <p:sp>
        <p:nvSpPr>
          <p:cNvPr id="40" name="Rectangle : coins arrondis 39">
            <a:extLst>
              <a:ext uri="{FF2B5EF4-FFF2-40B4-BE49-F238E27FC236}">
                <a16:creationId xmlns:a16="http://schemas.microsoft.com/office/drawing/2014/main" id="{239B0CFF-C82F-BDCD-B4C9-6C7360D83902}"/>
              </a:ext>
            </a:extLst>
          </p:cNvPr>
          <p:cNvSpPr/>
          <p:nvPr/>
        </p:nvSpPr>
        <p:spPr>
          <a:xfrm>
            <a:off x="21887635" y="3862813"/>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86745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6813A58C-C034-A2A3-CA2D-882E20995929}"/>
              </a:ext>
            </a:extLst>
          </p:cNvPr>
          <p:cNvPicPr>
            <a:picLocks noChangeAspect="1"/>
          </p:cNvPicPr>
          <p:nvPr/>
        </p:nvPicPr>
        <p:blipFill>
          <a:blip r:embed="rId2"/>
          <a:srcRect l="273" t="612" r="273" b="612"/>
          <a:stretch>
            <a:fillRect/>
          </a:stretch>
        </p:blipFill>
        <p:spPr>
          <a:xfrm>
            <a:off x="19894390" y="-3748588"/>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graphicFrame>
        <p:nvGraphicFramePr>
          <p:cNvPr id="4" name="Tableau 3">
            <a:extLst>
              <a:ext uri="{FF2B5EF4-FFF2-40B4-BE49-F238E27FC236}">
                <a16:creationId xmlns:a16="http://schemas.microsoft.com/office/drawing/2014/main" id="{49DA6C9D-3B2B-401B-A2B1-1C8F84E01526}"/>
              </a:ext>
            </a:extLst>
          </p:cNvPr>
          <p:cNvGraphicFramePr>
            <a:graphicFrameLocks noGrp="1"/>
          </p:cNvGraphicFramePr>
          <p:nvPr>
            <p:extLst>
              <p:ext uri="{D42A27DB-BD31-4B8C-83A1-F6EECF244321}">
                <p14:modId xmlns:p14="http://schemas.microsoft.com/office/powerpoint/2010/main" val="3172459283"/>
              </p:ext>
            </p:extLst>
          </p:nvPr>
        </p:nvGraphicFramePr>
        <p:xfrm>
          <a:off x="9548251" y="-3817875"/>
          <a:ext cx="7081885" cy="7635750"/>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460164">
                <a:tc>
                  <a:txBody>
                    <a:bodyPr/>
                    <a:lstStyle/>
                    <a:p>
                      <a:pPr algn="l"/>
                      <a:r>
                        <a:rPr lang="en-US" sz="4800" b="0" i="0" kern="1200">
                          <a:solidFill>
                            <a:schemeClr val="lt1"/>
                          </a:solidFill>
                          <a:effectLst/>
                          <a:latin typeface="Roboto"/>
                          <a:ea typeface="+mn-ea"/>
                          <a:cs typeface="+mn-cs"/>
                        </a:rPr>
                        <a:t>    Any Combat Phase</a:t>
                      </a:r>
                      <a:endParaRPr lang="fr-CH" sz="4800">
                        <a:latin typeface="Roboto"/>
                      </a:endParaRPr>
                    </a:p>
                  </a:txBody>
                  <a:tcPr anchor="ctr">
                    <a:solidFill>
                      <a:srgbClr val="882024"/>
                    </a:solidFill>
                  </a:tcPr>
                </a:tc>
                <a:extLst>
                  <a:ext uri="{0D108BD9-81ED-4DB2-BD59-A6C34878D82A}">
                    <a16:rowId xmlns:a16="http://schemas.microsoft.com/office/drawing/2014/main" val="2579638233"/>
                  </a:ext>
                </a:extLst>
              </a:tr>
              <a:tr h="728269">
                <a:tc>
                  <a:txBody>
                    <a:bodyPr/>
                    <a:lstStyle/>
                    <a:p>
                      <a:pPr algn="ctr"/>
                      <a:r>
                        <a:rPr lang="en-US" sz="3200" b="0" i="0" kern="1200">
                          <a:solidFill>
                            <a:schemeClr val="dk1"/>
                          </a:solidFill>
                          <a:effectLst/>
                          <a:latin typeface="Roboto"/>
                          <a:ea typeface="+mn-ea"/>
                          <a:cs typeface="+mn-cs"/>
                        </a:rPr>
                        <a:t>Chosen of Quetzl</a:t>
                      </a:r>
                    </a:p>
                  </a:txBody>
                  <a:tcPr anchor="ctr">
                    <a:solidFill>
                      <a:srgbClr val="EEE9D6"/>
                    </a:solidFill>
                  </a:tcPr>
                </a:tc>
                <a:extLst>
                  <a:ext uri="{0D108BD9-81ED-4DB2-BD59-A6C34878D82A}">
                    <a16:rowId xmlns:a16="http://schemas.microsoft.com/office/drawing/2014/main" val="1565754256"/>
                  </a:ext>
                </a:extLst>
              </a:tr>
              <a:tr h="5447317">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latin typeface="Roboto"/>
                        </a:rPr>
                        <a:t>Pick a visible friendly non-Monster Skink unit that is in combat and is wholly within 12" of this unit to be the target.</a:t>
                      </a: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a:latin typeface="Roboto"/>
                      </a:endParaRPr>
                    </a:p>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latin typeface="Roboto"/>
                        </a:rPr>
                        <a:t>Roll a dice. On a 3+, the target can move up to 8". It can move through the combat ranges of enemy units but cannot end that move in combat.</a:t>
                      </a:r>
                      <a:endParaRPr lang="en-US" sz="3200" b="1" i="0" kern="1200">
                        <a:solidFill>
                          <a:schemeClr val="dk1"/>
                        </a:solidFill>
                        <a:effectLst/>
                        <a:latin typeface="Roboto"/>
                        <a:ea typeface="+mn-ea"/>
                        <a:cs typeface="+mn-cs"/>
                      </a:endParaRPr>
                    </a:p>
                  </a:txBody>
                  <a:tcPr anchor="ctr">
                    <a:solidFill>
                      <a:srgbClr val="DAD0A6"/>
                    </a:solidFill>
                  </a:tcPr>
                </a:tc>
                <a:extLst>
                  <a:ext uri="{0D108BD9-81ED-4DB2-BD59-A6C34878D82A}">
                    <a16:rowId xmlns:a16="http://schemas.microsoft.com/office/drawing/2014/main" val="124102521"/>
                  </a:ext>
                </a:extLst>
              </a:tr>
            </a:tbl>
          </a:graphicData>
        </a:graphic>
      </p:graphicFrame>
      <p:graphicFrame>
        <p:nvGraphicFramePr>
          <p:cNvPr id="5" name="Tableau 4">
            <a:extLst>
              <a:ext uri="{FF2B5EF4-FFF2-40B4-BE49-F238E27FC236}">
                <a16:creationId xmlns:a16="http://schemas.microsoft.com/office/drawing/2014/main" id="{9C2C743F-F442-BF38-A8CE-C39EE32F8BD2}"/>
              </a:ext>
            </a:extLst>
          </p:cNvPr>
          <p:cNvGraphicFramePr>
            <a:graphicFrameLocks noGrp="1"/>
          </p:cNvGraphicFramePr>
          <p:nvPr>
            <p:extLst>
              <p:ext uri="{D42A27DB-BD31-4B8C-83A1-F6EECF244321}">
                <p14:modId xmlns:p14="http://schemas.microsoft.com/office/powerpoint/2010/main" val="3421393022"/>
              </p:ext>
            </p:extLst>
          </p:nvPr>
        </p:nvGraphicFramePr>
        <p:xfrm>
          <a:off x="2174057" y="-3817875"/>
          <a:ext cx="7081885" cy="7635750"/>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633536">
                <a:tc>
                  <a:txBody>
                    <a:bodyPr/>
                    <a:lstStyle/>
                    <a:p>
                      <a:pPr algn="ctr"/>
                      <a:r>
                        <a:rPr lang="en-US" sz="4800" b="0" i="0" kern="1200">
                          <a:solidFill>
                            <a:schemeClr val="lt1"/>
                          </a:solidFill>
                          <a:effectLst/>
                          <a:latin typeface="Roboto"/>
                          <a:ea typeface="+mn-ea"/>
                          <a:cs typeface="+mn-cs"/>
                        </a:rPr>
                        <a:t>Passive</a:t>
                      </a:r>
                      <a:endParaRPr lang="fr-CH" sz="4800">
                        <a:latin typeface="Roboto"/>
                      </a:endParaRPr>
                    </a:p>
                  </a:txBody>
                  <a:tcPr anchor="ctr">
                    <a:solidFill>
                      <a:srgbClr val="3D5218"/>
                    </a:solidFill>
                  </a:tcPr>
                </a:tc>
                <a:extLst>
                  <a:ext uri="{0D108BD9-81ED-4DB2-BD59-A6C34878D82A}">
                    <a16:rowId xmlns:a16="http://schemas.microsoft.com/office/drawing/2014/main" val="2579638233"/>
                  </a:ext>
                </a:extLst>
              </a:tr>
              <a:tr h="610568">
                <a:tc>
                  <a:txBody>
                    <a:bodyPr/>
                    <a:lstStyle/>
                    <a:p>
                      <a:pPr algn="ctr"/>
                      <a:r>
                        <a:rPr lang="en-US" sz="3200" b="0" i="0" kern="1200">
                          <a:solidFill>
                            <a:schemeClr val="dk1"/>
                          </a:solidFill>
                          <a:effectLst/>
                          <a:latin typeface="Roboto"/>
                          <a:ea typeface="+mn-ea"/>
                          <a:cs typeface="+mn-cs"/>
                        </a:rPr>
                        <a:t>Child of the stars</a:t>
                      </a:r>
                    </a:p>
                  </a:txBody>
                  <a:tcPr anchor="ctr">
                    <a:solidFill>
                      <a:srgbClr val="EEE9D6"/>
                    </a:solidFill>
                  </a:tcPr>
                </a:tc>
                <a:extLst>
                  <a:ext uri="{0D108BD9-81ED-4DB2-BD59-A6C34878D82A}">
                    <a16:rowId xmlns:a16="http://schemas.microsoft.com/office/drawing/2014/main" val="1565754256"/>
                  </a:ext>
                </a:extLst>
              </a:tr>
              <a:tr h="5391646">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latin typeface="Roboto"/>
                        </a:rPr>
                        <a:t>If this unit would be destroyed, before</a:t>
                      </a:r>
                    </a:p>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latin typeface="Roboto"/>
                        </a:rPr>
                        <a:t>removing it from play, roll a dice. On a 3+, this unit is not destroyed and any remaining damage points inflicted on it have no effect. Then, </a:t>
                      </a:r>
                      <a:r>
                        <a:rPr lang="en-US" sz="3200" b="1">
                          <a:latin typeface="Roboto"/>
                        </a:rPr>
                        <a:t>Heal (D3) </a:t>
                      </a:r>
                      <a:r>
                        <a:rPr lang="en-US" sz="3200">
                          <a:latin typeface="Roboto"/>
                        </a:rPr>
                        <a:t>this unit. This unit cannot use this ability again for the rest of the battle.</a:t>
                      </a:r>
                      <a:endParaRPr lang="en-US" sz="3200" b="1" i="0" kern="1200">
                        <a:solidFill>
                          <a:schemeClr val="dk1"/>
                        </a:solidFill>
                        <a:effectLst/>
                        <a:latin typeface="Roboto"/>
                        <a:ea typeface="+mn-ea"/>
                        <a:cs typeface="+mn-cs"/>
                      </a:endParaRPr>
                    </a:p>
                  </a:txBody>
                  <a:tcPr anchor="ctr">
                    <a:solidFill>
                      <a:srgbClr val="DAD0A6"/>
                    </a:solidFill>
                  </a:tcPr>
                </a:tc>
                <a:extLst>
                  <a:ext uri="{0D108BD9-81ED-4DB2-BD59-A6C34878D82A}">
                    <a16:rowId xmlns:a16="http://schemas.microsoft.com/office/drawing/2014/main" val="124102521"/>
                  </a:ext>
                </a:extLst>
              </a:tr>
            </a:tbl>
          </a:graphicData>
        </a:graphic>
      </p:graphicFrame>
      <p:graphicFrame>
        <p:nvGraphicFramePr>
          <p:cNvPr id="6" name="Tableau 5">
            <a:extLst>
              <a:ext uri="{FF2B5EF4-FFF2-40B4-BE49-F238E27FC236}">
                <a16:creationId xmlns:a16="http://schemas.microsoft.com/office/drawing/2014/main" id="{0E2412E2-FEB7-702C-C49F-750DC46AE3BB}"/>
              </a:ext>
            </a:extLst>
          </p:cNvPr>
          <p:cNvGraphicFramePr>
            <a:graphicFrameLocks noGrp="1"/>
          </p:cNvGraphicFramePr>
          <p:nvPr>
            <p:extLst>
              <p:ext uri="{D42A27DB-BD31-4B8C-83A1-F6EECF244321}">
                <p14:modId xmlns:p14="http://schemas.microsoft.com/office/powerpoint/2010/main" val="1745314553"/>
              </p:ext>
            </p:extLst>
          </p:nvPr>
        </p:nvGraphicFramePr>
        <p:xfrm>
          <a:off x="-5420089" y="-3817874"/>
          <a:ext cx="7081885" cy="7705037"/>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4244394">
                <a:tc>
                  <a:txBody>
                    <a:bodyPr/>
                    <a:lstStyle/>
                    <a:p>
                      <a:pPr algn="ctr"/>
                      <a:r>
                        <a:rPr lang="en-US" sz="4800" b="0" i="0" kern="1200">
                          <a:solidFill>
                            <a:schemeClr val="lt1"/>
                          </a:solidFill>
                          <a:effectLst/>
                          <a:latin typeface="Roboto"/>
                          <a:ea typeface="+mn-ea"/>
                          <a:cs typeface="+mn-cs"/>
                        </a:rPr>
                        <a:t>Once Per Battle, Reaction: You declared the </a:t>
                      </a:r>
                      <a:r>
                        <a:rPr lang="en-US" sz="4800" b="1" i="0" kern="1200">
                          <a:solidFill>
                            <a:schemeClr val="lt1"/>
                          </a:solidFill>
                          <a:effectLst/>
                          <a:latin typeface="Roboto"/>
                          <a:ea typeface="+mn-ea"/>
                          <a:cs typeface="+mn-cs"/>
                        </a:rPr>
                        <a:t>‘Further the Great Plan’ ability</a:t>
                      </a:r>
                      <a:endParaRPr lang="en-US" sz="4800" b="0" i="0" kern="1200">
                        <a:solidFill>
                          <a:schemeClr val="lt1"/>
                        </a:solidFill>
                        <a:effectLst/>
                        <a:latin typeface="Roboto"/>
                        <a:ea typeface="+mn-ea"/>
                        <a:cs typeface="+mn-cs"/>
                      </a:endParaRPr>
                    </a:p>
                  </a:txBody>
                  <a:tcPr anchor="ctr">
                    <a:solidFill>
                      <a:schemeClr val="tx1">
                        <a:lumMod val="85000"/>
                        <a:lumOff val="15000"/>
                      </a:schemeClr>
                    </a:solidFill>
                  </a:tcPr>
                </a:tc>
                <a:extLst>
                  <a:ext uri="{0D108BD9-81ED-4DB2-BD59-A6C34878D82A}">
                    <a16:rowId xmlns:a16="http://schemas.microsoft.com/office/drawing/2014/main" val="2579638233"/>
                  </a:ext>
                </a:extLst>
              </a:tr>
              <a:tr h="541099">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kern="1200">
                          <a:solidFill>
                            <a:schemeClr val="dk1"/>
                          </a:solidFill>
                          <a:latin typeface="Roboto"/>
                          <a:ea typeface="+mn-ea"/>
                          <a:cs typeface="+mn-cs"/>
                        </a:rPr>
                        <a:t>Keeper of the old ways</a:t>
                      </a:r>
                    </a:p>
                  </a:txBody>
                  <a:tcPr anchor="ctr">
                    <a:solidFill>
                      <a:srgbClr val="EEE9D6"/>
                    </a:solidFill>
                  </a:tcPr>
                </a:tc>
                <a:extLst>
                  <a:ext uri="{0D108BD9-81ED-4DB2-BD59-A6C34878D82A}">
                    <a16:rowId xmlns:a16="http://schemas.microsoft.com/office/drawing/2014/main" val="2596299480"/>
                  </a:ext>
                </a:extLst>
              </a:tr>
              <a:tr h="28815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kern="1200">
                          <a:solidFill>
                            <a:schemeClr val="dk1"/>
                          </a:solidFill>
                          <a:latin typeface="Roboto"/>
                          <a:ea typeface="+mn-ea"/>
                          <a:cs typeface="+mn-cs"/>
                        </a:rPr>
                        <a:t>You can pick 2 different </a:t>
                      </a:r>
                      <a:r>
                        <a:rPr lang="en-US" sz="3200" b="1" kern="1200">
                          <a:solidFill>
                            <a:schemeClr val="dk1"/>
                          </a:solidFill>
                          <a:latin typeface="Roboto"/>
                          <a:ea typeface="+mn-ea"/>
                          <a:cs typeface="+mn-cs"/>
                        </a:rPr>
                        <a:t>Asterism</a:t>
                      </a:r>
                      <a:r>
                        <a:rPr lang="en-US" sz="3200" kern="1200">
                          <a:solidFill>
                            <a:schemeClr val="dk1"/>
                          </a:solidFill>
                          <a:latin typeface="Roboto"/>
                          <a:ea typeface="+mn-ea"/>
                          <a:cs typeface="+mn-cs"/>
                        </a:rPr>
                        <a:t> abilities instead of 1. They are both used in addition to the one you picked in the deployment phase.</a:t>
                      </a:r>
                    </a:p>
                  </a:txBody>
                  <a:tcPr anchor="ctr">
                    <a:solidFill>
                      <a:srgbClr val="DAD0A6"/>
                    </a:solidFill>
                  </a:tcPr>
                </a:tc>
                <a:extLst>
                  <a:ext uri="{0D108BD9-81ED-4DB2-BD59-A6C34878D82A}">
                    <a16:rowId xmlns:a16="http://schemas.microsoft.com/office/drawing/2014/main" val="1748818926"/>
                  </a:ext>
                </a:extLst>
              </a:tr>
            </a:tbl>
          </a:graphicData>
        </a:graphic>
      </p:graphicFrame>
      <p:pic>
        <p:nvPicPr>
          <p:cNvPr id="8" name="Image 7">
            <a:extLst>
              <a:ext uri="{FF2B5EF4-FFF2-40B4-BE49-F238E27FC236}">
                <a16:creationId xmlns:a16="http://schemas.microsoft.com/office/drawing/2014/main" id="{0EEE5E89-2733-01E5-8B83-003C7AFB400A}"/>
              </a:ext>
            </a:extLst>
          </p:cNvPr>
          <p:cNvPicPr>
            <a:picLocks noChangeAspect="1"/>
          </p:cNvPicPr>
          <p:nvPr/>
        </p:nvPicPr>
        <p:blipFill>
          <a:blip r:embed="rId3"/>
          <a:stretch>
            <a:fillRect/>
          </a:stretch>
        </p:blipFill>
        <p:spPr>
          <a:xfrm>
            <a:off x="8010782" y="-3303002"/>
            <a:ext cx="529084" cy="621673"/>
          </a:xfrm>
          <a:prstGeom prst="rect">
            <a:avLst/>
          </a:prstGeom>
        </p:spPr>
      </p:pic>
      <p:pic>
        <p:nvPicPr>
          <p:cNvPr id="9" name="Image 8">
            <a:extLst>
              <a:ext uri="{FF2B5EF4-FFF2-40B4-BE49-F238E27FC236}">
                <a16:creationId xmlns:a16="http://schemas.microsoft.com/office/drawing/2014/main" id="{300EAF0F-9CBD-D2A3-5405-C28F0F88F654}"/>
              </a:ext>
            </a:extLst>
          </p:cNvPr>
          <p:cNvPicPr>
            <a:picLocks noChangeAspect="1"/>
          </p:cNvPicPr>
          <p:nvPr/>
        </p:nvPicPr>
        <p:blipFill>
          <a:blip r:embed="rId4"/>
          <a:stretch>
            <a:fillRect/>
          </a:stretch>
        </p:blipFill>
        <p:spPr>
          <a:xfrm>
            <a:off x="574305" y="-3366294"/>
            <a:ext cx="895748" cy="854766"/>
          </a:xfrm>
          <a:prstGeom prst="rect">
            <a:avLst/>
          </a:prstGeom>
        </p:spPr>
      </p:pic>
      <p:sp>
        <p:nvSpPr>
          <p:cNvPr id="17" name="Rectangle : coins arrondis 16">
            <a:extLst>
              <a:ext uri="{FF2B5EF4-FFF2-40B4-BE49-F238E27FC236}">
                <a16:creationId xmlns:a16="http://schemas.microsoft.com/office/drawing/2014/main" id="{D2C22B43-9EDB-C2F2-6788-0283AF7A5099}"/>
              </a:ext>
            </a:extLst>
          </p:cNvPr>
          <p:cNvSpPr/>
          <p:nvPr/>
        </p:nvSpPr>
        <p:spPr>
          <a:xfrm>
            <a:off x="19894390" y="-3748588"/>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3" name="Image 22">
            <a:extLst>
              <a:ext uri="{FF2B5EF4-FFF2-40B4-BE49-F238E27FC236}">
                <a16:creationId xmlns:a16="http://schemas.microsoft.com/office/drawing/2014/main" id="{1ED53C12-78AC-B26C-3C07-95A1B0D28E06}"/>
              </a:ext>
            </a:extLst>
          </p:cNvPr>
          <p:cNvPicPr>
            <a:picLocks noChangeAspect="1"/>
          </p:cNvPicPr>
          <p:nvPr/>
        </p:nvPicPr>
        <p:blipFill>
          <a:blip r:embed="rId5"/>
          <a:srcRect l="273" t="180" r="273" b="180"/>
          <a:stretch>
            <a:fillRect/>
          </a:stretch>
        </p:blipFill>
        <p:spPr>
          <a:xfrm>
            <a:off x="19271315" y="5357980"/>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24" name="Rectangle : coins arrondis 23">
            <a:extLst>
              <a:ext uri="{FF2B5EF4-FFF2-40B4-BE49-F238E27FC236}">
                <a16:creationId xmlns:a16="http://schemas.microsoft.com/office/drawing/2014/main" id="{398DA400-0F60-2313-A10F-1AA68F749E08}"/>
              </a:ext>
            </a:extLst>
          </p:cNvPr>
          <p:cNvSpPr/>
          <p:nvPr/>
        </p:nvSpPr>
        <p:spPr>
          <a:xfrm>
            <a:off x="19271315" y="5357980"/>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5" name="Image 24">
            <a:extLst>
              <a:ext uri="{FF2B5EF4-FFF2-40B4-BE49-F238E27FC236}">
                <a16:creationId xmlns:a16="http://schemas.microsoft.com/office/drawing/2014/main" id="{8F8AFE86-EA61-D6E5-79C5-372F936AAA9C}"/>
              </a:ext>
            </a:extLst>
          </p:cNvPr>
          <p:cNvPicPr>
            <a:picLocks noChangeAspect="1"/>
          </p:cNvPicPr>
          <p:nvPr/>
        </p:nvPicPr>
        <p:blipFill>
          <a:blip r:embed="rId6"/>
          <a:stretch>
            <a:fillRect/>
          </a:stretch>
        </p:blipFill>
        <p:spPr>
          <a:xfrm>
            <a:off x="15682602" y="-3336797"/>
            <a:ext cx="609484" cy="621673"/>
          </a:xfrm>
          <a:prstGeom prst="rect">
            <a:avLst/>
          </a:prstGeom>
        </p:spPr>
      </p:pic>
      <p:pic>
        <p:nvPicPr>
          <p:cNvPr id="29" name="Image 28">
            <a:extLst>
              <a:ext uri="{FF2B5EF4-FFF2-40B4-BE49-F238E27FC236}">
                <a16:creationId xmlns:a16="http://schemas.microsoft.com/office/drawing/2014/main" id="{EC205CE0-4872-245F-1513-EAEDEFFC2A27}"/>
              </a:ext>
            </a:extLst>
          </p:cNvPr>
          <p:cNvPicPr>
            <a:picLocks noChangeAspect="1"/>
          </p:cNvPicPr>
          <p:nvPr/>
        </p:nvPicPr>
        <p:blipFill>
          <a:blip r:embed="rId7"/>
          <a:srcRect l="273" t="180" r="273" b="180"/>
          <a:stretch>
            <a:fillRect/>
          </a:stretch>
        </p:blipFill>
        <p:spPr>
          <a:xfrm>
            <a:off x="1661796" y="6542831"/>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28" name="Rectangle : coins arrondis 27">
            <a:extLst>
              <a:ext uri="{FF2B5EF4-FFF2-40B4-BE49-F238E27FC236}">
                <a16:creationId xmlns:a16="http://schemas.microsoft.com/office/drawing/2014/main" id="{FAF56EC6-9BBD-AE1D-C6C7-FA41A271BEA6}"/>
              </a:ext>
            </a:extLst>
          </p:cNvPr>
          <p:cNvSpPr/>
          <p:nvPr/>
        </p:nvSpPr>
        <p:spPr>
          <a:xfrm>
            <a:off x="1661796" y="6542831"/>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3513249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C4E50-14A9-8F16-392A-A5AC9339BE29}"/>
            </a:ext>
          </a:extLst>
        </p:cNvPr>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8B2F67DA-2317-B233-A6DC-07DD5D3E48C7}"/>
              </a:ext>
            </a:extLst>
          </p:cNvPr>
          <p:cNvGraphicFramePr>
            <a:graphicFrameLocks noGrp="1"/>
          </p:cNvGraphicFramePr>
          <p:nvPr/>
        </p:nvGraphicFramePr>
        <p:xfrm>
          <a:off x="9548251" y="-3817876"/>
          <a:ext cx="7081885" cy="7635750"/>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593194">
                <a:tc>
                  <a:txBody>
                    <a:bodyPr/>
                    <a:lstStyle/>
                    <a:p>
                      <a:pPr algn="ctr"/>
                      <a:r>
                        <a:rPr lang="en-US" sz="4800" b="0" i="0" kern="1200">
                          <a:solidFill>
                            <a:schemeClr val="lt1"/>
                          </a:solidFill>
                          <a:effectLst/>
                          <a:latin typeface="+mn-lt"/>
                          <a:ea typeface="+mn-ea"/>
                          <a:cs typeface="+mn-cs"/>
                        </a:rPr>
                        <a:t>Passive</a:t>
                      </a:r>
                      <a:endParaRPr lang="fr-CH" sz="4800"/>
                    </a:p>
                  </a:txBody>
                  <a:tcPr anchor="ctr">
                    <a:solidFill>
                      <a:srgbClr val="882024"/>
                    </a:solidFill>
                  </a:tcPr>
                </a:tc>
                <a:extLst>
                  <a:ext uri="{0D108BD9-81ED-4DB2-BD59-A6C34878D82A}">
                    <a16:rowId xmlns:a16="http://schemas.microsoft.com/office/drawing/2014/main" val="2579638233"/>
                  </a:ext>
                </a:extLst>
              </a:tr>
              <a:tr h="794619">
                <a:tc>
                  <a:txBody>
                    <a:bodyPr/>
                    <a:lstStyle/>
                    <a:p>
                      <a:pPr algn="ctr"/>
                      <a:r>
                        <a:rPr lang="en-US" sz="3200" b="0" i="0" kern="1200">
                          <a:solidFill>
                            <a:schemeClr val="dk1"/>
                          </a:solidFill>
                          <a:effectLst/>
                          <a:latin typeface="+mn-lt"/>
                          <a:ea typeface="+mn-ea"/>
                          <a:cs typeface="+mn-cs"/>
                        </a:rPr>
                        <a:t>Bloorage Pendant</a:t>
                      </a:r>
                    </a:p>
                  </a:txBody>
                  <a:tcPr anchor="ctr">
                    <a:solidFill>
                      <a:srgbClr val="EEE9D6"/>
                    </a:solidFill>
                  </a:tcPr>
                </a:tc>
                <a:extLst>
                  <a:ext uri="{0D108BD9-81ED-4DB2-BD59-A6C34878D82A}">
                    <a16:rowId xmlns:a16="http://schemas.microsoft.com/office/drawing/2014/main" val="1565754256"/>
                  </a:ext>
                </a:extLst>
              </a:tr>
              <a:tr h="5247937">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Add 1 to the Attacks characteristic of this unit’s melee weapons. Add 2 instead if the number of damage points allocated to this unit is equal to or greater than half of this unit’s Health characteristic (rounding up).</a:t>
                      </a: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b="1" i="0" kern="1200">
                        <a:solidFill>
                          <a:schemeClr val="dk1"/>
                        </a:solidFill>
                        <a:effectLst/>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b="1" i="0" kern="1200">
                        <a:solidFill>
                          <a:schemeClr val="dk1"/>
                        </a:solidFill>
                        <a:effectLst/>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b="1"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bl>
          </a:graphicData>
        </a:graphic>
      </p:graphicFrame>
      <p:graphicFrame>
        <p:nvGraphicFramePr>
          <p:cNvPr id="5" name="Tableau 4">
            <a:extLst>
              <a:ext uri="{FF2B5EF4-FFF2-40B4-BE49-F238E27FC236}">
                <a16:creationId xmlns:a16="http://schemas.microsoft.com/office/drawing/2014/main" id="{3EEF2CC5-4BDF-0F35-E890-C5E648A71B8C}"/>
              </a:ext>
            </a:extLst>
          </p:cNvPr>
          <p:cNvGraphicFramePr>
            <a:graphicFrameLocks noGrp="1"/>
          </p:cNvGraphicFramePr>
          <p:nvPr/>
        </p:nvGraphicFramePr>
        <p:xfrm>
          <a:off x="2174057" y="-3817875"/>
          <a:ext cx="7081885" cy="7635750"/>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1633536">
                <a:tc>
                  <a:txBody>
                    <a:bodyPr/>
                    <a:lstStyle/>
                    <a:p>
                      <a:pPr algn="ctr"/>
                      <a:r>
                        <a:rPr lang="en-US" sz="4800" b="0" i="0" kern="1200">
                          <a:solidFill>
                            <a:schemeClr val="lt1"/>
                          </a:solidFill>
                          <a:effectLst/>
                          <a:latin typeface="+mn-lt"/>
                          <a:ea typeface="+mn-ea"/>
                          <a:cs typeface="+mn-cs"/>
                        </a:rPr>
                        <a:t>Any Hero Phase</a:t>
                      </a:r>
                      <a:endParaRPr lang="fr-CH" sz="4800"/>
                    </a:p>
                  </a:txBody>
                  <a:tcPr anchor="ctr">
                    <a:solidFill>
                      <a:srgbClr val="B2A04F"/>
                    </a:solidFill>
                  </a:tcPr>
                </a:tc>
                <a:extLst>
                  <a:ext uri="{0D108BD9-81ED-4DB2-BD59-A6C34878D82A}">
                    <a16:rowId xmlns:a16="http://schemas.microsoft.com/office/drawing/2014/main" val="2579638233"/>
                  </a:ext>
                </a:extLst>
              </a:tr>
              <a:tr h="610568">
                <a:tc>
                  <a:txBody>
                    <a:bodyPr/>
                    <a:lstStyle/>
                    <a:p>
                      <a:pPr algn="ctr"/>
                      <a:r>
                        <a:rPr lang="en-US" sz="3200" b="0" i="0" kern="1200">
                          <a:solidFill>
                            <a:schemeClr val="dk1"/>
                          </a:solidFill>
                          <a:effectLst/>
                          <a:latin typeface="+mn-lt"/>
                          <a:ea typeface="+mn-ea"/>
                          <a:cs typeface="+mn-cs"/>
                        </a:rPr>
                        <a:t>Incandescent Rectrices</a:t>
                      </a:r>
                    </a:p>
                  </a:txBody>
                  <a:tcPr anchor="ctr">
                    <a:solidFill>
                      <a:srgbClr val="EEE9D6"/>
                    </a:solidFill>
                  </a:tcPr>
                </a:tc>
                <a:extLst>
                  <a:ext uri="{0D108BD9-81ED-4DB2-BD59-A6C34878D82A}">
                    <a16:rowId xmlns:a16="http://schemas.microsoft.com/office/drawing/2014/main" val="1565754256"/>
                  </a:ext>
                </a:extLst>
              </a:tr>
              <a:tr h="5391646">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a:t>Heal (D3) this unit.</a:t>
                      </a: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b="1" i="0" kern="1200">
                        <a:solidFill>
                          <a:schemeClr val="dk1"/>
                        </a:solidFill>
                        <a:effectLst/>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b="1" i="0" kern="1200">
                        <a:solidFill>
                          <a:schemeClr val="dk1"/>
                        </a:solidFill>
                        <a:effectLst/>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b="1" i="0" kern="1200">
                        <a:solidFill>
                          <a:schemeClr val="dk1"/>
                        </a:solidFill>
                        <a:effectLst/>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b="1" i="0" kern="1200">
                        <a:solidFill>
                          <a:schemeClr val="dk1"/>
                        </a:solidFill>
                        <a:effectLst/>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b="1" i="0" kern="1200">
                        <a:solidFill>
                          <a:schemeClr val="dk1"/>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124102521"/>
                  </a:ext>
                </a:extLst>
              </a:tr>
            </a:tbl>
          </a:graphicData>
        </a:graphic>
      </p:graphicFrame>
      <p:graphicFrame>
        <p:nvGraphicFramePr>
          <p:cNvPr id="6" name="Tableau 5">
            <a:extLst>
              <a:ext uri="{FF2B5EF4-FFF2-40B4-BE49-F238E27FC236}">
                <a16:creationId xmlns:a16="http://schemas.microsoft.com/office/drawing/2014/main" id="{12A6763D-8B8B-0F6A-77AA-630259513A2C}"/>
              </a:ext>
            </a:extLst>
          </p:cNvPr>
          <p:cNvGraphicFramePr>
            <a:graphicFrameLocks noGrp="1"/>
          </p:cNvGraphicFramePr>
          <p:nvPr/>
        </p:nvGraphicFramePr>
        <p:xfrm>
          <a:off x="-5420089" y="-3817874"/>
          <a:ext cx="7081885" cy="7705037"/>
        </p:xfrm>
        <a:graphic>
          <a:graphicData uri="http://schemas.openxmlformats.org/drawingml/2006/table">
            <a:tbl>
              <a:tblPr firstRow="1" bandRow="1">
                <a:tableStyleId>{5C22544A-7EE6-4342-B048-85BDC9FD1C3A}</a:tableStyleId>
              </a:tblPr>
              <a:tblGrid>
                <a:gridCol w="7081885">
                  <a:extLst>
                    <a:ext uri="{9D8B030D-6E8A-4147-A177-3AD203B41FA5}">
                      <a16:colId xmlns:a16="http://schemas.microsoft.com/office/drawing/2014/main" val="1158755290"/>
                    </a:ext>
                  </a:extLst>
                </a:gridCol>
              </a:tblGrid>
              <a:tr h="4244394">
                <a:tc>
                  <a:txBody>
                    <a:bodyPr/>
                    <a:lstStyle/>
                    <a:p>
                      <a:pPr algn="ctr"/>
                      <a:r>
                        <a:rPr lang="en-US" sz="4800" b="0" i="0" kern="1200">
                          <a:solidFill>
                            <a:schemeClr val="lt1"/>
                          </a:solidFill>
                          <a:effectLst/>
                          <a:latin typeface="+mn-lt"/>
                          <a:ea typeface="+mn-ea"/>
                          <a:cs typeface="+mn-cs"/>
                        </a:rPr>
                        <a:t>Once Per Battle, Reaction: You declared a </a:t>
                      </a:r>
                      <a:r>
                        <a:rPr lang="en-US" sz="4800" b="1" i="0" kern="1200">
                          <a:solidFill>
                            <a:schemeClr val="lt1"/>
                          </a:solidFill>
                          <a:effectLst/>
                          <a:latin typeface="+mn-lt"/>
                          <a:ea typeface="+mn-ea"/>
                          <a:cs typeface="+mn-cs"/>
                        </a:rPr>
                        <a:t>SPELL</a:t>
                      </a:r>
                      <a:r>
                        <a:rPr lang="en-US" sz="4800" b="0" i="0" kern="1200">
                          <a:solidFill>
                            <a:schemeClr val="lt1"/>
                          </a:solidFill>
                          <a:effectLst/>
                          <a:latin typeface="+mn-lt"/>
                          <a:ea typeface="+mn-ea"/>
                          <a:cs typeface="+mn-cs"/>
                        </a:rPr>
                        <a:t> ability for a friendly </a:t>
                      </a:r>
                      <a:r>
                        <a:rPr lang="en-US" sz="4800" b="1" i="0" kern="1200">
                          <a:solidFill>
                            <a:schemeClr val="lt1"/>
                          </a:solidFill>
                          <a:effectLst/>
                          <a:latin typeface="+mn-lt"/>
                          <a:ea typeface="+mn-ea"/>
                          <a:cs typeface="+mn-cs"/>
                        </a:rPr>
                        <a:t>SERAPHON</a:t>
                      </a:r>
                      <a:r>
                        <a:rPr lang="en-US" sz="4800" b="0" i="0" kern="1200">
                          <a:solidFill>
                            <a:schemeClr val="lt1"/>
                          </a:solidFill>
                          <a:effectLst/>
                          <a:latin typeface="+mn-lt"/>
                          <a:ea typeface="+mn-ea"/>
                          <a:cs typeface="+mn-cs"/>
                        </a:rPr>
                        <a:t> </a:t>
                      </a:r>
                      <a:r>
                        <a:rPr lang="en-US" sz="4800" b="1" i="0" kern="1200">
                          <a:solidFill>
                            <a:schemeClr val="lt1"/>
                          </a:solidFill>
                          <a:effectLst/>
                          <a:latin typeface="+mn-lt"/>
                          <a:ea typeface="+mn-ea"/>
                          <a:cs typeface="+mn-cs"/>
                        </a:rPr>
                        <a:t>WIZARD</a:t>
                      </a:r>
                      <a:r>
                        <a:rPr lang="en-US" sz="4800" b="0" i="0" kern="1200">
                          <a:solidFill>
                            <a:schemeClr val="lt1"/>
                          </a:solidFill>
                          <a:effectLst/>
                          <a:latin typeface="+mn-lt"/>
                          <a:ea typeface="+mn-ea"/>
                          <a:cs typeface="+mn-cs"/>
                        </a:rPr>
                        <a:t> within this unit’s combat range</a:t>
                      </a:r>
                    </a:p>
                  </a:txBody>
                  <a:tcPr anchor="ctr">
                    <a:solidFill>
                      <a:srgbClr val="B2A04F"/>
                    </a:solidFill>
                  </a:tcPr>
                </a:tc>
                <a:extLst>
                  <a:ext uri="{0D108BD9-81ED-4DB2-BD59-A6C34878D82A}">
                    <a16:rowId xmlns:a16="http://schemas.microsoft.com/office/drawing/2014/main" val="2579638233"/>
                  </a:ext>
                </a:extLst>
              </a:tr>
              <a:tr h="541099">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kern="1200">
                          <a:solidFill>
                            <a:schemeClr val="dk1"/>
                          </a:solidFill>
                          <a:latin typeface="+mn-lt"/>
                          <a:ea typeface="+mn-ea"/>
                          <a:cs typeface="+mn-cs"/>
                        </a:rPr>
                        <a:t>Coatl Familiar</a:t>
                      </a:r>
                    </a:p>
                  </a:txBody>
                  <a:tcPr anchor="ctr">
                    <a:solidFill>
                      <a:srgbClr val="EEE9D6"/>
                    </a:solidFill>
                  </a:tcPr>
                </a:tc>
                <a:extLst>
                  <a:ext uri="{0D108BD9-81ED-4DB2-BD59-A6C34878D82A}">
                    <a16:rowId xmlns:a16="http://schemas.microsoft.com/office/drawing/2014/main" val="2596299480"/>
                  </a:ext>
                </a:extLst>
              </a:tr>
              <a:tr h="2881523">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en-US" sz="3200" kern="1200">
                          <a:solidFill>
                            <a:schemeClr val="dk1"/>
                          </a:solidFill>
                          <a:latin typeface="+mn-lt"/>
                          <a:ea typeface="+mn-ea"/>
                          <a:cs typeface="+mn-cs"/>
                        </a:rPr>
                        <a:t>Add D6 to the casting roll for that spell.</a:t>
                      </a: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kern="1200">
                        <a:solidFill>
                          <a:schemeClr val="dk1"/>
                        </a:solidFill>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kern="1200">
                        <a:solidFill>
                          <a:schemeClr val="dk1"/>
                        </a:solidFill>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kern="1200">
                        <a:solidFill>
                          <a:schemeClr val="dk1"/>
                        </a:solidFill>
                        <a:latin typeface="+mn-lt"/>
                        <a:ea typeface="+mn-ea"/>
                        <a:cs typeface="+mn-cs"/>
                      </a:endParaRPr>
                    </a:p>
                    <a:p>
                      <a:pPr marL="0" marR="0" lvl="0" indent="0" algn="ctr" defTabSz="755934" rtl="0" eaLnBrk="1" fontAlgn="auto" latinLnBrk="0" hangingPunct="1">
                        <a:lnSpc>
                          <a:spcPct val="100000"/>
                        </a:lnSpc>
                        <a:spcBef>
                          <a:spcPts val="0"/>
                        </a:spcBef>
                        <a:spcAft>
                          <a:spcPts val="0"/>
                        </a:spcAft>
                        <a:buClrTx/>
                        <a:buSzTx/>
                        <a:buFontTx/>
                        <a:buNone/>
                        <a:tabLst/>
                        <a:defRPr/>
                      </a:pPr>
                      <a:endParaRPr lang="en-US" sz="3200" kern="1200">
                        <a:solidFill>
                          <a:schemeClr val="dk1"/>
                        </a:solidFill>
                        <a:latin typeface="+mn-lt"/>
                        <a:ea typeface="+mn-ea"/>
                        <a:cs typeface="+mn-cs"/>
                      </a:endParaRPr>
                    </a:p>
                  </a:txBody>
                  <a:tcPr anchor="ctr">
                    <a:solidFill>
                      <a:srgbClr val="DAD0A6"/>
                    </a:solidFill>
                  </a:tcPr>
                </a:tc>
                <a:extLst>
                  <a:ext uri="{0D108BD9-81ED-4DB2-BD59-A6C34878D82A}">
                    <a16:rowId xmlns:a16="http://schemas.microsoft.com/office/drawing/2014/main" val="1748818926"/>
                  </a:ext>
                </a:extLst>
              </a:tr>
            </a:tbl>
          </a:graphicData>
        </a:graphic>
      </p:graphicFrame>
      <p:pic>
        <p:nvPicPr>
          <p:cNvPr id="8" name="Image 7">
            <a:extLst>
              <a:ext uri="{FF2B5EF4-FFF2-40B4-BE49-F238E27FC236}">
                <a16:creationId xmlns:a16="http://schemas.microsoft.com/office/drawing/2014/main" id="{D6579AA6-5B7B-9DD2-51AB-A66923DD1CEF}"/>
              </a:ext>
            </a:extLst>
          </p:cNvPr>
          <p:cNvPicPr>
            <a:picLocks noChangeAspect="1"/>
          </p:cNvPicPr>
          <p:nvPr/>
        </p:nvPicPr>
        <p:blipFill>
          <a:blip r:embed="rId2"/>
          <a:stretch>
            <a:fillRect/>
          </a:stretch>
        </p:blipFill>
        <p:spPr>
          <a:xfrm>
            <a:off x="8010782" y="-3303002"/>
            <a:ext cx="529084" cy="621673"/>
          </a:xfrm>
          <a:prstGeom prst="rect">
            <a:avLst/>
          </a:prstGeom>
        </p:spPr>
      </p:pic>
      <p:pic>
        <p:nvPicPr>
          <p:cNvPr id="9" name="Image 8">
            <a:extLst>
              <a:ext uri="{FF2B5EF4-FFF2-40B4-BE49-F238E27FC236}">
                <a16:creationId xmlns:a16="http://schemas.microsoft.com/office/drawing/2014/main" id="{F0D6DD5E-B545-FBF8-3BD4-290126242189}"/>
              </a:ext>
            </a:extLst>
          </p:cNvPr>
          <p:cNvPicPr>
            <a:picLocks noChangeAspect="1"/>
          </p:cNvPicPr>
          <p:nvPr/>
        </p:nvPicPr>
        <p:blipFill>
          <a:blip r:embed="rId3"/>
          <a:stretch>
            <a:fillRect/>
          </a:stretch>
        </p:blipFill>
        <p:spPr>
          <a:xfrm>
            <a:off x="542647" y="-578769"/>
            <a:ext cx="895748" cy="854766"/>
          </a:xfrm>
          <a:prstGeom prst="rect">
            <a:avLst/>
          </a:prstGeom>
        </p:spPr>
      </p:pic>
      <p:pic>
        <p:nvPicPr>
          <p:cNvPr id="10" name="Image 9">
            <a:extLst>
              <a:ext uri="{FF2B5EF4-FFF2-40B4-BE49-F238E27FC236}">
                <a16:creationId xmlns:a16="http://schemas.microsoft.com/office/drawing/2014/main" id="{BBC5D36B-603B-93B5-3127-B6A4695B07B4}"/>
              </a:ext>
            </a:extLst>
          </p:cNvPr>
          <p:cNvPicPr>
            <a:picLocks noChangeAspect="1"/>
          </p:cNvPicPr>
          <p:nvPr/>
        </p:nvPicPr>
        <p:blipFill>
          <a:blip r:embed="rId4"/>
          <a:stretch>
            <a:fillRect/>
          </a:stretch>
        </p:blipFill>
        <p:spPr>
          <a:xfrm>
            <a:off x="15114568" y="-3366294"/>
            <a:ext cx="671058" cy="671058"/>
          </a:xfrm>
          <a:prstGeom prst="rect">
            <a:avLst/>
          </a:prstGeom>
          <a:solidFill>
            <a:srgbClr val="882024"/>
          </a:solidFill>
        </p:spPr>
      </p:pic>
      <p:pic>
        <p:nvPicPr>
          <p:cNvPr id="13" name="Image 12">
            <a:extLst>
              <a:ext uri="{FF2B5EF4-FFF2-40B4-BE49-F238E27FC236}">
                <a16:creationId xmlns:a16="http://schemas.microsoft.com/office/drawing/2014/main" id="{1BF68F6F-27BA-4706-96E6-9B92CD15B3C1}"/>
              </a:ext>
            </a:extLst>
          </p:cNvPr>
          <p:cNvPicPr>
            <a:picLocks noChangeAspect="1"/>
          </p:cNvPicPr>
          <p:nvPr/>
        </p:nvPicPr>
        <p:blipFill>
          <a:blip r:embed="rId5"/>
          <a:srcRect l="273" t="612" r="273" b="612"/>
          <a:stretch>
            <a:fillRect/>
          </a:stretch>
        </p:blipFill>
        <p:spPr>
          <a:xfrm>
            <a:off x="-12882200" y="12058712"/>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pic>
        <p:nvPicPr>
          <p:cNvPr id="16" name="Image 15">
            <a:extLst>
              <a:ext uri="{FF2B5EF4-FFF2-40B4-BE49-F238E27FC236}">
                <a16:creationId xmlns:a16="http://schemas.microsoft.com/office/drawing/2014/main" id="{A679FE17-46CD-40AD-B38D-420F224D9724}"/>
              </a:ext>
            </a:extLst>
          </p:cNvPr>
          <p:cNvPicPr>
            <a:picLocks noChangeAspect="1"/>
          </p:cNvPicPr>
          <p:nvPr/>
        </p:nvPicPr>
        <p:blipFill>
          <a:blip r:embed="rId6"/>
          <a:srcRect l="273" t="180" r="273" b="180"/>
          <a:stretch>
            <a:fillRect/>
          </a:stretch>
        </p:blipFill>
        <p:spPr>
          <a:xfrm>
            <a:off x="-2998296" y="12058712"/>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pic>
        <p:nvPicPr>
          <p:cNvPr id="19" name="Image 18">
            <a:extLst>
              <a:ext uri="{FF2B5EF4-FFF2-40B4-BE49-F238E27FC236}">
                <a16:creationId xmlns:a16="http://schemas.microsoft.com/office/drawing/2014/main" id="{4B6CEECD-DD24-127F-37D3-F5BCF5A9A581}"/>
              </a:ext>
            </a:extLst>
          </p:cNvPr>
          <p:cNvPicPr>
            <a:picLocks noChangeAspect="1"/>
          </p:cNvPicPr>
          <p:nvPr/>
        </p:nvPicPr>
        <p:blipFill>
          <a:blip r:embed="rId7"/>
          <a:srcRect l="273" t="180" r="273" b="180"/>
          <a:stretch>
            <a:fillRect/>
          </a:stretch>
        </p:blipFill>
        <p:spPr>
          <a:xfrm>
            <a:off x="5714999" y="6528418"/>
            <a:ext cx="7081885" cy="7635751"/>
          </a:xfrm>
          <a:custGeom>
            <a:avLst/>
            <a:gdLst>
              <a:gd name="connsiteX0" fmla="*/ 1180338 w 7081885"/>
              <a:gd name="connsiteY0" fmla="*/ 0 h 7635751"/>
              <a:gd name="connsiteX1" fmla="*/ 5901547 w 7081885"/>
              <a:gd name="connsiteY1" fmla="*/ 0 h 7635751"/>
              <a:gd name="connsiteX2" fmla="*/ 7081885 w 7081885"/>
              <a:gd name="connsiteY2" fmla="*/ 1180338 h 7635751"/>
              <a:gd name="connsiteX3" fmla="*/ 7081885 w 7081885"/>
              <a:gd name="connsiteY3" fmla="*/ 6455413 h 7635751"/>
              <a:gd name="connsiteX4" fmla="*/ 5901547 w 7081885"/>
              <a:gd name="connsiteY4" fmla="*/ 7635751 h 7635751"/>
              <a:gd name="connsiteX5" fmla="*/ 1180338 w 7081885"/>
              <a:gd name="connsiteY5" fmla="*/ 7635751 h 7635751"/>
              <a:gd name="connsiteX6" fmla="*/ 0 w 7081885"/>
              <a:gd name="connsiteY6" fmla="*/ 6455413 h 7635751"/>
              <a:gd name="connsiteX7" fmla="*/ 0 w 7081885"/>
              <a:gd name="connsiteY7" fmla="*/ 1180338 h 7635751"/>
              <a:gd name="connsiteX8" fmla="*/ 1180338 w 7081885"/>
              <a:gd name="connsiteY8" fmla="*/ 0 h 763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81885" h="7635751">
                <a:moveTo>
                  <a:pt x="1180338" y="0"/>
                </a:moveTo>
                <a:lnTo>
                  <a:pt x="5901547" y="0"/>
                </a:lnTo>
                <a:cubicBezTo>
                  <a:pt x="6553430" y="0"/>
                  <a:pt x="7081885" y="528455"/>
                  <a:pt x="7081885" y="1180338"/>
                </a:cubicBezTo>
                <a:lnTo>
                  <a:pt x="7081885" y="6455413"/>
                </a:lnTo>
                <a:cubicBezTo>
                  <a:pt x="7081885" y="7107296"/>
                  <a:pt x="6553430" y="7635751"/>
                  <a:pt x="5901547" y="7635751"/>
                </a:cubicBezTo>
                <a:lnTo>
                  <a:pt x="1180338" y="7635751"/>
                </a:lnTo>
                <a:cubicBezTo>
                  <a:pt x="528455" y="7635751"/>
                  <a:pt x="0" y="7107296"/>
                  <a:pt x="0" y="6455413"/>
                </a:cubicBezTo>
                <a:lnTo>
                  <a:pt x="0" y="1180338"/>
                </a:lnTo>
                <a:cubicBezTo>
                  <a:pt x="0" y="528455"/>
                  <a:pt x="528455" y="0"/>
                  <a:pt x="1180338" y="0"/>
                </a:cubicBezTo>
                <a:close/>
              </a:path>
            </a:pathLst>
          </a:custGeom>
        </p:spPr>
      </p:pic>
      <p:sp>
        <p:nvSpPr>
          <p:cNvPr id="14" name="Rectangle : coins arrondis 13">
            <a:extLst>
              <a:ext uri="{FF2B5EF4-FFF2-40B4-BE49-F238E27FC236}">
                <a16:creationId xmlns:a16="http://schemas.microsoft.com/office/drawing/2014/main" id="{794D8D00-B20C-A3F4-E813-1F501DF0502B}"/>
              </a:ext>
            </a:extLst>
          </p:cNvPr>
          <p:cNvSpPr/>
          <p:nvPr/>
        </p:nvSpPr>
        <p:spPr>
          <a:xfrm>
            <a:off x="-12882200" y="12058712"/>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7" name="Rectangle : coins arrondis 16">
            <a:extLst>
              <a:ext uri="{FF2B5EF4-FFF2-40B4-BE49-F238E27FC236}">
                <a16:creationId xmlns:a16="http://schemas.microsoft.com/office/drawing/2014/main" id="{15DC308F-2AAC-3354-85DE-D6487FB01ABF}"/>
              </a:ext>
            </a:extLst>
          </p:cNvPr>
          <p:cNvSpPr/>
          <p:nvPr/>
        </p:nvSpPr>
        <p:spPr>
          <a:xfrm>
            <a:off x="-2998296" y="12058712"/>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8" name="Rectangle : coins arrondis 17">
            <a:extLst>
              <a:ext uri="{FF2B5EF4-FFF2-40B4-BE49-F238E27FC236}">
                <a16:creationId xmlns:a16="http://schemas.microsoft.com/office/drawing/2014/main" id="{B54326D7-CE6B-B99C-D41E-ED41BEE3EDF8}"/>
              </a:ext>
            </a:extLst>
          </p:cNvPr>
          <p:cNvSpPr/>
          <p:nvPr/>
        </p:nvSpPr>
        <p:spPr>
          <a:xfrm>
            <a:off x="5714999" y="6528418"/>
            <a:ext cx="7081885" cy="7635751"/>
          </a:xfrm>
          <a:prstGeom prst="roundRect">
            <a:avLst/>
          </a:prstGeom>
          <a:noFill/>
          <a:ln w="762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267487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DDC3A-E735-0DB5-2CFB-9FCFBCAEFC19}"/>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EDBE9876-D2D9-02CE-B6EA-4A23B7522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6"/>
            <a:ext cx="11430000" cy="19847494"/>
          </a:xfrm>
          <a:prstGeom prst="rect">
            <a:avLst/>
          </a:prstGeom>
        </p:spPr>
      </p:pic>
      <p:sp>
        <p:nvSpPr>
          <p:cNvPr id="13" name="ZoneTexte 12">
            <a:extLst>
              <a:ext uri="{FF2B5EF4-FFF2-40B4-BE49-F238E27FC236}">
                <a16:creationId xmlns:a16="http://schemas.microsoft.com/office/drawing/2014/main" id="{2D876F86-4012-143F-40FC-89D69BA5FD17}"/>
              </a:ext>
            </a:extLst>
          </p:cNvPr>
          <p:cNvSpPr txBox="1"/>
          <p:nvPr/>
        </p:nvSpPr>
        <p:spPr>
          <a:xfrm>
            <a:off x="2783364" y="93217"/>
            <a:ext cx="5253361" cy="830997"/>
          </a:xfrm>
          <a:prstGeom prst="rect">
            <a:avLst/>
          </a:prstGeom>
          <a:noFill/>
        </p:spPr>
        <p:txBody>
          <a:bodyPr wrap="none" rtlCol="0">
            <a:spAutoFit/>
          </a:bodyPr>
          <a:lstStyle/>
          <a:p>
            <a:r>
              <a:rPr lang="fr-FR" sz="4800" b="1">
                <a:latin typeface="Roboto"/>
              </a:rPr>
              <a:t>Commands 25/26</a:t>
            </a:r>
            <a:endParaRPr lang="fr-CH" sz="4800" b="1">
              <a:latin typeface="Roboto"/>
            </a:endParaRPr>
          </a:p>
        </p:txBody>
      </p:sp>
      <p:pic>
        <p:nvPicPr>
          <p:cNvPr id="5" name="Image 4">
            <a:extLst>
              <a:ext uri="{FF2B5EF4-FFF2-40B4-BE49-F238E27FC236}">
                <a16:creationId xmlns:a16="http://schemas.microsoft.com/office/drawing/2014/main" id="{90DB1B26-B27B-CB90-87D2-12D066145C0E}"/>
              </a:ext>
            </a:extLst>
          </p:cNvPr>
          <p:cNvPicPr>
            <a:picLocks noChangeAspect="1"/>
          </p:cNvPicPr>
          <p:nvPr/>
        </p:nvPicPr>
        <p:blipFill>
          <a:blip r:embed="rId3"/>
          <a:stretch>
            <a:fillRect/>
          </a:stretch>
        </p:blipFill>
        <p:spPr>
          <a:xfrm>
            <a:off x="333375" y="1014825"/>
            <a:ext cx="10763250" cy="5465952"/>
          </a:xfrm>
          <a:prstGeom prst="rect">
            <a:avLst/>
          </a:prstGeom>
        </p:spPr>
      </p:pic>
      <p:pic>
        <p:nvPicPr>
          <p:cNvPr id="7" name="Image 6">
            <a:extLst>
              <a:ext uri="{FF2B5EF4-FFF2-40B4-BE49-F238E27FC236}">
                <a16:creationId xmlns:a16="http://schemas.microsoft.com/office/drawing/2014/main" id="{47C8416E-0CD4-9799-C456-C9796E721599}"/>
              </a:ext>
            </a:extLst>
          </p:cNvPr>
          <p:cNvPicPr>
            <a:picLocks noChangeAspect="1"/>
          </p:cNvPicPr>
          <p:nvPr/>
        </p:nvPicPr>
        <p:blipFill>
          <a:blip r:embed="rId4"/>
          <a:stretch>
            <a:fillRect/>
          </a:stretch>
        </p:blipFill>
        <p:spPr>
          <a:xfrm>
            <a:off x="333375" y="6480777"/>
            <a:ext cx="10763250" cy="5251301"/>
          </a:xfrm>
          <a:prstGeom prst="rect">
            <a:avLst/>
          </a:prstGeom>
        </p:spPr>
      </p:pic>
      <p:pic>
        <p:nvPicPr>
          <p:cNvPr id="10" name="Image 9">
            <a:extLst>
              <a:ext uri="{FF2B5EF4-FFF2-40B4-BE49-F238E27FC236}">
                <a16:creationId xmlns:a16="http://schemas.microsoft.com/office/drawing/2014/main" id="{8DABD778-1720-488B-637C-5C69FA845363}"/>
              </a:ext>
            </a:extLst>
          </p:cNvPr>
          <p:cNvPicPr>
            <a:picLocks noChangeAspect="1"/>
          </p:cNvPicPr>
          <p:nvPr/>
        </p:nvPicPr>
        <p:blipFill>
          <a:blip r:embed="rId5"/>
          <a:stretch>
            <a:fillRect/>
          </a:stretch>
        </p:blipFill>
        <p:spPr>
          <a:xfrm>
            <a:off x="333375" y="11732078"/>
            <a:ext cx="10763250" cy="2867133"/>
          </a:xfrm>
          <a:prstGeom prst="rect">
            <a:avLst/>
          </a:prstGeom>
        </p:spPr>
      </p:pic>
      <p:pic>
        <p:nvPicPr>
          <p:cNvPr id="15" name="Image 14">
            <a:extLst>
              <a:ext uri="{FF2B5EF4-FFF2-40B4-BE49-F238E27FC236}">
                <a16:creationId xmlns:a16="http://schemas.microsoft.com/office/drawing/2014/main" id="{0024086E-D038-BF0F-3718-9DD6DC8C971F}"/>
              </a:ext>
            </a:extLst>
          </p:cNvPr>
          <p:cNvPicPr>
            <a:picLocks noChangeAspect="1"/>
          </p:cNvPicPr>
          <p:nvPr/>
        </p:nvPicPr>
        <p:blipFill>
          <a:blip r:embed="rId6"/>
          <a:stretch>
            <a:fillRect/>
          </a:stretch>
        </p:blipFill>
        <p:spPr>
          <a:xfrm>
            <a:off x="333375" y="14599211"/>
            <a:ext cx="10763250" cy="4921657"/>
          </a:xfrm>
          <a:prstGeom prst="rect">
            <a:avLst/>
          </a:prstGeom>
        </p:spPr>
      </p:pic>
      <p:sp>
        <p:nvSpPr>
          <p:cNvPr id="6" name="Rectangle 5">
            <a:extLst>
              <a:ext uri="{FF2B5EF4-FFF2-40B4-BE49-F238E27FC236}">
                <a16:creationId xmlns:a16="http://schemas.microsoft.com/office/drawing/2014/main" id="{C50D7C18-6C21-9A6D-D945-E2F3E9E1D961}"/>
              </a:ext>
            </a:extLst>
          </p:cNvPr>
          <p:cNvSpPr/>
          <p:nvPr/>
        </p:nvSpPr>
        <p:spPr>
          <a:xfrm>
            <a:off x="5934074" y="8115300"/>
            <a:ext cx="4914901" cy="1251660"/>
          </a:xfrm>
          <a:prstGeom prst="rect">
            <a:avLst/>
          </a:prstGeom>
          <a:solidFill>
            <a:srgbClr val="DE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CH" sz="1600">
                <a:solidFill>
                  <a:schemeClr val="tx1"/>
                </a:solidFill>
                <a:latin typeface="Times New Roman" panose="02020603050405020304" pitchFamily="18" charset="0"/>
                <a:cs typeface="Times New Roman" panose="02020603050405020304" pitchFamily="18" charset="0"/>
              </a:rPr>
              <a:t>Add 1 to </a:t>
            </a:r>
            <a:r>
              <a:rPr lang="fr-CH" sz="1600" b="1">
                <a:solidFill>
                  <a:schemeClr val="tx1"/>
                </a:solidFill>
                <a:latin typeface="Times New Roman" panose="02020603050405020304" pitchFamily="18" charset="0"/>
                <a:cs typeface="Times New Roman" panose="02020603050405020304" pitchFamily="18" charset="0"/>
              </a:rPr>
              <a:t>hit roll </a:t>
            </a:r>
            <a:r>
              <a:rPr lang="fr-CH" sz="1600">
                <a:solidFill>
                  <a:schemeClr val="tx1"/>
                </a:solidFill>
                <a:latin typeface="Times New Roman" panose="02020603050405020304" pitchFamily="18" charset="0"/>
                <a:cs typeface="Times New Roman" panose="02020603050405020304" pitchFamily="18" charset="0"/>
              </a:rPr>
              <a:t>for attacks made as part of that </a:t>
            </a:r>
            <a:r>
              <a:rPr lang="fr-CH" sz="1600" b="1">
                <a:solidFill>
                  <a:schemeClr val="tx1"/>
                </a:solidFill>
                <a:latin typeface="Times New Roman" panose="02020603050405020304" pitchFamily="18" charset="0"/>
                <a:cs typeface="Times New Roman" panose="02020603050405020304" pitchFamily="18" charset="0"/>
              </a:rPr>
              <a:t>Attack</a:t>
            </a:r>
            <a:r>
              <a:rPr lang="fr-CH" sz="1600">
                <a:solidFill>
                  <a:schemeClr val="tx1"/>
                </a:solidFill>
                <a:latin typeface="Times New Roman" panose="02020603050405020304" pitchFamily="18" charset="0"/>
                <a:cs typeface="Times New Roman" panose="02020603050405020304" pitchFamily="18" charset="0"/>
              </a:rPr>
              <a:t> ability. This also affects weapons that have the </a:t>
            </a:r>
            <a:r>
              <a:rPr lang="fr-CH" sz="1600" b="1">
                <a:solidFill>
                  <a:schemeClr val="tx1"/>
                </a:solidFill>
                <a:latin typeface="Times New Roman" panose="02020603050405020304" pitchFamily="18" charset="0"/>
                <a:cs typeface="Times New Roman" panose="02020603050405020304" pitchFamily="18" charset="0"/>
              </a:rPr>
              <a:t>Companion</a:t>
            </a:r>
            <a:r>
              <a:rPr lang="fr-CH" sz="1600">
                <a:solidFill>
                  <a:schemeClr val="tx1"/>
                </a:solidFill>
                <a:latin typeface="Times New Roman" panose="02020603050405020304" pitchFamily="18" charset="0"/>
                <a:cs typeface="Times New Roman" panose="02020603050405020304" pitchFamily="18" charset="0"/>
              </a:rPr>
              <a:t> weapon ability. For the rest of the turn substract 1 from </a:t>
            </a:r>
            <a:r>
              <a:rPr lang="fr-CH" sz="1600" b="1">
                <a:solidFill>
                  <a:schemeClr val="tx1"/>
                </a:solidFill>
                <a:latin typeface="Times New Roman" panose="02020603050405020304" pitchFamily="18" charset="0"/>
                <a:cs typeface="Times New Roman" panose="02020603050405020304" pitchFamily="18" charset="0"/>
              </a:rPr>
              <a:t>save rolls </a:t>
            </a:r>
            <a:r>
              <a:rPr lang="fr-CH" sz="1600">
                <a:solidFill>
                  <a:schemeClr val="tx1"/>
                </a:solidFill>
                <a:latin typeface="Times New Roman" panose="02020603050405020304" pitchFamily="18" charset="0"/>
                <a:cs typeface="Times New Roman" panose="02020603050405020304" pitchFamily="18" charset="0"/>
              </a:rPr>
              <a:t>for the unit using this ability.</a:t>
            </a:r>
          </a:p>
        </p:txBody>
      </p:sp>
      <p:sp>
        <p:nvSpPr>
          <p:cNvPr id="8" name="Rectangle 7">
            <a:extLst>
              <a:ext uri="{FF2B5EF4-FFF2-40B4-BE49-F238E27FC236}">
                <a16:creationId xmlns:a16="http://schemas.microsoft.com/office/drawing/2014/main" id="{1ABBA316-C598-20C3-EAE7-9A1E581789B1}"/>
              </a:ext>
            </a:extLst>
          </p:cNvPr>
          <p:cNvSpPr/>
          <p:nvPr/>
        </p:nvSpPr>
        <p:spPr>
          <a:xfrm>
            <a:off x="5934073" y="11191973"/>
            <a:ext cx="4914901" cy="840481"/>
          </a:xfrm>
          <a:prstGeom prst="rect">
            <a:avLst/>
          </a:prstGeom>
          <a:solidFill>
            <a:srgbClr val="DEE2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CH" sz="1600">
                <a:solidFill>
                  <a:schemeClr val="tx1"/>
                </a:solidFill>
                <a:latin typeface="Times New Roman" panose="02020603050405020304" pitchFamily="18" charset="0"/>
                <a:cs typeface="Times New Roman" panose="02020603050405020304" pitchFamily="18" charset="0"/>
              </a:rPr>
              <a:t>Add 1 to </a:t>
            </a:r>
            <a:r>
              <a:rPr lang="fr-CH" sz="1600" b="1">
                <a:solidFill>
                  <a:schemeClr val="tx1"/>
                </a:solidFill>
                <a:latin typeface="Times New Roman" panose="02020603050405020304" pitchFamily="18" charset="0"/>
                <a:cs typeface="Times New Roman" panose="02020603050405020304" pitchFamily="18" charset="0"/>
              </a:rPr>
              <a:t>save rolls </a:t>
            </a:r>
            <a:r>
              <a:rPr lang="fr-CH" sz="1600">
                <a:solidFill>
                  <a:schemeClr val="tx1"/>
                </a:solidFill>
                <a:latin typeface="Times New Roman" panose="02020603050405020304" pitchFamily="18" charset="0"/>
                <a:cs typeface="Times New Roman" panose="02020603050405020304" pitchFamily="18" charset="0"/>
              </a:rPr>
              <a:t>for that unit until that </a:t>
            </a:r>
            <a:r>
              <a:rPr lang="fr-CH" sz="1600" b="1">
                <a:solidFill>
                  <a:schemeClr val="tx1"/>
                </a:solidFill>
                <a:latin typeface="Times New Roman" panose="02020603050405020304" pitchFamily="18" charset="0"/>
                <a:cs typeface="Times New Roman" panose="02020603050405020304" pitchFamily="18" charset="0"/>
              </a:rPr>
              <a:t>Attack</a:t>
            </a:r>
            <a:r>
              <a:rPr lang="fr-CH" sz="1600">
                <a:solidFill>
                  <a:schemeClr val="tx1"/>
                </a:solidFill>
                <a:latin typeface="Times New Roman" panose="02020603050405020304" pitchFamily="18" charset="0"/>
                <a:cs typeface="Times New Roman" panose="02020603050405020304" pitchFamily="18" charset="0"/>
              </a:rPr>
              <a:t> ability has been resolved.</a:t>
            </a:r>
          </a:p>
        </p:txBody>
      </p:sp>
    </p:spTree>
    <p:extLst>
      <p:ext uri="{BB962C8B-B14F-4D97-AF65-F5344CB8AC3E}">
        <p14:creationId xmlns:p14="http://schemas.microsoft.com/office/powerpoint/2010/main" val="3180445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BD4D905-2DE0-E06E-04D8-D0FC74B6E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6"/>
            <a:ext cx="11430000" cy="15873982"/>
          </a:xfrm>
          <a:prstGeom prst="rect">
            <a:avLst/>
          </a:prstGeom>
        </p:spPr>
      </p:pic>
      <p:graphicFrame>
        <p:nvGraphicFramePr>
          <p:cNvPr id="9" name="Tableau 8">
            <a:extLst>
              <a:ext uri="{FF2B5EF4-FFF2-40B4-BE49-F238E27FC236}">
                <a16:creationId xmlns:a16="http://schemas.microsoft.com/office/drawing/2014/main" id="{96805C7C-6508-1941-6337-6218EC42A5F9}"/>
              </a:ext>
            </a:extLst>
          </p:cNvPr>
          <p:cNvGraphicFramePr>
            <a:graphicFrameLocks noGrp="1"/>
          </p:cNvGraphicFramePr>
          <p:nvPr>
            <p:extLst>
              <p:ext uri="{D42A27DB-BD31-4B8C-83A1-F6EECF244321}">
                <p14:modId xmlns:p14="http://schemas.microsoft.com/office/powerpoint/2010/main" val="2710500023"/>
              </p:ext>
            </p:extLst>
          </p:nvPr>
        </p:nvGraphicFramePr>
        <p:xfrm>
          <a:off x="318052" y="1014825"/>
          <a:ext cx="10793896" cy="14198880"/>
        </p:xfrm>
        <a:graphic>
          <a:graphicData uri="http://schemas.openxmlformats.org/drawingml/2006/table">
            <a:tbl>
              <a:tblPr firstRow="1" bandRow="1">
                <a:tableStyleId>{5C22544A-7EE6-4342-B048-85BDC9FD1C3A}</a:tableStyleId>
              </a:tblPr>
              <a:tblGrid>
                <a:gridCol w="5396948">
                  <a:extLst>
                    <a:ext uri="{9D8B030D-6E8A-4147-A177-3AD203B41FA5}">
                      <a16:colId xmlns:a16="http://schemas.microsoft.com/office/drawing/2014/main" val="188765727"/>
                    </a:ext>
                  </a:extLst>
                </a:gridCol>
                <a:gridCol w="5396948">
                  <a:extLst>
                    <a:ext uri="{9D8B030D-6E8A-4147-A177-3AD203B41FA5}">
                      <a16:colId xmlns:a16="http://schemas.microsoft.com/office/drawing/2014/main" val="1025939639"/>
                    </a:ext>
                  </a:extLst>
                </a:gridCol>
              </a:tblGrid>
              <a:tr h="1080000">
                <a:tc gridSpan="2">
                  <a:txBody>
                    <a:bodyPr/>
                    <a:lstStyle/>
                    <a:p>
                      <a:pPr algn="ctr"/>
                      <a:r>
                        <a:rPr lang="fr-FR" sz="4000">
                          <a:latin typeface="Roboto"/>
                        </a:rPr>
                        <a:t>ORDER</a:t>
                      </a:r>
                      <a:endParaRPr lang="fr-CH" sz="4400">
                        <a:latin typeface="Roboto"/>
                      </a:endParaRPr>
                    </a:p>
                  </a:txBody>
                  <a:tcPr anchor="ctr">
                    <a:solidFill>
                      <a:srgbClr val="B2A04F"/>
                    </a:solidFill>
                  </a:tcPr>
                </a:tc>
                <a:tc hMerge="1">
                  <a:txBody>
                    <a:bodyPr/>
                    <a:lstStyle/>
                    <a:p>
                      <a:endParaRPr lang="fr-CH"/>
                    </a:p>
                  </a:txBody>
                  <a:tcPr/>
                </a:tc>
                <a:extLst>
                  <a:ext uri="{0D108BD9-81ED-4DB2-BD59-A6C34878D82A}">
                    <a16:rowId xmlns:a16="http://schemas.microsoft.com/office/drawing/2014/main" val="1217890041"/>
                  </a:ext>
                </a:extLst>
              </a:tr>
              <a:tr h="2880000">
                <a:tc>
                  <a:txBody>
                    <a:bodyPr/>
                    <a:lstStyle/>
                    <a:p>
                      <a:pPr algn="ctr"/>
                      <a:r>
                        <a:rPr lang="en-US" sz="2400" b="1">
                          <a:latin typeface="Roboto"/>
                        </a:rPr>
                        <a:t>Reclaim the Realms</a:t>
                      </a:r>
                    </a:p>
                    <a:p>
                      <a:pPr algn="ctr"/>
                      <a:endParaRPr lang="en-US" sz="800" b="1">
                        <a:latin typeface="Roboto"/>
                      </a:endParaRPr>
                    </a:p>
                    <a:p>
                      <a:pPr algn="l"/>
                      <a:r>
                        <a:rPr lang="en-US" sz="2400">
                          <a:latin typeface="Roboto"/>
                        </a:rPr>
                        <a:t>You complete this battle tactic at the end of your turn if there are 1 or more friendly units wholly within each quarter of the</a:t>
                      </a:r>
                    </a:p>
                    <a:p>
                      <a:pPr algn="l"/>
                      <a:r>
                        <a:rPr lang="en-US" sz="2400">
                          <a:latin typeface="Roboto"/>
                        </a:rPr>
                        <a:t>battlefield and more than 6" from all enemy Units</a:t>
                      </a:r>
                      <a:endParaRPr lang="fr-CH" sz="2400">
                        <a:latin typeface="Roboto"/>
                      </a:endParaRPr>
                    </a:p>
                  </a:txBody>
                  <a:tcPr>
                    <a:solidFill>
                      <a:srgbClr val="DAD0A6"/>
                    </a:solidFill>
                  </a:tcPr>
                </a:tc>
                <a:tc>
                  <a:txBody>
                    <a:bodyPr/>
                    <a:lstStyle/>
                    <a:p>
                      <a:pPr marL="0" marR="0" lvl="0" indent="0" algn="ctr" defTabSz="1143000" rtl="0" eaLnBrk="1" fontAlgn="auto" latinLnBrk="0" hangingPunct="1">
                        <a:lnSpc>
                          <a:spcPct val="100000"/>
                        </a:lnSpc>
                        <a:spcBef>
                          <a:spcPts val="0"/>
                        </a:spcBef>
                        <a:spcAft>
                          <a:spcPts val="0"/>
                        </a:spcAft>
                        <a:buClrTx/>
                        <a:buSzTx/>
                        <a:buFontTx/>
                        <a:buNone/>
                        <a:tabLst/>
                        <a:defRPr/>
                      </a:pPr>
                      <a:r>
                        <a:rPr lang="fr-FR" sz="2400" b="1">
                          <a:latin typeface="Roboto"/>
                        </a:rPr>
                        <a:t>Slay the Tyrants</a:t>
                      </a:r>
                    </a:p>
                    <a:p>
                      <a:pPr marL="0" marR="0" lvl="0" indent="0" algn="ctr" defTabSz="1143000" rtl="0" eaLnBrk="1" fontAlgn="auto" latinLnBrk="0" hangingPunct="1">
                        <a:lnSpc>
                          <a:spcPct val="100000"/>
                        </a:lnSpc>
                        <a:spcBef>
                          <a:spcPts val="0"/>
                        </a:spcBef>
                        <a:spcAft>
                          <a:spcPts val="0"/>
                        </a:spcAft>
                        <a:buClrTx/>
                        <a:buSzTx/>
                        <a:buFontTx/>
                        <a:buNone/>
                        <a:tabLst/>
                        <a:defRPr/>
                      </a:pPr>
                      <a:endParaRPr lang="fr-FR" sz="800">
                        <a:latin typeface="Roboto"/>
                      </a:endParaRPr>
                    </a:p>
                    <a:p>
                      <a:pPr algn="l"/>
                      <a:r>
                        <a:rPr lang="fr-FR" sz="2400">
                          <a:latin typeface="Roboto"/>
                        </a:rPr>
                        <a:t>You </a:t>
                      </a:r>
                      <a:r>
                        <a:rPr lang="en-US" sz="2400">
                          <a:latin typeface="Roboto"/>
                        </a:rPr>
                        <a:t>complete this battle tactic at the end of your turn if an enemy Hero was slain this turn by a combat attack made by a friendly unit</a:t>
                      </a:r>
                      <a:endParaRPr lang="fr-CH" sz="2400">
                        <a:latin typeface="Roboto"/>
                      </a:endParaRPr>
                    </a:p>
                  </a:txBody>
                  <a:tcPr>
                    <a:solidFill>
                      <a:srgbClr val="DAD0A6"/>
                    </a:solidFill>
                  </a:tcPr>
                </a:tc>
                <a:extLst>
                  <a:ext uri="{0D108BD9-81ED-4DB2-BD59-A6C34878D82A}">
                    <a16:rowId xmlns:a16="http://schemas.microsoft.com/office/drawing/2014/main" val="1825945231"/>
                  </a:ext>
                </a:extLst>
              </a:tr>
              <a:tr h="1080000">
                <a:tc gridSpan="2">
                  <a:txBody>
                    <a:bodyPr/>
                    <a:lstStyle/>
                    <a:p>
                      <a:pPr marL="0" algn="ctr" defTabSz="1143000" rtl="0" eaLnBrk="1" latinLnBrk="0" hangingPunct="1"/>
                      <a:r>
                        <a:rPr lang="fr-FR" sz="4000" b="1" kern="1200">
                          <a:solidFill>
                            <a:schemeClr val="lt1"/>
                          </a:solidFill>
                          <a:latin typeface="Roboto"/>
                          <a:ea typeface="+mn-ea"/>
                          <a:cs typeface="+mn-cs"/>
                        </a:rPr>
                        <a:t>UNIVERSAL</a:t>
                      </a:r>
                      <a:endParaRPr lang="fr-CH" sz="4400" b="1" kern="1200">
                        <a:solidFill>
                          <a:schemeClr val="lt1"/>
                        </a:solidFill>
                        <a:latin typeface="Roboto"/>
                        <a:ea typeface="+mn-ea"/>
                        <a:cs typeface="+mn-cs"/>
                      </a:endParaRPr>
                    </a:p>
                  </a:txBody>
                  <a:tcPr anchor="ctr">
                    <a:solidFill>
                      <a:schemeClr val="tx1">
                        <a:lumMod val="65000"/>
                        <a:lumOff val="35000"/>
                      </a:schemeClr>
                    </a:solidFill>
                  </a:tcPr>
                </a:tc>
                <a:tc hMerge="1">
                  <a:txBody>
                    <a:bodyPr/>
                    <a:lstStyle/>
                    <a:p>
                      <a:pPr algn="ctr"/>
                      <a:endParaRPr lang="fr-CH">
                        <a:latin typeface="Roboto"/>
                      </a:endParaRPr>
                    </a:p>
                  </a:txBody>
                  <a:tcPr/>
                </a:tc>
                <a:extLst>
                  <a:ext uri="{0D108BD9-81ED-4DB2-BD59-A6C34878D82A}">
                    <a16:rowId xmlns:a16="http://schemas.microsoft.com/office/drawing/2014/main" val="2423917470"/>
                  </a:ext>
                </a:extLst>
              </a:tr>
              <a:tr h="2880000">
                <a:tc>
                  <a:txBody>
                    <a:bodyPr/>
                    <a:lstStyle/>
                    <a:p>
                      <a:pPr algn="ctr"/>
                      <a:r>
                        <a:rPr lang="fr-CH" sz="2400" b="1">
                          <a:latin typeface="Roboto"/>
                        </a:rPr>
                        <a:t>Do Not Waiver</a:t>
                      </a:r>
                    </a:p>
                    <a:p>
                      <a:pPr algn="ctr"/>
                      <a:endParaRPr lang="fr-CH" sz="800" b="1">
                        <a:latin typeface="Roboto"/>
                      </a:endParaRPr>
                    </a:p>
                    <a:p>
                      <a:pPr algn="just"/>
                      <a:r>
                        <a:rPr lang="fr-CH" sz="2400">
                          <a:latin typeface="Roboto"/>
                        </a:rPr>
                        <a:t>Y</a:t>
                      </a:r>
                      <a:r>
                        <a:rPr lang="en-US" sz="2400">
                          <a:latin typeface="Roboto"/>
                        </a:rPr>
                        <a:t>ou complete this battle tactic at the end of your turn if 2 or more friendly units fought this turn and no friendly units were destroyed this turn</a:t>
                      </a:r>
                      <a:endParaRPr lang="fr-CH" sz="2400">
                        <a:latin typeface="Roboto"/>
                      </a:endParaRPr>
                    </a:p>
                  </a:txBody>
                  <a:tcPr>
                    <a:solidFill>
                      <a:srgbClr val="DAD0A6"/>
                    </a:solidFill>
                  </a:tcPr>
                </a:tc>
                <a:tc>
                  <a:txBody>
                    <a:bodyPr/>
                    <a:lstStyle/>
                    <a:p>
                      <a:pPr algn="ctr"/>
                      <a:r>
                        <a:rPr lang="fr-FR" sz="2400" b="1">
                          <a:latin typeface="Roboto"/>
                        </a:rPr>
                        <a:t>Take Their Land</a:t>
                      </a:r>
                    </a:p>
                    <a:p>
                      <a:pPr algn="ctr"/>
                      <a:endParaRPr lang="fr-FR" sz="800" b="1">
                        <a:latin typeface="Roboto"/>
                      </a:endParaRPr>
                    </a:p>
                    <a:p>
                      <a:pPr algn="just"/>
                      <a:r>
                        <a:rPr lang="en-US" sz="2400">
                          <a:latin typeface="Roboto"/>
                        </a:rPr>
                        <a:t>Pick a terrain feature wholly or partially within enemy territory and wholly outside friendly territory. You complete this battle</a:t>
                      </a:r>
                    </a:p>
                    <a:p>
                      <a:pPr algn="just"/>
                      <a:r>
                        <a:rPr lang="en-US" sz="2400">
                          <a:latin typeface="Roboto"/>
                        </a:rPr>
                        <a:t>tactic at the end of your turn if you control that terrain feature at the end of your turn</a:t>
                      </a:r>
                      <a:endParaRPr lang="fr-CH" sz="2400">
                        <a:latin typeface="Roboto"/>
                      </a:endParaRPr>
                    </a:p>
                  </a:txBody>
                  <a:tcPr>
                    <a:solidFill>
                      <a:srgbClr val="DAD0A6"/>
                    </a:solidFill>
                  </a:tcPr>
                </a:tc>
                <a:extLst>
                  <a:ext uri="{0D108BD9-81ED-4DB2-BD59-A6C34878D82A}">
                    <a16:rowId xmlns:a16="http://schemas.microsoft.com/office/drawing/2014/main" val="845528108"/>
                  </a:ext>
                </a:extLst>
              </a:tr>
              <a:tr h="2880000">
                <a:tc>
                  <a:txBody>
                    <a:bodyPr/>
                    <a:lstStyle/>
                    <a:p>
                      <a:pPr algn="ctr"/>
                      <a:r>
                        <a:rPr lang="fr-CH" sz="2400" b="1">
                          <a:latin typeface="Roboto"/>
                        </a:rPr>
                        <a:t>Slay the Entourage</a:t>
                      </a:r>
                    </a:p>
                    <a:p>
                      <a:pPr algn="ctr"/>
                      <a:endParaRPr lang="fr-CH" sz="800" b="1">
                        <a:latin typeface="Roboto"/>
                      </a:endParaRPr>
                    </a:p>
                    <a:p>
                      <a:pPr algn="just"/>
                      <a:r>
                        <a:rPr lang="en-US" sz="2400">
                          <a:latin typeface="Roboto"/>
                        </a:rPr>
                        <a:t>Pick a unit in the enemy general’s regiment. You complete this battle tactic at the end of your turn if that unit is destroyed this turn</a:t>
                      </a:r>
                      <a:endParaRPr lang="fr-CH" sz="2400">
                        <a:latin typeface="Roboto"/>
                      </a:endParaRPr>
                    </a:p>
                  </a:txBody>
                  <a:tcPr>
                    <a:solidFill>
                      <a:srgbClr val="EEE9D6"/>
                    </a:solidFill>
                  </a:tcPr>
                </a:tc>
                <a:tc>
                  <a:txBody>
                    <a:bodyPr/>
                    <a:lstStyle/>
                    <a:p>
                      <a:pPr algn="ctr"/>
                      <a:r>
                        <a:rPr lang="fr-CH" sz="2400" b="1">
                          <a:latin typeface="Roboto"/>
                        </a:rPr>
                        <a:t>Seize the Centre</a:t>
                      </a:r>
                    </a:p>
                    <a:p>
                      <a:pPr algn="just"/>
                      <a:endParaRPr lang="fr-CH" sz="800" b="1">
                        <a:latin typeface="Roboto"/>
                      </a:endParaRPr>
                    </a:p>
                    <a:p>
                      <a:pPr algn="just"/>
                      <a:r>
                        <a:rPr lang="en-US" sz="2400">
                          <a:latin typeface="Roboto"/>
                        </a:rPr>
                        <a:t>You complete this battle tactic at the end of your turn if 2 or more friendly units are within 3" of the centre of the battlefield and are not in combat</a:t>
                      </a:r>
                      <a:endParaRPr lang="fr-CH" sz="2400">
                        <a:latin typeface="Roboto"/>
                      </a:endParaRPr>
                    </a:p>
                  </a:txBody>
                  <a:tcPr>
                    <a:solidFill>
                      <a:srgbClr val="EEE9D6"/>
                    </a:solidFill>
                  </a:tcPr>
                </a:tc>
                <a:extLst>
                  <a:ext uri="{0D108BD9-81ED-4DB2-BD59-A6C34878D82A}">
                    <a16:rowId xmlns:a16="http://schemas.microsoft.com/office/drawing/2014/main" val="1508830100"/>
                  </a:ext>
                </a:extLst>
              </a:tr>
              <a:tr h="2880000">
                <a:tc>
                  <a:txBody>
                    <a:bodyPr/>
                    <a:lstStyle/>
                    <a:p>
                      <a:pPr algn="ctr"/>
                      <a:r>
                        <a:rPr lang="fr-CH" sz="2400" b="1">
                          <a:latin typeface="Roboto"/>
                        </a:rPr>
                        <a:t>Attack on Two Fronts</a:t>
                      </a:r>
                    </a:p>
                    <a:p>
                      <a:pPr algn="ctr"/>
                      <a:endParaRPr lang="fr-CH" sz="800" b="1">
                        <a:latin typeface="Roboto"/>
                      </a:endParaRPr>
                    </a:p>
                    <a:p>
                      <a:pPr algn="just"/>
                      <a:r>
                        <a:rPr lang="en-US" sz="2400">
                          <a:latin typeface="Roboto"/>
                        </a:rPr>
                        <a:t>You complete this battle tactic at the end of your turn if you control 2 or more objectives that you did not control at the start of your turn and at least 1 of those objectives was controlled by your opponent at the start of your turn</a:t>
                      </a:r>
                      <a:endParaRPr lang="fr-CH" sz="2400">
                        <a:latin typeface="Roboto"/>
                      </a:endParaRPr>
                    </a:p>
                  </a:txBody>
                  <a:tcPr>
                    <a:solidFill>
                      <a:srgbClr val="DAD0A6"/>
                    </a:solidFill>
                  </a:tcPr>
                </a:tc>
                <a:tc>
                  <a:txBody>
                    <a:bodyPr/>
                    <a:lstStyle/>
                    <a:p>
                      <a:pPr algn="ctr"/>
                      <a:r>
                        <a:rPr lang="fr-CH" sz="2400" b="1">
                          <a:latin typeface="Roboto"/>
                        </a:rPr>
                        <a:t>Take the Flanks</a:t>
                      </a:r>
                    </a:p>
                    <a:p>
                      <a:pPr algn="ctr"/>
                      <a:endParaRPr lang="fr-CH" sz="800" b="1">
                        <a:latin typeface="Roboto"/>
                      </a:endParaRPr>
                    </a:p>
                    <a:p>
                      <a:pPr algn="just"/>
                      <a:r>
                        <a:rPr lang="en-US" sz="2400">
                          <a:latin typeface="Roboto"/>
                        </a:rPr>
                        <a:t>You complete this battle tactic at the end of your turn if you have at least 1 friendly unit within 6" of each short battlefield edge, none of those units are wholly within friendly territory, and none of those units were set up this turn</a:t>
                      </a:r>
                      <a:endParaRPr lang="fr-CH" sz="2400">
                        <a:latin typeface="Roboto"/>
                      </a:endParaRPr>
                    </a:p>
                  </a:txBody>
                  <a:tcPr>
                    <a:solidFill>
                      <a:srgbClr val="DAD0A6"/>
                    </a:solidFill>
                  </a:tcPr>
                </a:tc>
                <a:extLst>
                  <a:ext uri="{0D108BD9-81ED-4DB2-BD59-A6C34878D82A}">
                    <a16:rowId xmlns:a16="http://schemas.microsoft.com/office/drawing/2014/main" val="3406721800"/>
                  </a:ext>
                </a:extLst>
              </a:tr>
            </a:tbl>
          </a:graphicData>
        </a:graphic>
      </p:graphicFrame>
      <p:pic>
        <p:nvPicPr>
          <p:cNvPr id="11" name="Image 10">
            <a:extLst>
              <a:ext uri="{FF2B5EF4-FFF2-40B4-BE49-F238E27FC236}">
                <a16:creationId xmlns:a16="http://schemas.microsoft.com/office/drawing/2014/main" id="{1BA804EA-72CE-907C-5AF9-75C7C1F2C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78" y="1154370"/>
            <a:ext cx="771576" cy="776169"/>
          </a:xfrm>
          <a:prstGeom prst="rect">
            <a:avLst/>
          </a:prstGeom>
        </p:spPr>
      </p:pic>
      <p:sp>
        <p:nvSpPr>
          <p:cNvPr id="13" name="ZoneTexte 12">
            <a:extLst>
              <a:ext uri="{FF2B5EF4-FFF2-40B4-BE49-F238E27FC236}">
                <a16:creationId xmlns:a16="http://schemas.microsoft.com/office/drawing/2014/main" id="{39A3171F-2D13-7CBF-2C50-AA64E6AEEC8F}"/>
              </a:ext>
            </a:extLst>
          </p:cNvPr>
          <p:cNvSpPr txBox="1"/>
          <p:nvPr/>
        </p:nvSpPr>
        <p:spPr>
          <a:xfrm>
            <a:off x="2783364" y="93217"/>
            <a:ext cx="5863272" cy="830997"/>
          </a:xfrm>
          <a:prstGeom prst="rect">
            <a:avLst/>
          </a:prstGeom>
          <a:noFill/>
        </p:spPr>
        <p:txBody>
          <a:bodyPr wrap="none" rtlCol="0">
            <a:spAutoFit/>
          </a:bodyPr>
          <a:lstStyle/>
          <a:p>
            <a:r>
              <a:rPr lang="fr-FR" sz="4800" b="1">
                <a:latin typeface="Roboto"/>
              </a:rPr>
              <a:t>Battle Tactics 24/25</a:t>
            </a:r>
            <a:endParaRPr lang="fr-CH" sz="4800" b="1">
              <a:latin typeface="Roboto"/>
            </a:endParaRPr>
          </a:p>
        </p:txBody>
      </p:sp>
      <p:pic>
        <p:nvPicPr>
          <p:cNvPr id="14" name="Image 13">
            <a:extLst>
              <a:ext uri="{FF2B5EF4-FFF2-40B4-BE49-F238E27FC236}">
                <a16:creationId xmlns:a16="http://schemas.microsoft.com/office/drawing/2014/main" id="{726510C7-E806-34B8-82F5-71654EB12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1346" y="1154370"/>
            <a:ext cx="771576" cy="776169"/>
          </a:xfrm>
          <a:prstGeom prst="rect">
            <a:avLst/>
          </a:prstGeom>
        </p:spPr>
      </p:pic>
      <p:pic>
        <p:nvPicPr>
          <p:cNvPr id="2" name="Image 1">
            <a:extLst>
              <a:ext uri="{FF2B5EF4-FFF2-40B4-BE49-F238E27FC236}">
                <a16:creationId xmlns:a16="http://schemas.microsoft.com/office/drawing/2014/main" id="{E8AF5180-1964-1384-84CA-8D3FC60D9A09}"/>
              </a:ext>
            </a:extLst>
          </p:cNvPr>
          <p:cNvPicPr>
            <a:picLocks noChangeAspect="1"/>
          </p:cNvPicPr>
          <p:nvPr/>
        </p:nvPicPr>
        <p:blipFill>
          <a:blip r:embed="rId4"/>
          <a:stretch>
            <a:fillRect/>
          </a:stretch>
        </p:blipFill>
        <p:spPr>
          <a:xfrm>
            <a:off x="11883078" y="-198782"/>
            <a:ext cx="11392500" cy="15876588"/>
          </a:xfrm>
          <a:prstGeom prst="rect">
            <a:avLst/>
          </a:prstGeom>
        </p:spPr>
      </p:pic>
    </p:spTree>
    <p:extLst>
      <p:ext uri="{BB962C8B-B14F-4D97-AF65-F5344CB8AC3E}">
        <p14:creationId xmlns:p14="http://schemas.microsoft.com/office/powerpoint/2010/main" val="3077520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A4A17-41B2-B498-7A09-CA6C4FF5AEAB}"/>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90423CD7-F5E4-8764-5ACD-CD91DE597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6"/>
            <a:ext cx="11430000" cy="15873982"/>
          </a:xfrm>
          <a:prstGeom prst="rect">
            <a:avLst/>
          </a:prstGeom>
        </p:spPr>
      </p:pic>
      <p:sp>
        <p:nvSpPr>
          <p:cNvPr id="13" name="ZoneTexte 12">
            <a:extLst>
              <a:ext uri="{FF2B5EF4-FFF2-40B4-BE49-F238E27FC236}">
                <a16:creationId xmlns:a16="http://schemas.microsoft.com/office/drawing/2014/main" id="{C480B4B6-0E17-CD93-B198-CDAD92C540CC}"/>
              </a:ext>
            </a:extLst>
          </p:cNvPr>
          <p:cNvSpPr txBox="1"/>
          <p:nvPr/>
        </p:nvSpPr>
        <p:spPr>
          <a:xfrm>
            <a:off x="2783364" y="93217"/>
            <a:ext cx="5942652" cy="830997"/>
          </a:xfrm>
          <a:prstGeom prst="rect">
            <a:avLst/>
          </a:prstGeom>
          <a:noFill/>
        </p:spPr>
        <p:txBody>
          <a:bodyPr wrap="none" rtlCol="0">
            <a:spAutoFit/>
          </a:bodyPr>
          <a:lstStyle/>
          <a:p>
            <a:r>
              <a:rPr lang="fr-FR" sz="4800" b="1">
                <a:latin typeface="Roboto"/>
              </a:rPr>
              <a:t>Season Rules 25/26</a:t>
            </a:r>
            <a:endParaRPr lang="fr-CH" sz="4800" b="1">
              <a:latin typeface="Roboto"/>
            </a:endParaRPr>
          </a:p>
        </p:txBody>
      </p:sp>
      <p:pic>
        <p:nvPicPr>
          <p:cNvPr id="3" name="Image 2">
            <a:extLst>
              <a:ext uri="{FF2B5EF4-FFF2-40B4-BE49-F238E27FC236}">
                <a16:creationId xmlns:a16="http://schemas.microsoft.com/office/drawing/2014/main" id="{F6030A8C-5D94-3B6D-1BB7-5928EA5A3BF4}"/>
              </a:ext>
            </a:extLst>
          </p:cNvPr>
          <p:cNvPicPr>
            <a:picLocks noChangeAspect="1"/>
          </p:cNvPicPr>
          <p:nvPr/>
        </p:nvPicPr>
        <p:blipFill>
          <a:blip r:embed="rId3"/>
          <a:stretch>
            <a:fillRect/>
          </a:stretch>
        </p:blipFill>
        <p:spPr>
          <a:xfrm>
            <a:off x="139148" y="1014825"/>
            <a:ext cx="11131826" cy="9747006"/>
          </a:xfrm>
          <a:prstGeom prst="rect">
            <a:avLst/>
          </a:prstGeom>
        </p:spPr>
      </p:pic>
    </p:spTree>
    <p:extLst>
      <p:ext uri="{BB962C8B-B14F-4D97-AF65-F5344CB8AC3E}">
        <p14:creationId xmlns:p14="http://schemas.microsoft.com/office/powerpoint/2010/main" val="330209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AFED5-9FAC-743C-1888-54FBF72BC504}"/>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BCC2B745-17D3-05D1-981D-81D97ED5FF38}"/>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61056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36" name="Image 35">
            <a:extLst>
              <a:ext uri="{FF2B5EF4-FFF2-40B4-BE49-F238E27FC236}">
                <a16:creationId xmlns:a16="http://schemas.microsoft.com/office/drawing/2014/main" id="{D0F52828-3D29-D23F-FD11-5E7AEE25B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4DA3818B-C79C-4048-0315-91BCAAE16847}"/>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2800" b="1">
                <a:latin typeface="Roboto"/>
              </a:rPr>
              <a:t>SAURUS SCAR-VETERAN ON CARNOSAUR</a:t>
            </a:r>
          </a:p>
        </p:txBody>
      </p:sp>
      <p:sp>
        <p:nvSpPr>
          <p:cNvPr id="11" name="Rectangle : coins arrondis 10">
            <a:extLst>
              <a:ext uri="{FF2B5EF4-FFF2-40B4-BE49-F238E27FC236}">
                <a16:creationId xmlns:a16="http://schemas.microsoft.com/office/drawing/2014/main" id="{C67D8577-180C-F71A-A407-D74D57028B25}"/>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Hero, Cavalry, Order, Seraphon, Saurus</a:t>
            </a:r>
            <a:endParaRPr lang="en-US" sz="1400">
              <a:latin typeface="Roboto"/>
            </a:endParaRPr>
          </a:p>
        </p:txBody>
      </p:sp>
      <p:graphicFrame>
        <p:nvGraphicFramePr>
          <p:cNvPr id="22" name="Tableau 21">
            <a:extLst>
              <a:ext uri="{FF2B5EF4-FFF2-40B4-BE49-F238E27FC236}">
                <a16:creationId xmlns:a16="http://schemas.microsoft.com/office/drawing/2014/main" id="{89C00C31-E6A6-19C4-FD84-C601454B88F6}"/>
              </a:ext>
            </a:extLst>
          </p:cNvPr>
          <p:cNvGraphicFramePr>
            <a:graphicFrameLocks noGrp="1"/>
          </p:cNvGraphicFramePr>
          <p:nvPr>
            <p:extLst>
              <p:ext uri="{D42A27DB-BD31-4B8C-83A1-F6EECF244321}">
                <p14:modId xmlns:p14="http://schemas.microsoft.com/office/powerpoint/2010/main" val="2358769287"/>
              </p:ext>
            </p:extLst>
          </p:nvPr>
        </p:nvGraphicFramePr>
        <p:xfrm>
          <a:off x="2301662" y="2263647"/>
          <a:ext cx="8890614" cy="237744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b="0">
                          <a:solidFill>
                            <a:schemeClr val="tx1">
                              <a:lumMod val="85000"/>
                              <a:lumOff val="15000"/>
                            </a:schemeClr>
                          </a:solidFill>
                        </a:rPr>
                        <a:t>Relic Celestite Weapon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r h="0">
                <a:tc>
                  <a:txBody>
                    <a:bodyPr/>
                    <a:lstStyle/>
                    <a:p>
                      <a:pPr algn="ctr"/>
                      <a:r>
                        <a:rPr lang="fr-CH" sz="2000" b="0">
                          <a:solidFill>
                            <a:schemeClr val="tx1">
                              <a:lumMod val="85000"/>
                              <a:lumOff val="15000"/>
                            </a:schemeClr>
                          </a:solidFill>
                        </a:rPr>
                        <a:t>Carnosaur’s Massive Jaws</a:t>
                      </a:r>
                    </a:p>
                    <a:p>
                      <a:pPr algn="ctr"/>
                      <a:r>
                        <a:rPr lang="fr-CH" sz="2400" b="1">
                          <a:solidFill>
                            <a:schemeClr val="tx1">
                              <a:lumMod val="85000"/>
                              <a:lumOff val="15000"/>
                            </a:schemeClr>
                          </a:solidFill>
                        </a:rPr>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2421822269"/>
                  </a:ext>
                </a:extLst>
              </a:tr>
              <a:tr h="0">
                <a:tc>
                  <a:txBody>
                    <a:bodyPr/>
                    <a:lstStyle/>
                    <a:p>
                      <a:pPr marL="0" algn="ctr" defTabSz="755934" rtl="0" eaLnBrk="1" latinLnBrk="0" hangingPunct="1"/>
                      <a:r>
                        <a:rPr lang="fr-CH" sz="1800" b="0" kern="1200">
                          <a:solidFill>
                            <a:schemeClr val="tx1">
                              <a:lumMod val="85000"/>
                              <a:lumOff val="15000"/>
                            </a:schemeClr>
                          </a:solidFill>
                          <a:latin typeface="+mn-lt"/>
                          <a:ea typeface="+mn-ea"/>
                          <a:cs typeface="+mn-cs"/>
                        </a:rPr>
                        <a:t>Carnosaur’s Clawed Forelimbs</a:t>
                      </a:r>
                    </a:p>
                    <a:p>
                      <a:pPr marL="0" marR="0" lvl="0" indent="0" algn="ctr" defTabSz="755934" rtl="0" eaLnBrk="1" fontAlgn="auto" latinLnBrk="0" hangingPunct="1">
                        <a:lnSpc>
                          <a:spcPct val="100000"/>
                        </a:lnSpc>
                        <a:spcBef>
                          <a:spcPts val="0"/>
                        </a:spcBef>
                        <a:spcAft>
                          <a:spcPts val="0"/>
                        </a:spcAft>
                        <a:buClrTx/>
                        <a:buSzTx/>
                        <a:buFontTx/>
                        <a:buNone/>
                        <a:tabLst/>
                        <a:defRPr/>
                      </a:pPr>
                      <a:r>
                        <a:rPr lang="fr-CH" sz="2400" b="1" kern="1200">
                          <a:solidFill>
                            <a:schemeClr val="tx1">
                              <a:lumMod val="85000"/>
                              <a:lumOff val="15000"/>
                            </a:schemeClr>
                          </a:solidFill>
                          <a:latin typeface="+mn-lt"/>
                          <a:ea typeface="+mn-ea"/>
                          <a:cs typeface="+mn-cs"/>
                        </a:rPr>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559819396"/>
                  </a:ext>
                </a:extLst>
              </a:tr>
            </a:tbl>
          </a:graphicData>
        </a:graphic>
      </p:graphicFrame>
      <p:graphicFrame>
        <p:nvGraphicFramePr>
          <p:cNvPr id="27" name="Tableau 26">
            <a:extLst>
              <a:ext uri="{FF2B5EF4-FFF2-40B4-BE49-F238E27FC236}">
                <a16:creationId xmlns:a16="http://schemas.microsoft.com/office/drawing/2014/main" id="{BC15BE3C-4D73-1848-EF18-B565632162C5}"/>
              </a:ext>
            </a:extLst>
          </p:cNvPr>
          <p:cNvGraphicFramePr>
            <a:graphicFrameLocks noGrp="1"/>
          </p:cNvGraphicFramePr>
          <p:nvPr>
            <p:extLst>
              <p:ext uri="{D42A27DB-BD31-4B8C-83A1-F6EECF244321}">
                <p14:modId xmlns:p14="http://schemas.microsoft.com/office/powerpoint/2010/main" val="3267375323"/>
              </p:ext>
            </p:extLst>
          </p:nvPr>
        </p:nvGraphicFramePr>
        <p:xfrm>
          <a:off x="272095" y="10196663"/>
          <a:ext cx="10929600" cy="4889778"/>
        </p:xfrm>
        <a:graphic>
          <a:graphicData uri="http://schemas.openxmlformats.org/drawingml/2006/table">
            <a:tbl>
              <a:tblPr firstRow="1" bandRow="1">
                <a:tableStyleId>{5C22544A-7EE6-4342-B048-85BDC9FD1C3A}</a:tableStyleId>
              </a:tblPr>
              <a:tblGrid>
                <a:gridCol w="3643200">
                  <a:extLst>
                    <a:ext uri="{9D8B030D-6E8A-4147-A177-3AD203B41FA5}">
                      <a16:colId xmlns:a16="http://schemas.microsoft.com/office/drawing/2014/main" val="4055488010"/>
                    </a:ext>
                  </a:extLst>
                </a:gridCol>
                <a:gridCol w="3643200">
                  <a:extLst>
                    <a:ext uri="{9D8B030D-6E8A-4147-A177-3AD203B41FA5}">
                      <a16:colId xmlns:a16="http://schemas.microsoft.com/office/drawing/2014/main" val="2061212489"/>
                    </a:ext>
                  </a:extLst>
                </a:gridCol>
                <a:gridCol w="3643200">
                  <a:extLst>
                    <a:ext uri="{9D8B030D-6E8A-4147-A177-3AD203B41FA5}">
                      <a16:colId xmlns:a16="http://schemas.microsoft.com/office/drawing/2014/main" val="1683357072"/>
                    </a:ext>
                  </a:extLst>
                </a:gridCol>
              </a:tblGrid>
              <a:tr h="852294">
                <a:tc>
                  <a:txBody>
                    <a:bodyPr/>
                    <a:lstStyle/>
                    <a:p>
                      <a:pPr algn="ctr"/>
                      <a:r>
                        <a:rPr lang="fr-CH" sz="2400" b="0"/>
                        <a:t>Passive</a:t>
                      </a:r>
                    </a:p>
                  </a:txBody>
                  <a:tcPr anchor="ctr">
                    <a:solidFill>
                      <a:srgbClr val="404040"/>
                    </a:solidFill>
                  </a:tcPr>
                </a:tc>
                <a:tc>
                  <a:txBody>
                    <a:bodyPr/>
                    <a:lstStyle/>
                    <a:p>
                      <a:pPr algn="ctr"/>
                      <a:r>
                        <a:rPr lang="fr-CH" sz="2400" b="0" i="0" kern="1200">
                          <a:solidFill>
                            <a:schemeClr val="lt1"/>
                          </a:solidFill>
                          <a:effectLst/>
                          <a:latin typeface="+mn-lt"/>
                          <a:ea typeface="+mn-ea"/>
                          <a:cs typeface="+mn-cs"/>
                        </a:rPr>
                        <a:t>Once Per Turn (Army)</a:t>
                      </a:r>
                    </a:p>
                    <a:p>
                      <a:pPr algn="ctr"/>
                      <a:r>
                        <a:rPr lang="fr-CH" sz="2400" b="0" i="0" kern="1200">
                          <a:solidFill>
                            <a:schemeClr val="lt1"/>
                          </a:solidFill>
                          <a:effectLst/>
                          <a:latin typeface="+mn-lt"/>
                          <a:ea typeface="+mn-ea"/>
                          <a:cs typeface="+mn-cs"/>
                        </a:rPr>
                        <a:t>End of Any Turn</a:t>
                      </a:r>
                      <a:endParaRPr lang="fr-CH" sz="2400"/>
                    </a:p>
                  </a:txBody>
                  <a:tcPr anchor="ctr">
                    <a:solidFill>
                      <a:srgbClr val="6D4882"/>
                    </a:solidFill>
                  </a:tcPr>
                </a:tc>
                <a:tc>
                  <a:txBody>
                    <a:bodyPr/>
                    <a:lstStyle/>
                    <a:p>
                      <a:pPr algn="ctr"/>
                      <a:r>
                        <a:rPr lang="fr-CH" sz="2400" b="0"/>
                        <a:t>Passive</a:t>
                      </a:r>
                    </a:p>
                  </a:txBody>
                  <a:tcPr anchor="ctr">
                    <a:solidFill>
                      <a:srgbClr val="6D4882"/>
                    </a:solidFill>
                  </a:tcPr>
                </a:tc>
                <a:extLst>
                  <a:ext uri="{0D108BD9-81ED-4DB2-BD59-A6C34878D82A}">
                    <a16:rowId xmlns:a16="http://schemas.microsoft.com/office/drawing/2014/main" val="2579638233"/>
                  </a:ext>
                </a:extLst>
              </a:tr>
              <a:tr h="410364">
                <a:tc>
                  <a:txBody>
                    <a:bodyPr/>
                    <a:lstStyle/>
                    <a:p>
                      <a:pPr algn="ctr"/>
                      <a:r>
                        <a:rPr lang="en-US" sz="2000" b="0" i="0" kern="1200">
                          <a:solidFill>
                            <a:schemeClr val="dk1"/>
                          </a:solidFill>
                          <a:effectLst/>
                          <a:latin typeface="+mn-lt"/>
                          <a:ea typeface="+mn-ea"/>
                          <a:cs typeface="+mn-cs"/>
                        </a:rPr>
                        <a:t>Battle Damaged</a:t>
                      </a:r>
                    </a:p>
                  </a:txBody>
                  <a:tcPr anchor="ctr">
                    <a:solidFill>
                      <a:srgbClr val="EEE9D6"/>
                    </a:solidFill>
                  </a:tcPr>
                </a:tc>
                <a:tc>
                  <a:txBody>
                    <a:bodyPr/>
                    <a:lstStyle/>
                    <a:p>
                      <a:pPr algn="ctr"/>
                      <a:r>
                        <a:rPr lang="fr-CH" sz="2000" b="0" i="0" kern="1200">
                          <a:solidFill>
                            <a:schemeClr val="dk1"/>
                          </a:solidFill>
                          <a:effectLst/>
                          <a:latin typeface="+mn-lt"/>
                          <a:ea typeface="+mn-ea"/>
                          <a:cs typeface="+mn-cs"/>
                        </a:rPr>
                        <a:t>Maim and Tear</a:t>
                      </a:r>
                      <a:endParaRPr lang="en-US" sz="2000" b="0" i="0" kern="1200">
                        <a:solidFill>
                          <a:schemeClr val="dk1"/>
                        </a:solidFill>
                        <a:effectLst/>
                        <a:latin typeface="+mn-lt"/>
                        <a:ea typeface="+mn-ea"/>
                        <a:cs typeface="+mn-cs"/>
                      </a:endParaRPr>
                    </a:p>
                  </a:txBody>
                  <a:tcPr anchor="ctr">
                    <a:solidFill>
                      <a:srgbClr val="EEE9D6"/>
                    </a:solidFill>
                  </a:tcPr>
                </a:tc>
                <a:tc>
                  <a:txBody>
                    <a:bodyPr/>
                    <a:lstStyle/>
                    <a:p>
                      <a:pPr algn="ctr"/>
                      <a:r>
                        <a:rPr lang="en-US" sz="2000" b="0" i="0" kern="1200">
                          <a:solidFill>
                            <a:schemeClr val="dk1"/>
                          </a:solidFill>
                          <a:effectLst/>
                          <a:latin typeface="+mn-lt"/>
                          <a:ea typeface="+mn-ea"/>
                          <a:cs typeface="+mn-cs"/>
                        </a:rPr>
                        <a:t>Terror</a:t>
                      </a: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While this unit has 10 or more damage points, the Attacks characteristic of its </a:t>
                      </a:r>
                      <a:r>
                        <a:rPr lang="en-US" sz="2400" b="1" i="0" kern="1200">
                          <a:solidFill>
                            <a:schemeClr val="tx1"/>
                          </a:solidFill>
                          <a:effectLst/>
                          <a:latin typeface="+mn-lt"/>
                          <a:ea typeface="+mn-ea"/>
                          <a:cs typeface="+mn-cs"/>
                        </a:rPr>
                        <a:t>Carnosaur’s Massive Jaws </a:t>
                      </a:r>
                      <a:r>
                        <a:rPr lang="en-US" sz="2400" b="0" i="0" kern="1200">
                          <a:solidFill>
                            <a:schemeClr val="tx1"/>
                          </a:solidFill>
                          <a:effectLst/>
                          <a:latin typeface="+mn-lt"/>
                          <a:ea typeface="+mn-ea"/>
                          <a:cs typeface="+mn-cs"/>
                        </a:rPr>
                        <a:t>is 2.</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Pick an enemy </a:t>
                      </a:r>
                      <a:r>
                        <a:rPr lang="en-US" sz="2400" b="1" i="0" kern="1200">
                          <a:solidFill>
                            <a:schemeClr val="tx1"/>
                          </a:solidFill>
                          <a:effectLst/>
                          <a:latin typeface="+mn-lt"/>
                          <a:ea typeface="+mn-ea"/>
                          <a:cs typeface="+mn-cs"/>
                        </a:rPr>
                        <a:t>HERO</a:t>
                      </a:r>
                      <a:r>
                        <a:rPr lang="en-US" sz="2400" b="0" i="0" kern="1200">
                          <a:solidFill>
                            <a:schemeClr val="tx1"/>
                          </a:solidFill>
                          <a:effectLst/>
                          <a:latin typeface="+mn-lt"/>
                          <a:ea typeface="+mn-ea"/>
                          <a:cs typeface="+mn-cs"/>
                        </a:rPr>
                        <a:t> in combat with this unit to be the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0" i="0" kern="120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Roll a number of dice equal to the number of damage points the target has. For each 5+, inflict 1 mortal damage on the target.</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800" b="0" i="0" kern="120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rgbClr val="FF0000"/>
                          </a:solidFill>
                          <a:effectLst/>
                          <a:latin typeface="+mn-lt"/>
                          <a:ea typeface="+mn-ea"/>
                          <a:cs typeface="+mn-cs"/>
                        </a:rPr>
                        <a:t>Keywords: Rampage</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Subtract 2 from the control scores of enemy units while they are in combat with this unit.</a:t>
                      </a: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8F595324-7BC6-CE36-3210-773AB7C42DB9}"/>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10’’</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8A0E1BFE-7C03-820C-69C5-1BA0C1248BC7}"/>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A546AA2D-E592-5457-64B9-654BAF9D5A68}"/>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1261F4F0-6AF5-F463-FE95-E4FF9B3253CF}"/>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FC840D83-CD3A-7EC7-A625-CB368F43DE64}"/>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3" name="Ellipse 2">
            <a:extLst>
              <a:ext uri="{FF2B5EF4-FFF2-40B4-BE49-F238E27FC236}">
                <a16:creationId xmlns:a16="http://schemas.microsoft.com/office/drawing/2014/main" id="{C8BF92FF-E5C9-D519-7EB7-F3DB76D3A928}"/>
              </a:ext>
            </a:extLst>
          </p:cNvPr>
          <p:cNvSpPr/>
          <p:nvPr/>
        </p:nvSpPr>
        <p:spPr>
          <a:xfrm>
            <a:off x="-6057977" y="3067883"/>
            <a:ext cx="589400" cy="589400"/>
          </a:xfrm>
          <a:prstGeom prst="ellipse">
            <a:avLst/>
          </a:prstGeom>
          <a:solidFill>
            <a:srgbClr val="6D4882"/>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5" name="Image 4">
            <a:extLst>
              <a:ext uri="{FF2B5EF4-FFF2-40B4-BE49-F238E27FC236}">
                <a16:creationId xmlns:a16="http://schemas.microsoft.com/office/drawing/2014/main" id="{1E259524-0CF4-7C93-93DF-108C7675CE97}"/>
              </a:ext>
            </a:extLst>
          </p:cNvPr>
          <p:cNvPicPr>
            <a:picLocks noChangeAspect="1"/>
          </p:cNvPicPr>
          <p:nvPr/>
        </p:nvPicPr>
        <p:blipFill>
          <a:blip r:embed="rId4"/>
          <a:stretch>
            <a:fillRect/>
          </a:stretch>
        </p:blipFill>
        <p:spPr>
          <a:xfrm>
            <a:off x="3359078" y="10454190"/>
            <a:ext cx="246692" cy="339201"/>
          </a:xfrm>
          <a:prstGeom prst="rect">
            <a:avLst/>
          </a:prstGeom>
        </p:spPr>
      </p:pic>
      <p:sp>
        <p:nvSpPr>
          <p:cNvPr id="9" name="Ellipse 8">
            <a:extLst>
              <a:ext uri="{FF2B5EF4-FFF2-40B4-BE49-F238E27FC236}">
                <a16:creationId xmlns:a16="http://schemas.microsoft.com/office/drawing/2014/main" id="{02EEC966-2DEF-53C2-4DBC-ED03115EC81C}"/>
              </a:ext>
            </a:extLst>
          </p:cNvPr>
          <p:cNvSpPr/>
          <p:nvPr/>
        </p:nvSpPr>
        <p:spPr>
          <a:xfrm>
            <a:off x="10527437" y="10463261"/>
            <a:ext cx="321057" cy="32105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10" name="Image 9">
            <a:extLst>
              <a:ext uri="{FF2B5EF4-FFF2-40B4-BE49-F238E27FC236}">
                <a16:creationId xmlns:a16="http://schemas.microsoft.com/office/drawing/2014/main" id="{473A3163-E6FA-712C-A883-C24BB963B2B5}"/>
              </a:ext>
            </a:extLst>
          </p:cNvPr>
          <p:cNvPicPr>
            <a:picLocks noChangeAspect="1"/>
          </p:cNvPicPr>
          <p:nvPr/>
        </p:nvPicPr>
        <p:blipFill>
          <a:blip r:embed="rId5"/>
          <a:stretch>
            <a:fillRect/>
          </a:stretch>
        </p:blipFill>
        <p:spPr>
          <a:xfrm>
            <a:off x="7121943" y="10578144"/>
            <a:ext cx="327478" cy="327478"/>
          </a:xfrm>
          <a:prstGeom prst="rect">
            <a:avLst/>
          </a:prstGeom>
        </p:spPr>
      </p:pic>
    </p:spTree>
    <p:extLst>
      <p:ext uri="{BB962C8B-B14F-4D97-AF65-F5344CB8AC3E}">
        <p14:creationId xmlns:p14="http://schemas.microsoft.com/office/powerpoint/2010/main" val="76230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AC3D7-C27D-6279-D1F5-3730ED029227}"/>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6FC7C1E9-A14C-066C-DA25-EBBEBE3FCA13}"/>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61056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36" name="Image 35">
            <a:extLst>
              <a:ext uri="{FF2B5EF4-FFF2-40B4-BE49-F238E27FC236}">
                <a16:creationId xmlns:a16="http://schemas.microsoft.com/office/drawing/2014/main" id="{8D2A82F0-E7E8-211E-AD61-DB0016712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B3B982E5-9A56-C1CD-ED0F-5008FFE5D223}"/>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2800" b="1">
                <a:latin typeface="Roboto"/>
              </a:rPr>
              <a:t>SAURUS SCAR-VETERAN ON AGGRADON</a:t>
            </a:r>
          </a:p>
        </p:txBody>
      </p:sp>
      <p:sp>
        <p:nvSpPr>
          <p:cNvPr id="11" name="Rectangle : coins arrondis 10">
            <a:extLst>
              <a:ext uri="{FF2B5EF4-FFF2-40B4-BE49-F238E27FC236}">
                <a16:creationId xmlns:a16="http://schemas.microsoft.com/office/drawing/2014/main" id="{29E1B202-FBA7-088C-B29F-20031F01A802}"/>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Hero, Cavalry, Order, Seraphon, Saurus</a:t>
            </a:r>
            <a:endParaRPr lang="en-US" sz="1400">
              <a:latin typeface="Roboto"/>
            </a:endParaRPr>
          </a:p>
        </p:txBody>
      </p:sp>
      <p:graphicFrame>
        <p:nvGraphicFramePr>
          <p:cNvPr id="22" name="Tableau 21">
            <a:extLst>
              <a:ext uri="{FF2B5EF4-FFF2-40B4-BE49-F238E27FC236}">
                <a16:creationId xmlns:a16="http://schemas.microsoft.com/office/drawing/2014/main" id="{D8F2FF5E-DC48-AE52-3A4A-209E27F75FEE}"/>
              </a:ext>
            </a:extLst>
          </p:cNvPr>
          <p:cNvGraphicFramePr>
            <a:graphicFrameLocks noGrp="1"/>
          </p:cNvGraphicFramePr>
          <p:nvPr>
            <p:extLst>
              <p:ext uri="{D42A27DB-BD31-4B8C-83A1-F6EECF244321}">
                <p14:modId xmlns:p14="http://schemas.microsoft.com/office/powerpoint/2010/main" val="367367570"/>
              </p:ext>
            </p:extLst>
          </p:nvPr>
        </p:nvGraphicFramePr>
        <p:xfrm>
          <a:off x="2301662" y="2263647"/>
          <a:ext cx="8890614" cy="219456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Celestite Spear and Club</a:t>
                      </a:r>
                    </a:p>
                    <a:p>
                      <a:pPr algn="ctr"/>
                      <a:r>
                        <a:rPr lang="fr-CH" sz="2400" b="1"/>
                        <a:t>Charge (+1 Damage)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r h="0">
                <a:tc>
                  <a:txBody>
                    <a:bodyPr/>
                    <a:lstStyle/>
                    <a:p>
                      <a:pPr marL="0" algn="ctr" defTabSz="755934" rtl="0" eaLnBrk="1" latinLnBrk="0" hangingPunct="1"/>
                      <a:r>
                        <a:rPr lang="en-US" sz="2000"/>
                        <a:t>Aggradon’s Rending Bites and Striking Talons</a:t>
                      </a:r>
                    </a:p>
                    <a:p>
                      <a:pPr marL="0" marR="0" lvl="0" indent="0" algn="ctr" defTabSz="755934" rtl="0" eaLnBrk="1" fontAlgn="auto" latinLnBrk="0" hangingPunct="1">
                        <a:lnSpc>
                          <a:spcPct val="100000"/>
                        </a:lnSpc>
                        <a:spcBef>
                          <a:spcPts val="0"/>
                        </a:spcBef>
                        <a:spcAft>
                          <a:spcPts val="0"/>
                        </a:spcAft>
                        <a:buClrTx/>
                        <a:buSzTx/>
                        <a:buFontTx/>
                        <a:buNone/>
                        <a:tabLst/>
                        <a:defRPr/>
                      </a:pPr>
                      <a:r>
                        <a:rPr lang="fr-CH" sz="2400" b="1" kern="1200">
                          <a:solidFill>
                            <a:schemeClr val="tx1">
                              <a:lumMod val="85000"/>
                              <a:lumOff val="15000"/>
                            </a:schemeClr>
                          </a:solidFill>
                          <a:latin typeface="+mn-lt"/>
                          <a:ea typeface="+mn-ea"/>
                          <a:cs typeface="+mn-cs"/>
                        </a:rPr>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2421822269"/>
                  </a:ext>
                </a:extLst>
              </a:tr>
            </a:tbl>
          </a:graphicData>
        </a:graphic>
      </p:graphicFrame>
      <p:graphicFrame>
        <p:nvGraphicFramePr>
          <p:cNvPr id="27" name="Tableau 26">
            <a:extLst>
              <a:ext uri="{FF2B5EF4-FFF2-40B4-BE49-F238E27FC236}">
                <a16:creationId xmlns:a16="http://schemas.microsoft.com/office/drawing/2014/main" id="{121D540D-10AA-70A5-5E08-F7CA6BA2A4FD}"/>
              </a:ext>
            </a:extLst>
          </p:cNvPr>
          <p:cNvGraphicFramePr>
            <a:graphicFrameLocks noGrp="1"/>
          </p:cNvGraphicFramePr>
          <p:nvPr>
            <p:extLst>
              <p:ext uri="{D42A27DB-BD31-4B8C-83A1-F6EECF244321}">
                <p14:modId xmlns:p14="http://schemas.microsoft.com/office/powerpoint/2010/main" val="2045669544"/>
              </p:ext>
            </p:extLst>
          </p:nvPr>
        </p:nvGraphicFramePr>
        <p:xfrm>
          <a:off x="272095" y="9792986"/>
          <a:ext cx="10929600" cy="5377458"/>
        </p:xfrm>
        <a:graphic>
          <a:graphicData uri="http://schemas.openxmlformats.org/drawingml/2006/table">
            <a:tbl>
              <a:tblPr firstRow="1" bandRow="1">
                <a:tableStyleId>{5C22544A-7EE6-4342-B048-85BDC9FD1C3A}</a:tableStyleId>
              </a:tblPr>
              <a:tblGrid>
                <a:gridCol w="5464800">
                  <a:extLst>
                    <a:ext uri="{9D8B030D-6E8A-4147-A177-3AD203B41FA5}">
                      <a16:colId xmlns:a16="http://schemas.microsoft.com/office/drawing/2014/main" val="4055488010"/>
                    </a:ext>
                  </a:extLst>
                </a:gridCol>
                <a:gridCol w="5464800">
                  <a:extLst>
                    <a:ext uri="{9D8B030D-6E8A-4147-A177-3AD203B41FA5}">
                      <a16:colId xmlns:a16="http://schemas.microsoft.com/office/drawing/2014/main" val="2061212489"/>
                    </a:ext>
                  </a:extLst>
                </a:gridCol>
              </a:tblGrid>
              <a:tr h="852294">
                <a:tc>
                  <a:txBody>
                    <a:bodyPr/>
                    <a:lstStyle/>
                    <a:p>
                      <a:pPr algn="ctr"/>
                      <a:r>
                        <a:rPr lang="fr-CH" sz="2400" b="0"/>
                        <a:t>Once Per Battle (Army)</a:t>
                      </a:r>
                    </a:p>
                    <a:p>
                      <a:pPr algn="ctr"/>
                      <a:r>
                        <a:rPr lang="fr-CH" sz="2400" b="0"/>
                        <a:t>Any Combat Phase</a:t>
                      </a:r>
                    </a:p>
                  </a:txBody>
                  <a:tcPr anchor="ctr">
                    <a:solidFill>
                      <a:srgbClr val="882024"/>
                    </a:solidFill>
                  </a:tcPr>
                </a:tc>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6D4882"/>
                    </a:solidFill>
                  </a:tcPr>
                </a:tc>
                <a:extLst>
                  <a:ext uri="{0D108BD9-81ED-4DB2-BD59-A6C34878D82A}">
                    <a16:rowId xmlns:a16="http://schemas.microsoft.com/office/drawing/2014/main" val="2579638233"/>
                  </a:ext>
                </a:extLst>
              </a:tr>
              <a:tr h="410364">
                <a:tc>
                  <a:txBody>
                    <a:bodyPr/>
                    <a:lstStyle/>
                    <a:p>
                      <a:pPr algn="ctr"/>
                      <a:r>
                        <a:rPr lang="en-US" sz="2000" b="0" i="0" kern="1200">
                          <a:solidFill>
                            <a:schemeClr val="dk1"/>
                          </a:solidFill>
                          <a:effectLst/>
                          <a:latin typeface="+mn-lt"/>
                          <a:ea typeface="+mn-ea"/>
                          <a:cs typeface="+mn-cs"/>
                        </a:rPr>
                        <a:t>Alpha Roar</a:t>
                      </a:r>
                    </a:p>
                  </a:txBody>
                  <a:tcPr anchor="ctr">
                    <a:solidFill>
                      <a:srgbClr val="EEE9D6"/>
                    </a:solidFill>
                  </a:tcPr>
                </a:tc>
                <a:tc>
                  <a:txBody>
                    <a:bodyPr/>
                    <a:lstStyle/>
                    <a:p>
                      <a:pPr algn="ctr"/>
                      <a:r>
                        <a:rPr lang="fr-CH" sz="2000" b="0" i="0" kern="1200">
                          <a:solidFill>
                            <a:schemeClr val="dk1"/>
                          </a:solidFill>
                          <a:effectLst/>
                          <a:latin typeface="+mn-lt"/>
                          <a:ea typeface="+mn-ea"/>
                          <a:cs typeface="+mn-cs"/>
                        </a:rPr>
                        <a:t>Primal Rage</a:t>
                      </a: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Pick this unit and each friendly </a:t>
                      </a:r>
                      <a:r>
                        <a:rPr lang="en-US" sz="2400" b="1" i="0" kern="1200">
                          <a:solidFill>
                            <a:schemeClr val="tx1"/>
                          </a:solidFill>
                          <a:effectLst/>
                          <a:latin typeface="+mn-lt"/>
                          <a:ea typeface="+mn-ea"/>
                          <a:cs typeface="+mn-cs"/>
                        </a:rPr>
                        <a:t>Aggradon Lancers</a:t>
                      </a:r>
                      <a:r>
                        <a:rPr lang="en-US" sz="2400" b="0" i="0" kern="1200">
                          <a:solidFill>
                            <a:schemeClr val="tx1"/>
                          </a:solidFill>
                          <a:effectLst/>
                          <a:latin typeface="+mn-lt"/>
                          <a:ea typeface="+mn-ea"/>
                          <a:cs typeface="+mn-cs"/>
                        </a:rPr>
                        <a:t> unit wholly within 12" of it to be the targets.</a:t>
                      </a:r>
                    </a:p>
                    <a:p>
                      <a:pPr marL="0" marR="0" lvl="0" indent="0" algn="l" defTabSz="755934" rtl="0" eaLnBrk="1" fontAlgn="auto" latinLnBrk="0" hangingPunct="1">
                        <a:lnSpc>
                          <a:spcPct val="100000"/>
                        </a:lnSpc>
                        <a:spcBef>
                          <a:spcPts val="0"/>
                        </a:spcBef>
                        <a:spcAft>
                          <a:spcPts val="0"/>
                        </a:spcAft>
                        <a:buClrTx/>
                        <a:buSzTx/>
                        <a:buFontTx/>
                        <a:buNone/>
                        <a:tabLst/>
                        <a:defRPr/>
                      </a:pPr>
                      <a:endParaRPr lang="en-US" sz="2400" b="0" i="0" kern="1200">
                        <a:solidFill>
                          <a:schemeClr val="tx1"/>
                        </a:solidFill>
                        <a:effectLst/>
                        <a:latin typeface="+mn-lt"/>
                        <a:ea typeface="+mn-ea"/>
                        <a:cs typeface="+mn-cs"/>
                      </a:endParaRPr>
                    </a:p>
                    <a:p>
                      <a:pPr marL="0" marR="0" lvl="0" indent="0" algn="l" defTabSz="755934"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mn-lt"/>
                          <a:ea typeface="+mn-ea"/>
                          <a:cs typeface="+mn-cs"/>
                        </a:rPr>
                        <a:t>Add 1 to the Attacks characteristic of the targets’ </a:t>
                      </a:r>
                      <a:r>
                        <a:rPr lang="en-US" sz="2400" b="1" i="0" kern="1200">
                          <a:solidFill>
                            <a:schemeClr val="tx1"/>
                          </a:solidFill>
                          <a:effectLst/>
                          <a:latin typeface="+mn-lt"/>
                          <a:ea typeface="+mn-ea"/>
                          <a:cs typeface="+mn-cs"/>
                        </a:rPr>
                        <a:t>Companion</a:t>
                      </a:r>
                      <a:r>
                        <a:rPr lang="en-US" sz="2400" b="0" i="0" kern="1200">
                          <a:solidFill>
                            <a:schemeClr val="tx1"/>
                          </a:solidFill>
                          <a:effectLst/>
                          <a:latin typeface="+mn-lt"/>
                          <a:ea typeface="+mn-ea"/>
                          <a:cs typeface="+mn-cs"/>
                        </a:rPr>
                        <a:t> weapons for the rest of the turn. In addition, place a </a:t>
                      </a:r>
                      <a:r>
                        <a:rPr lang="en-US" sz="2400" b="1" i="0" kern="1200">
                          <a:solidFill>
                            <a:schemeClr val="tx1"/>
                          </a:solidFill>
                          <a:effectLst/>
                          <a:latin typeface="+mn-lt"/>
                          <a:ea typeface="+mn-ea"/>
                          <a:cs typeface="+mn-cs"/>
                        </a:rPr>
                        <a:t>rage token </a:t>
                      </a:r>
                      <a:r>
                        <a:rPr lang="en-US" sz="2400" b="0" i="0" kern="1200">
                          <a:solidFill>
                            <a:schemeClr val="tx1"/>
                          </a:solidFill>
                          <a:effectLst/>
                          <a:latin typeface="+mn-lt"/>
                          <a:ea typeface="+mn-ea"/>
                          <a:cs typeface="+mn-cs"/>
                        </a:rPr>
                        <a:t>next to each target, to a maximum of 3 per unit.</a:t>
                      </a:r>
                    </a:p>
                  </a:txBody>
                  <a:tcPr anchor="ctr">
                    <a:solidFill>
                      <a:srgbClr val="DAD0A6"/>
                    </a:solid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This unit must use this ability each turn.</a:t>
                      </a:r>
                      <a:br>
                        <a:rPr lang="en-US" sz="2400"/>
                      </a:br>
                      <a:br>
                        <a:rPr lang="en-US" sz="2400"/>
                      </a:br>
                      <a:r>
                        <a:rPr lang="en-US" sz="2400"/>
                        <a:t>If this unit used any </a:t>
                      </a:r>
                      <a:r>
                        <a:rPr lang="en-US" sz="2400" b="1"/>
                        <a:t>FIGHT</a:t>
                      </a:r>
                      <a:r>
                        <a:rPr lang="en-US" sz="2400"/>
                        <a:t> abilities this turn, place a </a:t>
                      </a:r>
                      <a:r>
                        <a:rPr lang="en-US" sz="2400" b="1"/>
                        <a:t>rage token</a:t>
                      </a:r>
                      <a:r>
                        <a:rPr lang="en-US" sz="2400"/>
                        <a:t> next to it, to a maximum of 3. If this unit did not use any </a:t>
                      </a:r>
                      <a:r>
                        <a:rPr lang="en-US" sz="2400" b="1"/>
                        <a:t>FIGHT</a:t>
                      </a:r>
                      <a:r>
                        <a:rPr lang="en-US" sz="2400"/>
                        <a:t> abilities this turn, remove all </a:t>
                      </a:r>
                      <a:r>
                        <a:rPr lang="en-US" sz="2400" b="1"/>
                        <a:t>rage tokens</a:t>
                      </a:r>
                      <a:r>
                        <a:rPr lang="en-US" sz="2400"/>
                        <a:t> it has.</a:t>
                      </a:r>
                      <a:br>
                        <a:rPr lang="en-US" sz="2400"/>
                      </a:br>
                      <a:br>
                        <a:rPr lang="en-US" sz="2400"/>
                      </a:br>
                      <a:r>
                        <a:rPr lang="en-US" sz="2400"/>
                        <a:t>Add 1 to the Attacks characteristic of this unit’s </a:t>
                      </a:r>
                      <a:r>
                        <a:rPr lang="en-US" sz="2400" b="1"/>
                        <a:t>Companion</a:t>
                      </a:r>
                      <a:r>
                        <a:rPr lang="en-US" sz="2400"/>
                        <a:t> weapons for each </a:t>
                      </a:r>
                      <a:r>
                        <a:rPr lang="en-US" sz="2400" b="1"/>
                        <a:t>rage token</a:t>
                      </a:r>
                      <a:r>
                        <a:rPr lang="en-US" sz="2400"/>
                        <a:t> it has until the end of the next turn.</a:t>
                      </a:r>
                      <a:endParaRPr lang="en-US" sz="2400" b="0" i="0" kern="120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426201C9-09F4-E8AF-C173-C6A0F8AA7309}"/>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10’’</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AC1D5C12-A444-C615-3851-7B1DD8B84275}"/>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8</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48875A12-D3A0-5477-EDBC-0B17D7C0D12C}"/>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4F373BCC-1FEE-66CC-358A-3788E43FE7E7}"/>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3" name="Image 32">
            <a:extLst>
              <a:ext uri="{FF2B5EF4-FFF2-40B4-BE49-F238E27FC236}">
                <a16:creationId xmlns:a16="http://schemas.microsoft.com/office/drawing/2014/main" id="{AD16E19F-3946-78D7-405C-915240C87931}"/>
              </a:ext>
            </a:extLst>
          </p:cNvPr>
          <p:cNvPicPr>
            <a:picLocks noChangeAspect="1"/>
          </p:cNvPicPr>
          <p:nvPr/>
        </p:nvPicPr>
        <p:blipFill>
          <a:blip r:embed="rId4"/>
          <a:stretch>
            <a:fillRect/>
          </a:stretch>
        </p:blipFill>
        <p:spPr>
          <a:xfrm>
            <a:off x="10561829" y="10058354"/>
            <a:ext cx="327478" cy="327478"/>
          </a:xfrm>
          <a:prstGeom prst="rect">
            <a:avLst/>
          </a:prstGeom>
        </p:spPr>
      </p:pic>
      <p:pic>
        <p:nvPicPr>
          <p:cNvPr id="35" name="Image 34">
            <a:extLst>
              <a:ext uri="{FF2B5EF4-FFF2-40B4-BE49-F238E27FC236}">
                <a16:creationId xmlns:a16="http://schemas.microsoft.com/office/drawing/2014/main" id="{3DF3C0BD-96CC-9D83-B8EB-1EE79E4EAB80}"/>
              </a:ext>
            </a:extLst>
          </p:cNvPr>
          <p:cNvPicPr>
            <a:picLocks noChangeAspect="1"/>
          </p:cNvPicPr>
          <p:nvPr/>
        </p:nvPicPr>
        <p:blipFill>
          <a:blip r:embed="rId2">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3" name="Ellipse 2">
            <a:extLst>
              <a:ext uri="{FF2B5EF4-FFF2-40B4-BE49-F238E27FC236}">
                <a16:creationId xmlns:a16="http://schemas.microsoft.com/office/drawing/2014/main" id="{7E724D8E-B810-044E-46B5-96B3A7B70792}"/>
              </a:ext>
            </a:extLst>
          </p:cNvPr>
          <p:cNvSpPr/>
          <p:nvPr/>
        </p:nvSpPr>
        <p:spPr>
          <a:xfrm>
            <a:off x="-6057977" y="3067883"/>
            <a:ext cx="589400" cy="589400"/>
          </a:xfrm>
          <a:prstGeom prst="ellipse">
            <a:avLst/>
          </a:prstGeom>
          <a:solidFill>
            <a:srgbClr val="6D4882"/>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 name="Ellipse 1">
            <a:extLst>
              <a:ext uri="{FF2B5EF4-FFF2-40B4-BE49-F238E27FC236}">
                <a16:creationId xmlns:a16="http://schemas.microsoft.com/office/drawing/2014/main" id="{C121CA61-55F9-F8FD-3206-C0BF50B9F8AC}"/>
              </a:ext>
            </a:extLst>
          </p:cNvPr>
          <p:cNvSpPr/>
          <p:nvPr/>
        </p:nvSpPr>
        <p:spPr>
          <a:xfrm>
            <a:off x="-4817586" y="3067883"/>
            <a:ext cx="589400" cy="589400"/>
          </a:xfrm>
          <a:prstGeom prst="ellipse">
            <a:avLst/>
          </a:prstGeom>
          <a:solidFill>
            <a:srgbClr val="882024"/>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a:extLst>
              <a:ext uri="{FF2B5EF4-FFF2-40B4-BE49-F238E27FC236}">
                <a16:creationId xmlns:a16="http://schemas.microsoft.com/office/drawing/2014/main" id="{E7885F86-8EB3-945E-F616-6F09C8D77E3B}"/>
              </a:ext>
            </a:extLst>
          </p:cNvPr>
          <p:cNvPicPr>
            <a:picLocks noChangeAspect="1"/>
          </p:cNvPicPr>
          <p:nvPr/>
        </p:nvPicPr>
        <p:blipFill>
          <a:blip r:embed="rId5"/>
          <a:stretch>
            <a:fillRect/>
          </a:stretch>
        </p:blipFill>
        <p:spPr>
          <a:xfrm>
            <a:off x="5214571" y="10040596"/>
            <a:ext cx="327478" cy="327478"/>
          </a:xfrm>
          <a:prstGeom prst="rect">
            <a:avLst/>
          </a:prstGeom>
          <a:solidFill>
            <a:srgbClr val="882024"/>
          </a:solidFill>
        </p:spPr>
      </p:pic>
    </p:spTree>
    <p:extLst>
      <p:ext uri="{BB962C8B-B14F-4D97-AF65-F5344CB8AC3E}">
        <p14:creationId xmlns:p14="http://schemas.microsoft.com/office/powerpoint/2010/main" val="1791840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D4C9-C327-CFE0-177E-39A0B5561BBB}"/>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9965CCFB-6ED2-77A5-C5A9-89D893CD4EEE}"/>
              </a:ext>
            </a:extLst>
          </p:cNvPr>
          <p:cNvPicPr>
            <a:picLocks noChangeAspect="1"/>
          </p:cNvPicPr>
          <p:nvPr/>
        </p:nvPicPr>
        <p:blipFill>
          <a:blip r:embed="rId2">
            <a:extLst>
              <a:ext uri="{28A0092B-C50C-407E-A947-70E740481C1C}">
                <a14:useLocalDpi xmlns:a14="http://schemas.microsoft.com/office/drawing/2010/main" val="0"/>
              </a:ext>
            </a:extLst>
          </a:blip>
          <a:srcRect l="922" t="4968" r="922" b="4968"/>
          <a:stretch>
            <a:fillRect/>
          </a:stretch>
        </p:blipFill>
        <p:spPr>
          <a:xfrm>
            <a:off x="-6105602" y="3017520"/>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36" name="Image 35">
            <a:extLst>
              <a:ext uri="{FF2B5EF4-FFF2-40B4-BE49-F238E27FC236}">
                <a16:creationId xmlns:a16="http://schemas.microsoft.com/office/drawing/2014/main" id="{B6B546D1-5863-130E-8549-204F80B21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73FB322C-42E5-8BEB-E0FC-EB0FBB73360B}"/>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AGGRADON LANCERS</a:t>
            </a:r>
          </a:p>
        </p:txBody>
      </p:sp>
      <p:sp>
        <p:nvSpPr>
          <p:cNvPr id="11" name="Rectangle : coins arrondis 10">
            <a:extLst>
              <a:ext uri="{FF2B5EF4-FFF2-40B4-BE49-F238E27FC236}">
                <a16:creationId xmlns:a16="http://schemas.microsoft.com/office/drawing/2014/main" id="{956F4B93-AEF2-0EE2-6678-07764CF621B1}"/>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Cavalry, Champion, Musician (1/3), Standard Bearer (1/3), Order, Seraphon, Saurus</a:t>
            </a:r>
            <a:endParaRPr lang="en-US" sz="1400">
              <a:latin typeface="Roboto"/>
            </a:endParaRPr>
          </a:p>
        </p:txBody>
      </p:sp>
      <p:graphicFrame>
        <p:nvGraphicFramePr>
          <p:cNvPr id="22" name="Tableau 21">
            <a:extLst>
              <a:ext uri="{FF2B5EF4-FFF2-40B4-BE49-F238E27FC236}">
                <a16:creationId xmlns:a16="http://schemas.microsoft.com/office/drawing/2014/main" id="{4795AC97-DE79-0C51-79F0-67C6229D4C2A}"/>
              </a:ext>
            </a:extLst>
          </p:cNvPr>
          <p:cNvGraphicFramePr>
            <a:graphicFrameLocks noGrp="1"/>
          </p:cNvGraphicFramePr>
          <p:nvPr>
            <p:extLst>
              <p:ext uri="{D42A27DB-BD31-4B8C-83A1-F6EECF244321}">
                <p14:modId xmlns:p14="http://schemas.microsoft.com/office/powerpoint/2010/main" val="1882672547"/>
              </p:ext>
            </p:extLst>
          </p:nvPr>
        </p:nvGraphicFramePr>
        <p:xfrm>
          <a:off x="2301662" y="2263647"/>
          <a:ext cx="8890614" cy="25603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Celestite Spear and Club</a:t>
                      </a:r>
                    </a:p>
                    <a:p>
                      <a:pPr algn="ctr"/>
                      <a:r>
                        <a:rPr lang="fr-CH" sz="2400" b="1"/>
                        <a:t>Anti-MONSTER (+1 Rend)</a:t>
                      </a:r>
                    </a:p>
                    <a:p>
                      <a:pPr algn="ctr"/>
                      <a:r>
                        <a:rPr lang="fr-CH" sz="2400" b="1"/>
                        <a:t>Charge (+1 Damage)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r h="0">
                <a:tc>
                  <a:txBody>
                    <a:bodyPr/>
                    <a:lstStyle/>
                    <a:p>
                      <a:pPr marL="0" algn="ctr" defTabSz="755934" rtl="0" eaLnBrk="1" latinLnBrk="0" hangingPunct="1"/>
                      <a:r>
                        <a:rPr lang="en-US" sz="2000"/>
                        <a:t>Aggradon’s Rending Bites and Striking Talons</a:t>
                      </a:r>
                    </a:p>
                    <a:p>
                      <a:pPr marL="0" marR="0" lvl="0" indent="0" algn="ctr" defTabSz="755934" rtl="0" eaLnBrk="1" fontAlgn="auto" latinLnBrk="0" hangingPunct="1">
                        <a:lnSpc>
                          <a:spcPct val="100000"/>
                        </a:lnSpc>
                        <a:spcBef>
                          <a:spcPts val="0"/>
                        </a:spcBef>
                        <a:spcAft>
                          <a:spcPts val="0"/>
                        </a:spcAft>
                        <a:buClrTx/>
                        <a:buSzTx/>
                        <a:buFontTx/>
                        <a:buNone/>
                        <a:tabLst/>
                        <a:defRPr/>
                      </a:pPr>
                      <a:r>
                        <a:rPr lang="fr-CH" sz="2400" b="1" kern="1200">
                          <a:solidFill>
                            <a:schemeClr val="tx1">
                              <a:lumMod val="85000"/>
                              <a:lumOff val="15000"/>
                            </a:schemeClr>
                          </a:solidFill>
                          <a:latin typeface="+mn-lt"/>
                          <a:ea typeface="+mn-ea"/>
                          <a:cs typeface="+mn-cs"/>
                        </a:rPr>
                        <a:t>Companion</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2421822269"/>
                  </a:ext>
                </a:extLst>
              </a:tr>
            </a:tbl>
          </a:graphicData>
        </a:graphic>
      </p:graphicFrame>
      <p:graphicFrame>
        <p:nvGraphicFramePr>
          <p:cNvPr id="27" name="Tableau 26">
            <a:extLst>
              <a:ext uri="{FF2B5EF4-FFF2-40B4-BE49-F238E27FC236}">
                <a16:creationId xmlns:a16="http://schemas.microsoft.com/office/drawing/2014/main" id="{93257D91-8DDF-46C0-2A91-B196F1E4CD41}"/>
              </a:ext>
            </a:extLst>
          </p:cNvPr>
          <p:cNvGraphicFramePr>
            <a:graphicFrameLocks noGrp="1"/>
          </p:cNvGraphicFramePr>
          <p:nvPr>
            <p:extLst>
              <p:ext uri="{D42A27DB-BD31-4B8C-83A1-F6EECF244321}">
                <p14:modId xmlns:p14="http://schemas.microsoft.com/office/powerpoint/2010/main" val="2080516004"/>
              </p:ext>
            </p:extLst>
          </p:nvPr>
        </p:nvGraphicFramePr>
        <p:xfrm>
          <a:off x="272095" y="9792986"/>
          <a:ext cx="5464800" cy="5377458"/>
        </p:xfrm>
        <a:graphic>
          <a:graphicData uri="http://schemas.openxmlformats.org/drawingml/2006/table">
            <a:tbl>
              <a:tblPr firstRow="1" bandRow="1">
                <a:tableStyleId>{5C22544A-7EE6-4342-B048-85BDC9FD1C3A}</a:tableStyleId>
              </a:tblPr>
              <a:tblGrid>
                <a:gridCol w="5464800">
                  <a:extLst>
                    <a:ext uri="{9D8B030D-6E8A-4147-A177-3AD203B41FA5}">
                      <a16:colId xmlns:a16="http://schemas.microsoft.com/office/drawing/2014/main" val="2061212489"/>
                    </a:ext>
                  </a:extLst>
                </a:gridCol>
              </a:tblGrid>
              <a:tr h="852294">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6D4882"/>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Primal Rage</a:t>
                      </a: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This unit must use this ability each turn.</a:t>
                      </a:r>
                      <a:br>
                        <a:rPr lang="en-US" sz="2400"/>
                      </a:br>
                      <a:br>
                        <a:rPr lang="en-US" sz="2400"/>
                      </a:br>
                      <a:r>
                        <a:rPr lang="en-US" sz="2400"/>
                        <a:t>If this unit used any </a:t>
                      </a:r>
                      <a:r>
                        <a:rPr lang="en-US" sz="2400" b="1"/>
                        <a:t>FIGHT</a:t>
                      </a:r>
                      <a:r>
                        <a:rPr lang="en-US" sz="2400"/>
                        <a:t> abilities this turn, place a </a:t>
                      </a:r>
                      <a:r>
                        <a:rPr lang="en-US" sz="2400" b="1"/>
                        <a:t>rage token</a:t>
                      </a:r>
                      <a:r>
                        <a:rPr lang="en-US" sz="2400"/>
                        <a:t> next to it, to a maximum of 3. If this unit did not use any </a:t>
                      </a:r>
                      <a:r>
                        <a:rPr lang="en-US" sz="2400" b="1"/>
                        <a:t>FIGHT</a:t>
                      </a:r>
                      <a:r>
                        <a:rPr lang="en-US" sz="2400"/>
                        <a:t> abilities this turn, remove all </a:t>
                      </a:r>
                      <a:r>
                        <a:rPr lang="en-US" sz="2400" b="1"/>
                        <a:t>rage tokens</a:t>
                      </a:r>
                      <a:r>
                        <a:rPr lang="en-US" sz="2400"/>
                        <a:t> it has.</a:t>
                      </a:r>
                      <a:br>
                        <a:rPr lang="en-US" sz="2400"/>
                      </a:br>
                      <a:br>
                        <a:rPr lang="en-US" sz="2400"/>
                      </a:br>
                      <a:r>
                        <a:rPr lang="en-US" sz="2400"/>
                        <a:t>Add 1 to the Attacks characteristic of this unit’s </a:t>
                      </a:r>
                      <a:r>
                        <a:rPr lang="en-US" sz="2400" b="1"/>
                        <a:t>Companion</a:t>
                      </a:r>
                      <a:r>
                        <a:rPr lang="en-US" sz="2400"/>
                        <a:t> weapons for each </a:t>
                      </a:r>
                      <a:r>
                        <a:rPr lang="en-US" sz="2400" b="1"/>
                        <a:t>rage token</a:t>
                      </a:r>
                      <a:r>
                        <a:rPr lang="en-US" sz="2400"/>
                        <a:t> it has until the end of the next turn.</a:t>
                      </a:r>
                      <a:endParaRPr lang="en-US" sz="2400" b="0" i="0" kern="120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D330F369-5E1C-D629-6C93-548B9E7347E6}"/>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10’’</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A038F7B6-499F-A6DF-2627-FD52E9C4C6CD}"/>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8FA38D3F-E7DD-60E9-07B2-6187857B44A6}"/>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89B353ED-AE5C-B7C9-AA01-5A146FE9489E}"/>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3" name="Image 32">
            <a:extLst>
              <a:ext uri="{FF2B5EF4-FFF2-40B4-BE49-F238E27FC236}">
                <a16:creationId xmlns:a16="http://schemas.microsoft.com/office/drawing/2014/main" id="{ACEEF671-A0C5-72FE-C2CF-92910ACF0F88}"/>
              </a:ext>
            </a:extLst>
          </p:cNvPr>
          <p:cNvPicPr>
            <a:picLocks noChangeAspect="1"/>
          </p:cNvPicPr>
          <p:nvPr/>
        </p:nvPicPr>
        <p:blipFill>
          <a:blip r:embed="rId4"/>
          <a:stretch>
            <a:fillRect/>
          </a:stretch>
        </p:blipFill>
        <p:spPr>
          <a:xfrm>
            <a:off x="5214571" y="10018598"/>
            <a:ext cx="327478" cy="327478"/>
          </a:xfrm>
          <a:prstGeom prst="rect">
            <a:avLst/>
          </a:prstGeom>
        </p:spPr>
      </p:pic>
      <p:pic>
        <p:nvPicPr>
          <p:cNvPr id="35" name="Image 34">
            <a:extLst>
              <a:ext uri="{FF2B5EF4-FFF2-40B4-BE49-F238E27FC236}">
                <a16:creationId xmlns:a16="http://schemas.microsoft.com/office/drawing/2014/main" id="{DEEC23E3-F632-6972-B5D4-42EB199F41EF}"/>
              </a:ext>
            </a:extLst>
          </p:cNvPr>
          <p:cNvPicPr>
            <a:picLocks noChangeAspect="1"/>
          </p:cNvPicPr>
          <p:nvPr/>
        </p:nvPicPr>
        <p:blipFill>
          <a:blip r:embed="rId2">
            <a:extLst>
              <a:ext uri="{28A0092B-C50C-407E-A947-70E740481C1C}">
                <a14:useLocalDpi xmlns:a14="http://schemas.microsoft.com/office/drawing/2010/main" val="0"/>
              </a:ext>
            </a:extLst>
          </a:blip>
          <a:srcRect l="922" t="4968" r="922" b="4968"/>
          <a:stretch>
            <a:fillRect/>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sp>
        <p:nvSpPr>
          <p:cNvPr id="3" name="Ellipse 2">
            <a:extLst>
              <a:ext uri="{FF2B5EF4-FFF2-40B4-BE49-F238E27FC236}">
                <a16:creationId xmlns:a16="http://schemas.microsoft.com/office/drawing/2014/main" id="{9D5C4705-9252-8487-1239-22AF40FAD579}"/>
              </a:ext>
            </a:extLst>
          </p:cNvPr>
          <p:cNvSpPr/>
          <p:nvPr/>
        </p:nvSpPr>
        <p:spPr>
          <a:xfrm>
            <a:off x="-6057977" y="3065145"/>
            <a:ext cx="589400" cy="589400"/>
          </a:xfrm>
          <a:prstGeom prst="ellipse">
            <a:avLst/>
          </a:prstGeom>
          <a:solidFill>
            <a:srgbClr val="6D4882"/>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06015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36BB7-40CD-2818-7A86-DD7D37C06A06}"/>
            </a:ext>
          </a:extLst>
        </p:cNvPr>
        <p:cNvGrpSpPr/>
        <p:nvPr/>
      </p:nvGrpSpPr>
      <p:grpSpPr>
        <a:xfrm>
          <a:off x="0" y="0"/>
          <a:ext cx="0" cy="0"/>
          <a:chOff x="0" y="0"/>
          <a:chExt cx="0" cy="0"/>
        </a:xfrm>
      </p:grpSpPr>
      <p:pic>
        <p:nvPicPr>
          <p:cNvPr id="36" name="Image 35">
            <a:extLst>
              <a:ext uri="{FF2B5EF4-FFF2-40B4-BE49-F238E27FC236}">
                <a16:creationId xmlns:a16="http://schemas.microsoft.com/office/drawing/2014/main" id="{F33A8057-A5DB-83BA-9945-F29681436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
            <a:ext cx="11430000" cy="15873982"/>
          </a:xfrm>
          <a:prstGeom prst="rect">
            <a:avLst/>
          </a:prstGeom>
        </p:spPr>
      </p:pic>
      <p:sp>
        <p:nvSpPr>
          <p:cNvPr id="8" name="Rectangle : coins arrondis 7">
            <a:extLst>
              <a:ext uri="{FF2B5EF4-FFF2-40B4-BE49-F238E27FC236}">
                <a16:creationId xmlns:a16="http://schemas.microsoft.com/office/drawing/2014/main" id="{D8A945A9-0F39-CD5A-E081-3EAF38E037BD}"/>
              </a:ext>
            </a:extLst>
          </p:cNvPr>
          <p:cNvSpPr/>
          <p:nvPr/>
        </p:nvSpPr>
        <p:spPr>
          <a:xfrm>
            <a:off x="2301662" y="266700"/>
            <a:ext cx="9019481" cy="441960"/>
          </a:xfrm>
          <a:prstGeom prst="roundRect">
            <a:avLst/>
          </a:prstGeom>
          <a:solidFill>
            <a:srgbClr val="282C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H" sz="2800" b="1">
                <a:latin typeface="Roboto"/>
              </a:rPr>
              <a:t>SAURUS WARRIORS</a:t>
            </a:r>
          </a:p>
        </p:txBody>
      </p:sp>
      <p:sp>
        <p:nvSpPr>
          <p:cNvPr id="11" name="Rectangle : coins arrondis 10">
            <a:extLst>
              <a:ext uri="{FF2B5EF4-FFF2-40B4-BE49-F238E27FC236}">
                <a16:creationId xmlns:a16="http://schemas.microsoft.com/office/drawing/2014/main" id="{24058B4C-5771-9BC5-7E8B-CFD2A47D34A6}"/>
              </a:ext>
            </a:extLst>
          </p:cNvPr>
          <p:cNvSpPr/>
          <p:nvPr/>
        </p:nvSpPr>
        <p:spPr>
          <a:xfrm>
            <a:off x="272095" y="15301507"/>
            <a:ext cx="10929305" cy="441413"/>
          </a:xfrm>
          <a:prstGeom prst="round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a:latin typeface="Roboto"/>
              </a:rPr>
              <a:t>Keywords : </a:t>
            </a:r>
            <a:r>
              <a:rPr lang="en-US">
                <a:latin typeface="Roboto"/>
              </a:rPr>
              <a:t>Infantry, Champion, Musician (1/10), Standard Bearer (1/10), Order, Seraphon, Saurus</a:t>
            </a:r>
            <a:endParaRPr lang="en-US" sz="1400">
              <a:latin typeface="Roboto"/>
            </a:endParaRPr>
          </a:p>
        </p:txBody>
      </p:sp>
      <p:graphicFrame>
        <p:nvGraphicFramePr>
          <p:cNvPr id="22" name="Tableau 21">
            <a:extLst>
              <a:ext uri="{FF2B5EF4-FFF2-40B4-BE49-F238E27FC236}">
                <a16:creationId xmlns:a16="http://schemas.microsoft.com/office/drawing/2014/main" id="{FB629751-98CD-045A-621C-8EBFBDCD6227}"/>
              </a:ext>
            </a:extLst>
          </p:cNvPr>
          <p:cNvGraphicFramePr>
            <a:graphicFrameLocks noGrp="1"/>
          </p:cNvGraphicFramePr>
          <p:nvPr>
            <p:extLst>
              <p:ext uri="{D42A27DB-BD31-4B8C-83A1-F6EECF244321}">
                <p14:modId xmlns:p14="http://schemas.microsoft.com/office/powerpoint/2010/main" val="966877350"/>
              </p:ext>
            </p:extLst>
          </p:nvPr>
        </p:nvGraphicFramePr>
        <p:xfrm>
          <a:off x="2301662" y="2263647"/>
          <a:ext cx="8890614" cy="883920"/>
        </p:xfrm>
        <a:graphic>
          <a:graphicData uri="http://schemas.openxmlformats.org/drawingml/2006/table">
            <a:tbl>
              <a:tblPr firstRow="1" bandRow="1">
                <a:tableStyleId>{5C22544A-7EE6-4342-B048-85BDC9FD1C3A}</a:tableStyleId>
              </a:tblPr>
              <a:tblGrid>
                <a:gridCol w="3387938">
                  <a:extLst>
                    <a:ext uri="{9D8B030D-6E8A-4147-A177-3AD203B41FA5}">
                      <a16:colId xmlns:a16="http://schemas.microsoft.com/office/drawing/2014/main" val="3387291080"/>
                    </a:ext>
                  </a:extLst>
                </a:gridCol>
                <a:gridCol w="1007244">
                  <a:extLst>
                    <a:ext uri="{9D8B030D-6E8A-4147-A177-3AD203B41FA5}">
                      <a16:colId xmlns:a16="http://schemas.microsoft.com/office/drawing/2014/main" val="3312103115"/>
                    </a:ext>
                  </a:extLst>
                </a:gridCol>
                <a:gridCol w="1123858">
                  <a:extLst>
                    <a:ext uri="{9D8B030D-6E8A-4147-A177-3AD203B41FA5}">
                      <a16:colId xmlns:a16="http://schemas.microsoft.com/office/drawing/2014/main" val="597661359"/>
                    </a:ext>
                  </a:extLst>
                </a:gridCol>
                <a:gridCol w="1123858">
                  <a:extLst>
                    <a:ext uri="{9D8B030D-6E8A-4147-A177-3AD203B41FA5}">
                      <a16:colId xmlns:a16="http://schemas.microsoft.com/office/drawing/2014/main" val="4146430559"/>
                    </a:ext>
                  </a:extLst>
                </a:gridCol>
                <a:gridCol w="1123858">
                  <a:extLst>
                    <a:ext uri="{9D8B030D-6E8A-4147-A177-3AD203B41FA5}">
                      <a16:colId xmlns:a16="http://schemas.microsoft.com/office/drawing/2014/main" val="3239846400"/>
                    </a:ext>
                  </a:extLst>
                </a:gridCol>
                <a:gridCol w="1123858">
                  <a:extLst>
                    <a:ext uri="{9D8B030D-6E8A-4147-A177-3AD203B41FA5}">
                      <a16:colId xmlns:a16="http://schemas.microsoft.com/office/drawing/2014/main" val="1515761800"/>
                    </a:ext>
                  </a:extLst>
                </a:gridCol>
              </a:tblGrid>
              <a:tr h="288000">
                <a:tc>
                  <a:txBody>
                    <a:bodyPr/>
                    <a:lstStyle/>
                    <a:p>
                      <a:pPr algn="ctr"/>
                      <a:r>
                        <a:rPr lang="fr-CH" sz="1800" b="1">
                          <a:solidFill>
                            <a:schemeClr val="bg1"/>
                          </a:solidFill>
                        </a:rPr>
                        <a:t>Melee Weapons</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Attacks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Hit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Wound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Rend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tc>
                  <a:txBody>
                    <a:bodyPr/>
                    <a:lstStyle/>
                    <a:p>
                      <a:pPr algn="ctr"/>
                      <a:r>
                        <a:rPr lang="fr-CH" sz="1800">
                          <a:solidFill>
                            <a:schemeClr val="bg1"/>
                          </a:solidFill>
                        </a:rPr>
                        <a:t>Damage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346D"/>
                    </a:solidFill>
                  </a:tcPr>
                </a:tc>
                <a:extLst>
                  <a:ext uri="{0D108BD9-81ED-4DB2-BD59-A6C34878D82A}">
                    <a16:rowId xmlns:a16="http://schemas.microsoft.com/office/drawing/2014/main" val="1361554149"/>
                  </a:ext>
                </a:extLst>
              </a:tr>
              <a:tr h="165788">
                <a:tc>
                  <a:txBody>
                    <a:bodyPr/>
                    <a:lstStyle/>
                    <a:p>
                      <a:pPr algn="ctr"/>
                      <a:r>
                        <a:rPr lang="fr-CH" sz="2000"/>
                        <a:t>Celestite Weapon</a:t>
                      </a:r>
                      <a:endParaRPr lang="fr-CH" sz="2400" b="1"/>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tc>
                  <a:txBody>
                    <a:bodyPr/>
                    <a:lstStyle/>
                    <a:p>
                      <a:pPr algn="ctr"/>
                      <a:r>
                        <a:rPr lang="fr-CH" sz="2800" b="1">
                          <a:solidFill>
                            <a:schemeClr val="tx1">
                              <a:lumMod val="85000"/>
                              <a:lumOff val="15000"/>
                            </a:schemeClr>
                          </a:solidFill>
                        </a:rPr>
                        <a:t>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BCAD3"/>
                    </a:solidFill>
                  </a:tcPr>
                </a:tc>
                <a:extLst>
                  <a:ext uri="{0D108BD9-81ED-4DB2-BD59-A6C34878D82A}">
                    <a16:rowId xmlns:a16="http://schemas.microsoft.com/office/drawing/2014/main" val="1259719697"/>
                  </a:ext>
                </a:extLst>
              </a:tr>
            </a:tbl>
          </a:graphicData>
        </a:graphic>
      </p:graphicFrame>
      <p:graphicFrame>
        <p:nvGraphicFramePr>
          <p:cNvPr id="27" name="Tableau 26">
            <a:extLst>
              <a:ext uri="{FF2B5EF4-FFF2-40B4-BE49-F238E27FC236}">
                <a16:creationId xmlns:a16="http://schemas.microsoft.com/office/drawing/2014/main" id="{E6F4C1FA-854F-7539-615D-0F9B3689740C}"/>
              </a:ext>
            </a:extLst>
          </p:cNvPr>
          <p:cNvGraphicFramePr>
            <a:graphicFrameLocks noGrp="1"/>
          </p:cNvGraphicFramePr>
          <p:nvPr>
            <p:extLst>
              <p:ext uri="{D42A27DB-BD31-4B8C-83A1-F6EECF244321}">
                <p14:modId xmlns:p14="http://schemas.microsoft.com/office/powerpoint/2010/main" val="275479454"/>
              </p:ext>
            </p:extLst>
          </p:nvPr>
        </p:nvGraphicFramePr>
        <p:xfrm>
          <a:off x="272095" y="9792986"/>
          <a:ext cx="5464800" cy="4766534"/>
        </p:xfrm>
        <a:graphic>
          <a:graphicData uri="http://schemas.openxmlformats.org/drawingml/2006/table">
            <a:tbl>
              <a:tblPr firstRow="1" bandRow="1">
                <a:tableStyleId>{5C22544A-7EE6-4342-B048-85BDC9FD1C3A}</a:tableStyleId>
              </a:tblPr>
              <a:tblGrid>
                <a:gridCol w="5464800">
                  <a:extLst>
                    <a:ext uri="{9D8B030D-6E8A-4147-A177-3AD203B41FA5}">
                      <a16:colId xmlns:a16="http://schemas.microsoft.com/office/drawing/2014/main" val="2061212489"/>
                    </a:ext>
                  </a:extLst>
                </a:gridCol>
              </a:tblGrid>
              <a:tr h="852294">
                <a:tc>
                  <a:txBody>
                    <a:bodyPr/>
                    <a:lstStyle/>
                    <a:p>
                      <a:pPr algn="ctr"/>
                      <a:r>
                        <a:rPr lang="fr-CH" sz="2400" b="0" i="0" kern="1200">
                          <a:solidFill>
                            <a:schemeClr val="lt1"/>
                          </a:solidFill>
                          <a:effectLst/>
                          <a:latin typeface="+mn-lt"/>
                          <a:ea typeface="+mn-ea"/>
                          <a:cs typeface="+mn-cs"/>
                        </a:rPr>
                        <a:t>Passive</a:t>
                      </a:r>
                      <a:endParaRPr lang="fr-CH" sz="2400"/>
                    </a:p>
                  </a:txBody>
                  <a:tcPr anchor="ctr">
                    <a:solidFill>
                      <a:srgbClr val="3D5218"/>
                    </a:solidFill>
                  </a:tcPr>
                </a:tc>
                <a:extLst>
                  <a:ext uri="{0D108BD9-81ED-4DB2-BD59-A6C34878D82A}">
                    <a16:rowId xmlns:a16="http://schemas.microsoft.com/office/drawing/2014/main" val="2579638233"/>
                  </a:ext>
                </a:extLst>
              </a:tr>
              <a:tr h="410364">
                <a:tc>
                  <a:txBody>
                    <a:bodyPr/>
                    <a:lstStyle/>
                    <a:p>
                      <a:pPr algn="ctr"/>
                      <a:r>
                        <a:rPr lang="fr-CH" sz="2000" b="0" i="0" kern="1200">
                          <a:solidFill>
                            <a:schemeClr val="dk1"/>
                          </a:solidFill>
                          <a:effectLst/>
                          <a:latin typeface="+mn-lt"/>
                          <a:ea typeface="+mn-ea"/>
                          <a:cs typeface="+mn-cs"/>
                        </a:rPr>
                        <a:t>Ordered Cohorts</a:t>
                      </a:r>
                      <a:endParaRPr lang="en-US" sz="2000" b="0" i="0" kern="1200">
                        <a:solidFill>
                          <a:schemeClr val="dk1"/>
                        </a:solidFill>
                        <a:effectLst/>
                        <a:latin typeface="+mn-lt"/>
                        <a:ea typeface="+mn-ea"/>
                        <a:cs typeface="+mn-cs"/>
                      </a:endParaRPr>
                    </a:p>
                  </a:txBody>
                  <a:tcPr anchor="ctr">
                    <a:solidFill>
                      <a:srgbClr val="EEE9D6"/>
                    </a:solidFill>
                  </a:tcPr>
                </a:tc>
                <a:extLst>
                  <a:ext uri="{0D108BD9-81ED-4DB2-BD59-A6C34878D82A}">
                    <a16:rowId xmlns:a16="http://schemas.microsoft.com/office/drawing/2014/main" val="1565754256"/>
                  </a:ext>
                </a:extLst>
              </a:tr>
              <a:tr h="3503876">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en-US" sz="2400"/>
                        <a:t>Add 1 to save rolls for this unit while each model in this unit is contesting an objective you control.</a:t>
                      </a:r>
                      <a:endParaRPr lang="en-US" sz="2400" b="0" i="0" kern="1200">
                        <a:solidFill>
                          <a:srgbClr val="FF0000"/>
                        </a:solidFill>
                        <a:effectLst/>
                        <a:latin typeface="+mn-lt"/>
                        <a:ea typeface="+mn-ea"/>
                        <a:cs typeface="+mn-cs"/>
                      </a:endParaRPr>
                    </a:p>
                  </a:txBody>
                  <a:tcPr anchor="ctr">
                    <a:solidFill>
                      <a:srgbClr val="DAD0A6"/>
                    </a:solidFill>
                  </a:tcPr>
                </a:tc>
                <a:extLst>
                  <a:ext uri="{0D108BD9-81ED-4DB2-BD59-A6C34878D82A}">
                    <a16:rowId xmlns:a16="http://schemas.microsoft.com/office/drawing/2014/main" val="2596299480"/>
                  </a:ext>
                </a:extLst>
              </a:tr>
            </a:tbl>
          </a:graphicData>
        </a:graphic>
      </p:graphicFrame>
      <p:sp>
        <p:nvSpPr>
          <p:cNvPr id="16" name="Rectangle : coins arrondis 15">
            <a:extLst>
              <a:ext uri="{FF2B5EF4-FFF2-40B4-BE49-F238E27FC236}">
                <a16:creationId xmlns:a16="http://schemas.microsoft.com/office/drawing/2014/main" id="{1296D381-41E2-8DEF-48D8-4FD2BDE67C0A}"/>
              </a:ext>
            </a:extLst>
          </p:cNvPr>
          <p:cNvSpPr/>
          <p:nvPr/>
        </p:nvSpPr>
        <p:spPr>
          <a:xfrm>
            <a:off x="3482424"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5’’</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Move</a:t>
            </a:r>
          </a:p>
        </p:txBody>
      </p:sp>
      <p:sp>
        <p:nvSpPr>
          <p:cNvPr id="17" name="Rectangle : coins arrondis 16">
            <a:extLst>
              <a:ext uri="{FF2B5EF4-FFF2-40B4-BE49-F238E27FC236}">
                <a16:creationId xmlns:a16="http://schemas.microsoft.com/office/drawing/2014/main" id="{01CE332B-52E2-0F6C-728C-8802C2E9A1DC}"/>
              </a:ext>
            </a:extLst>
          </p:cNvPr>
          <p:cNvSpPr/>
          <p:nvPr/>
        </p:nvSpPr>
        <p:spPr>
          <a:xfrm>
            <a:off x="5378310"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2</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Health</a:t>
            </a:r>
          </a:p>
        </p:txBody>
      </p:sp>
      <p:sp>
        <p:nvSpPr>
          <p:cNvPr id="18" name="Rectangle : coins arrondis 17">
            <a:extLst>
              <a:ext uri="{FF2B5EF4-FFF2-40B4-BE49-F238E27FC236}">
                <a16:creationId xmlns:a16="http://schemas.microsoft.com/office/drawing/2014/main" id="{F86C723F-58C9-F00B-DDF3-CD4ECA04C4E3}"/>
              </a:ext>
            </a:extLst>
          </p:cNvPr>
          <p:cNvSpPr/>
          <p:nvPr/>
        </p:nvSpPr>
        <p:spPr>
          <a:xfrm>
            <a:off x="7274196"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4+</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Save</a:t>
            </a:r>
          </a:p>
        </p:txBody>
      </p:sp>
      <p:sp>
        <p:nvSpPr>
          <p:cNvPr id="19" name="Rectangle : coins arrondis 18">
            <a:extLst>
              <a:ext uri="{FF2B5EF4-FFF2-40B4-BE49-F238E27FC236}">
                <a16:creationId xmlns:a16="http://schemas.microsoft.com/office/drawing/2014/main" id="{8D1A693E-FE34-30A3-B4FB-9EA00E8D8540}"/>
              </a:ext>
            </a:extLst>
          </p:cNvPr>
          <p:cNvSpPr/>
          <p:nvPr/>
        </p:nvSpPr>
        <p:spPr>
          <a:xfrm>
            <a:off x="9170081" y="790147"/>
            <a:ext cx="1004910" cy="1346254"/>
          </a:xfrm>
          <a:prstGeom prst="roundRect">
            <a:avLst/>
          </a:prstGeom>
          <a:solidFill>
            <a:srgbClr val="F9F7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72000" rIns="72000" rtlCol="0" anchor="ctr"/>
          <a:lstStyle/>
          <a:p>
            <a:pPr algn="ctr"/>
            <a:r>
              <a:rPr lang="fr-CH" sz="3600">
                <a:solidFill>
                  <a:schemeClr val="tx1">
                    <a:lumMod val="85000"/>
                    <a:lumOff val="15000"/>
                  </a:schemeClr>
                </a:solidFill>
                <a:latin typeface="Roboto"/>
              </a:rPr>
              <a:t>1</a:t>
            </a:r>
          </a:p>
          <a:p>
            <a:pPr algn="ctr"/>
            <a:endParaRPr lang="fr-CH">
              <a:solidFill>
                <a:schemeClr val="tx1">
                  <a:lumMod val="85000"/>
                  <a:lumOff val="15000"/>
                </a:schemeClr>
              </a:solidFill>
              <a:latin typeface="Roboto"/>
            </a:endParaRPr>
          </a:p>
          <a:p>
            <a:pPr algn="ctr"/>
            <a:r>
              <a:rPr lang="fr-CH">
                <a:solidFill>
                  <a:schemeClr val="tx1">
                    <a:lumMod val="85000"/>
                    <a:lumOff val="15000"/>
                  </a:schemeClr>
                </a:solidFill>
                <a:latin typeface="Roboto"/>
              </a:rPr>
              <a:t>Control</a:t>
            </a:r>
          </a:p>
        </p:txBody>
      </p:sp>
      <p:pic>
        <p:nvPicPr>
          <p:cNvPr id="35" name="Image 34">
            <a:extLst>
              <a:ext uri="{FF2B5EF4-FFF2-40B4-BE49-F238E27FC236}">
                <a16:creationId xmlns:a16="http://schemas.microsoft.com/office/drawing/2014/main" id="{A3CB2887-1788-A884-F819-320495B3C4F7}"/>
              </a:ext>
            </a:extLst>
          </p:cNvPr>
          <p:cNvPicPr>
            <a:picLocks noChangeAspect="1"/>
          </p:cNvPicPr>
          <p:nvPr/>
        </p:nvPicPr>
        <p:blipFill>
          <a:blip r:embed="rId3">
            <a:extLst>
              <a:ext uri="{28A0092B-C50C-407E-A947-70E740481C1C}">
                <a14:useLocalDpi xmlns:a14="http://schemas.microsoft.com/office/drawing/2010/main" val="0"/>
              </a:ext>
            </a:extLst>
          </a:blip>
          <a:srcRect t="4121" b="4121"/>
          <a:stretch/>
        </p:blipFill>
        <p:spPr>
          <a:xfrm>
            <a:off x="200574" y="133668"/>
            <a:ext cx="1936040" cy="2883852"/>
          </a:xfrm>
          <a:custGeom>
            <a:avLst/>
            <a:gdLst>
              <a:gd name="connsiteX0" fmla="*/ 337814 w 2026842"/>
              <a:gd name="connsiteY0" fmla="*/ 0 h 3019107"/>
              <a:gd name="connsiteX1" fmla="*/ 1689028 w 2026842"/>
              <a:gd name="connsiteY1" fmla="*/ 0 h 3019107"/>
              <a:gd name="connsiteX2" fmla="*/ 2026842 w 2026842"/>
              <a:gd name="connsiteY2" fmla="*/ 337814 h 3019107"/>
              <a:gd name="connsiteX3" fmla="*/ 2026842 w 2026842"/>
              <a:gd name="connsiteY3" fmla="*/ 2681293 h 3019107"/>
              <a:gd name="connsiteX4" fmla="*/ 1689028 w 2026842"/>
              <a:gd name="connsiteY4" fmla="*/ 3019107 h 3019107"/>
              <a:gd name="connsiteX5" fmla="*/ 337814 w 2026842"/>
              <a:gd name="connsiteY5" fmla="*/ 3019107 h 3019107"/>
              <a:gd name="connsiteX6" fmla="*/ 0 w 2026842"/>
              <a:gd name="connsiteY6" fmla="*/ 2681293 h 3019107"/>
              <a:gd name="connsiteX7" fmla="*/ 0 w 2026842"/>
              <a:gd name="connsiteY7" fmla="*/ 337814 h 3019107"/>
              <a:gd name="connsiteX8" fmla="*/ 337814 w 2026842"/>
              <a:gd name="connsiteY8" fmla="*/ 0 h 30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842" h="3019107">
                <a:moveTo>
                  <a:pt x="337814" y="0"/>
                </a:moveTo>
                <a:lnTo>
                  <a:pt x="1689028" y="0"/>
                </a:lnTo>
                <a:cubicBezTo>
                  <a:pt x="1875598" y="0"/>
                  <a:pt x="2026842" y="151244"/>
                  <a:pt x="2026842" y="337814"/>
                </a:cubicBezTo>
                <a:lnTo>
                  <a:pt x="2026842" y="2681293"/>
                </a:lnTo>
                <a:cubicBezTo>
                  <a:pt x="2026842" y="2867863"/>
                  <a:pt x="1875598" y="3019107"/>
                  <a:pt x="1689028" y="3019107"/>
                </a:cubicBezTo>
                <a:lnTo>
                  <a:pt x="337814" y="3019107"/>
                </a:lnTo>
                <a:cubicBezTo>
                  <a:pt x="151244" y="3019107"/>
                  <a:pt x="0" y="2867863"/>
                  <a:pt x="0" y="2681293"/>
                </a:cubicBezTo>
                <a:lnTo>
                  <a:pt x="0" y="337814"/>
                </a:lnTo>
                <a:cubicBezTo>
                  <a:pt x="0" y="151244"/>
                  <a:pt x="151244" y="0"/>
                  <a:pt x="337814" y="0"/>
                </a:cubicBezTo>
                <a:close/>
              </a:path>
            </a:pathLst>
          </a:custGeom>
          <a:ln w="76200">
            <a:solidFill>
              <a:schemeClr val="bg2">
                <a:lumMod val="25000"/>
              </a:schemeClr>
            </a:solidFill>
          </a:ln>
        </p:spPr>
      </p:pic>
      <p:pic>
        <p:nvPicPr>
          <p:cNvPr id="5" name="Image 4">
            <a:extLst>
              <a:ext uri="{FF2B5EF4-FFF2-40B4-BE49-F238E27FC236}">
                <a16:creationId xmlns:a16="http://schemas.microsoft.com/office/drawing/2014/main" id="{A72C0B77-069D-741E-4703-C69B27691DC5}"/>
              </a:ext>
            </a:extLst>
          </p:cNvPr>
          <p:cNvPicPr>
            <a:picLocks noChangeAspect="1"/>
          </p:cNvPicPr>
          <p:nvPr/>
        </p:nvPicPr>
        <p:blipFill>
          <a:blip r:embed="rId4"/>
          <a:stretch>
            <a:fillRect/>
          </a:stretch>
        </p:blipFill>
        <p:spPr>
          <a:xfrm>
            <a:off x="5047052" y="10014678"/>
            <a:ext cx="331258" cy="389228"/>
          </a:xfrm>
          <a:prstGeom prst="rect">
            <a:avLst/>
          </a:prstGeom>
        </p:spPr>
      </p:pic>
    </p:spTree>
    <p:extLst>
      <p:ext uri="{BB962C8B-B14F-4D97-AF65-F5344CB8AC3E}">
        <p14:creationId xmlns:p14="http://schemas.microsoft.com/office/powerpoint/2010/main" val="4185653116"/>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Metadata/LabelInfo.xml><?xml version="1.0" encoding="utf-8"?>
<clbl:labelList xmlns:clbl="http://schemas.microsoft.com/office/2020/mipLabelMetadata">
  <clbl:label id="{ed006307-e4a9-430f-af16-eea280431306}" enabled="1" method="Standard" siteId="{06219a4a-a835-44d5-afaf-3926343bfb89}" contentBits="0" removed="0"/>
</clbl:labelList>
</file>

<file path=docProps/app.xml><?xml version="1.0" encoding="utf-8"?>
<Properties xmlns="http://schemas.openxmlformats.org/officeDocument/2006/extended-properties" xmlns:vt="http://schemas.openxmlformats.org/officeDocument/2006/docPropsVTypes">
  <Template>Office 2013 - 2022 Theme</Template>
  <TotalTime>2204</TotalTime>
  <Words>8740</Words>
  <Application>Microsoft Office PowerPoint</Application>
  <PresentationFormat>Personnalisé</PresentationFormat>
  <Paragraphs>2117</Paragraphs>
  <Slides>56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56</vt:i4>
      </vt:variant>
    </vt:vector>
  </HeadingPairs>
  <TitlesOfParts>
    <vt:vector size="62" baseType="lpstr">
      <vt:lpstr>Arial</vt:lpstr>
      <vt:lpstr>Calibri</vt:lpstr>
      <vt:lpstr>Calibri Light</vt:lpstr>
      <vt:lpstr>Roboto</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Guilhem Raucau</dc:creator>
  <cp:lastModifiedBy>Guilhem Raucau</cp:lastModifiedBy>
  <cp:revision>80</cp:revision>
  <cp:lastPrinted>2025-05-06T15:58:00Z</cp:lastPrinted>
  <dcterms:created xsi:type="dcterms:W3CDTF">2025-05-05T18:55:11Z</dcterms:created>
  <dcterms:modified xsi:type="dcterms:W3CDTF">2025-09-25T15:12:32Z</dcterms:modified>
</cp:coreProperties>
</file>